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3" r:id="rId4"/>
    <p:sldId id="261" r:id="rId5"/>
    <p:sldId id="262" r:id="rId6"/>
    <p:sldId id="284" r:id="rId7"/>
    <p:sldId id="285" r:id="rId8"/>
    <p:sldId id="286" r:id="rId9"/>
    <p:sldId id="259" r:id="rId10"/>
    <p:sldId id="288" r:id="rId11"/>
    <p:sldId id="269" r:id="rId12"/>
    <p:sldId id="276" r:id="rId13"/>
    <p:sldId id="281" r:id="rId14"/>
    <p:sldId id="260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Maurer" initials="AM" lastIdx="2" clrIdx="0">
    <p:extLst>
      <p:ext uri="{19B8F6BF-5375-455C-9EA6-DF929625EA0E}">
        <p15:presenceInfo xmlns:p15="http://schemas.microsoft.com/office/powerpoint/2012/main" userId="Andreas Maur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81" autoAdjust="0"/>
    <p:restoredTop sz="94660"/>
  </p:normalViewPr>
  <p:slideViewPr>
    <p:cSldViewPr showGuides="1">
      <p:cViewPr varScale="1">
        <p:scale>
          <a:sx n="63" d="100"/>
          <a:sy n="63" d="100"/>
        </p:scale>
        <p:origin x="9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7D6B0-DB29-4EB6-9162-787E4E2D75A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FBA731E-56E0-4E8D-90D9-1601925A1E97}">
      <dgm:prSet phldrT="[Text]"/>
      <dgm:spPr/>
      <dgm:t>
        <a:bodyPr/>
        <a:lstStyle/>
        <a:p>
          <a:r>
            <a:rPr lang="de-DE" dirty="0"/>
            <a:t>Beste staatliche Universität für „Allgemeine Studiensituation“ </a:t>
          </a:r>
          <a:br>
            <a:rPr lang="de-DE" dirty="0"/>
          </a:br>
          <a:r>
            <a:rPr lang="de-DE" dirty="0"/>
            <a:t>mit Universität Passau</a:t>
          </a:r>
        </a:p>
      </dgm:t>
    </dgm:pt>
    <dgm:pt modelId="{EE74CE74-8251-4A45-A61B-98F0A02BA274}" type="parTrans" cxnId="{1FBE1E9E-E3C5-4B4E-B513-62C2118C13D6}">
      <dgm:prSet/>
      <dgm:spPr/>
      <dgm:t>
        <a:bodyPr/>
        <a:lstStyle/>
        <a:p>
          <a:endParaRPr lang="de-DE"/>
        </a:p>
      </dgm:t>
    </dgm:pt>
    <dgm:pt modelId="{539E4CC9-5FB0-4213-B8BE-309CEADD5506}" type="sibTrans" cxnId="{1FBE1E9E-E3C5-4B4E-B513-62C2118C13D6}">
      <dgm:prSet/>
      <dgm:spPr/>
      <dgm:t>
        <a:bodyPr/>
        <a:lstStyle/>
        <a:p>
          <a:endParaRPr lang="de-DE"/>
        </a:p>
      </dgm:t>
    </dgm:pt>
    <dgm:pt modelId="{6867F365-E12F-47C2-B846-E6D46737D963}">
      <dgm:prSet phldrT="[Text]"/>
      <dgm:spPr/>
      <dgm:t>
        <a:bodyPr/>
        <a:lstStyle/>
        <a:p>
          <a:r>
            <a:rPr lang="de-DE" dirty="0"/>
            <a:t>In 19 von 20 Kategorien in der Spitzengruppe, z.B.: „Unterstützung am Studienanfang“, „Examensvorbereitung“, „Studienorganisation“ </a:t>
          </a:r>
        </a:p>
      </dgm:t>
    </dgm:pt>
    <dgm:pt modelId="{8B6E6528-D566-466D-A249-5FA883E35E66}" type="parTrans" cxnId="{D1251728-0503-4C0A-A341-8C49A209A1E8}">
      <dgm:prSet/>
      <dgm:spPr/>
      <dgm:t>
        <a:bodyPr/>
        <a:lstStyle/>
        <a:p>
          <a:endParaRPr lang="de-DE"/>
        </a:p>
      </dgm:t>
    </dgm:pt>
    <dgm:pt modelId="{9A6558A7-C472-4452-B9F9-A3142B5CCA66}" type="sibTrans" cxnId="{D1251728-0503-4C0A-A341-8C49A209A1E8}">
      <dgm:prSet/>
      <dgm:spPr/>
      <dgm:t>
        <a:bodyPr/>
        <a:lstStyle/>
        <a:p>
          <a:endParaRPr lang="de-DE"/>
        </a:p>
      </dgm:t>
    </dgm:pt>
    <dgm:pt modelId="{3CA0B200-2D68-4007-A86A-4E65A66AB2F9}">
      <dgm:prSet phldrT="[Text]"/>
      <dgm:spPr/>
      <dgm:t>
        <a:bodyPr/>
        <a:lstStyle/>
        <a:p>
          <a:r>
            <a:rPr lang="de-DE" dirty="0"/>
            <a:t>Hervorragende Bewertungen für interdisziplinäre Bezüge und Berufsrelevanz</a:t>
          </a:r>
        </a:p>
      </dgm:t>
    </dgm:pt>
    <dgm:pt modelId="{3261FA9E-B965-4CB0-9F47-1E73F3E0A505}" type="parTrans" cxnId="{481202E7-4AE5-4F26-8BEC-35C173951B50}">
      <dgm:prSet/>
      <dgm:spPr/>
      <dgm:t>
        <a:bodyPr/>
        <a:lstStyle/>
        <a:p>
          <a:endParaRPr lang="de-DE"/>
        </a:p>
      </dgm:t>
    </dgm:pt>
    <dgm:pt modelId="{072B52C1-94DE-4506-9C73-B9EDF2793FE7}" type="sibTrans" cxnId="{481202E7-4AE5-4F26-8BEC-35C173951B50}">
      <dgm:prSet/>
      <dgm:spPr/>
      <dgm:t>
        <a:bodyPr/>
        <a:lstStyle/>
        <a:p>
          <a:endParaRPr lang="de-DE"/>
        </a:p>
      </dgm:t>
    </dgm:pt>
    <dgm:pt modelId="{52BD12A8-223F-4DAC-9B27-8FF49F6E5F6F}" type="pres">
      <dgm:prSet presAssocID="{5997D6B0-DB29-4EB6-9162-787E4E2D75AD}" presName="linearFlow" presStyleCnt="0">
        <dgm:presLayoutVars>
          <dgm:dir/>
          <dgm:resizeHandles val="exact"/>
        </dgm:presLayoutVars>
      </dgm:prSet>
      <dgm:spPr/>
    </dgm:pt>
    <dgm:pt modelId="{40C8BD4B-D3EC-48BE-8F00-EFD5CC4CD960}" type="pres">
      <dgm:prSet presAssocID="{2FBA731E-56E0-4E8D-90D9-1601925A1E97}" presName="composite" presStyleCnt="0"/>
      <dgm:spPr/>
    </dgm:pt>
    <dgm:pt modelId="{D9E0D6F1-590B-49F9-B606-08F735F7D9B3}" type="pres">
      <dgm:prSet presAssocID="{2FBA731E-56E0-4E8D-90D9-1601925A1E9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nerfolg mit einfarbiger Füllung"/>
        </a:ext>
      </dgm:extLst>
    </dgm:pt>
    <dgm:pt modelId="{CE83DDAF-9D4D-4104-948A-8E09CB8ECDCA}" type="pres">
      <dgm:prSet presAssocID="{2FBA731E-56E0-4E8D-90D9-1601925A1E97}" presName="txShp" presStyleLbl="node1" presStyleIdx="0" presStyleCnt="3" custLinFactNeighborY="-6409">
        <dgm:presLayoutVars>
          <dgm:bulletEnabled val="1"/>
        </dgm:presLayoutVars>
      </dgm:prSet>
      <dgm:spPr/>
    </dgm:pt>
    <dgm:pt modelId="{5ECD1CD9-27AE-4902-9FEF-60D8287469F5}" type="pres">
      <dgm:prSet presAssocID="{539E4CC9-5FB0-4213-B8BE-309CEADD5506}" presName="spacing" presStyleCnt="0"/>
      <dgm:spPr/>
    </dgm:pt>
    <dgm:pt modelId="{9A4C5869-2A74-456E-8749-2474072731DB}" type="pres">
      <dgm:prSet presAssocID="{6867F365-E12F-47C2-B846-E6D46737D963}" presName="composite" presStyleCnt="0"/>
      <dgm:spPr/>
    </dgm:pt>
    <dgm:pt modelId="{157DE3EB-CFF6-4201-9FE8-394D3AB45584}" type="pres">
      <dgm:prSet presAssocID="{6867F365-E12F-47C2-B846-E6D46737D963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nbrainstorming mit einfarbiger Füllung"/>
        </a:ext>
      </dgm:extLst>
    </dgm:pt>
    <dgm:pt modelId="{F30DCEC2-518F-4C49-B0B5-0E8EB1C74CE1}" type="pres">
      <dgm:prSet presAssocID="{6867F365-E12F-47C2-B846-E6D46737D963}" presName="txShp" presStyleLbl="node1" presStyleIdx="1" presStyleCnt="3">
        <dgm:presLayoutVars>
          <dgm:bulletEnabled val="1"/>
        </dgm:presLayoutVars>
      </dgm:prSet>
      <dgm:spPr/>
    </dgm:pt>
    <dgm:pt modelId="{224C22E3-33DA-4502-A9EC-E92B23A7786D}" type="pres">
      <dgm:prSet presAssocID="{9A6558A7-C472-4452-B9F9-A3142B5CCA66}" presName="spacing" presStyleCnt="0"/>
      <dgm:spPr/>
    </dgm:pt>
    <dgm:pt modelId="{00C4C1BC-B5E7-4F92-9042-AC0A3903F0C3}" type="pres">
      <dgm:prSet presAssocID="{3CA0B200-2D68-4007-A86A-4E65A66AB2F9}" presName="composite" presStyleCnt="0"/>
      <dgm:spPr/>
    </dgm:pt>
    <dgm:pt modelId="{18CF39F7-1768-49F7-A121-AD6E9B9ED57F}" type="pres">
      <dgm:prSet presAssocID="{3CA0B200-2D68-4007-A86A-4E65A66AB2F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chter mit einfarbiger Füllung"/>
        </a:ext>
      </dgm:extLst>
    </dgm:pt>
    <dgm:pt modelId="{0ECF9790-CB92-4BCE-B15D-31EDA5ED3A9C}" type="pres">
      <dgm:prSet presAssocID="{3CA0B200-2D68-4007-A86A-4E65A66AB2F9}" presName="txShp" presStyleLbl="node1" presStyleIdx="2" presStyleCnt="3">
        <dgm:presLayoutVars>
          <dgm:bulletEnabled val="1"/>
        </dgm:presLayoutVars>
      </dgm:prSet>
      <dgm:spPr/>
    </dgm:pt>
  </dgm:ptLst>
  <dgm:cxnLst>
    <dgm:cxn modelId="{D1251728-0503-4C0A-A341-8C49A209A1E8}" srcId="{5997D6B0-DB29-4EB6-9162-787E4E2D75AD}" destId="{6867F365-E12F-47C2-B846-E6D46737D963}" srcOrd="1" destOrd="0" parTransId="{8B6E6528-D566-466D-A249-5FA883E35E66}" sibTransId="{9A6558A7-C472-4452-B9F9-A3142B5CCA66}"/>
    <dgm:cxn modelId="{F6B5A769-5B60-40B6-A239-F66A32CCAA9A}" type="presOf" srcId="{6867F365-E12F-47C2-B846-E6D46737D963}" destId="{F30DCEC2-518F-4C49-B0B5-0E8EB1C74CE1}" srcOrd="0" destOrd="0" presId="urn:microsoft.com/office/officeart/2005/8/layout/vList3"/>
    <dgm:cxn modelId="{7012DF83-9B64-4957-BD8F-E7BC9F03054A}" type="presOf" srcId="{2FBA731E-56E0-4E8D-90D9-1601925A1E97}" destId="{CE83DDAF-9D4D-4104-948A-8E09CB8ECDCA}" srcOrd="0" destOrd="0" presId="urn:microsoft.com/office/officeart/2005/8/layout/vList3"/>
    <dgm:cxn modelId="{1FBE1E9E-E3C5-4B4E-B513-62C2118C13D6}" srcId="{5997D6B0-DB29-4EB6-9162-787E4E2D75AD}" destId="{2FBA731E-56E0-4E8D-90D9-1601925A1E97}" srcOrd="0" destOrd="0" parTransId="{EE74CE74-8251-4A45-A61B-98F0A02BA274}" sibTransId="{539E4CC9-5FB0-4213-B8BE-309CEADD5506}"/>
    <dgm:cxn modelId="{75466CBA-0FCA-4938-ABE7-2773A61E197B}" type="presOf" srcId="{3CA0B200-2D68-4007-A86A-4E65A66AB2F9}" destId="{0ECF9790-CB92-4BCE-B15D-31EDA5ED3A9C}" srcOrd="0" destOrd="0" presId="urn:microsoft.com/office/officeart/2005/8/layout/vList3"/>
    <dgm:cxn modelId="{6D9D4DE4-C3A4-474C-9A2E-EA62327139C4}" type="presOf" srcId="{5997D6B0-DB29-4EB6-9162-787E4E2D75AD}" destId="{52BD12A8-223F-4DAC-9B27-8FF49F6E5F6F}" srcOrd="0" destOrd="0" presId="urn:microsoft.com/office/officeart/2005/8/layout/vList3"/>
    <dgm:cxn modelId="{481202E7-4AE5-4F26-8BEC-35C173951B50}" srcId="{5997D6B0-DB29-4EB6-9162-787E4E2D75AD}" destId="{3CA0B200-2D68-4007-A86A-4E65A66AB2F9}" srcOrd="2" destOrd="0" parTransId="{3261FA9E-B965-4CB0-9F47-1E73F3E0A505}" sibTransId="{072B52C1-94DE-4506-9C73-B9EDF2793FE7}"/>
    <dgm:cxn modelId="{AD9060F8-63BA-4E0F-9E8F-E75C335FAA79}" type="presParOf" srcId="{52BD12A8-223F-4DAC-9B27-8FF49F6E5F6F}" destId="{40C8BD4B-D3EC-48BE-8F00-EFD5CC4CD960}" srcOrd="0" destOrd="0" presId="urn:microsoft.com/office/officeart/2005/8/layout/vList3"/>
    <dgm:cxn modelId="{44400157-DFE0-43E2-995D-E57880B9A888}" type="presParOf" srcId="{40C8BD4B-D3EC-48BE-8F00-EFD5CC4CD960}" destId="{D9E0D6F1-590B-49F9-B606-08F735F7D9B3}" srcOrd="0" destOrd="0" presId="urn:microsoft.com/office/officeart/2005/8/layout/vList3"/>
    <dgm:cxn modelId="{6BE79D76-B2DF-4336-B3EF-A2F24D387839}" type="presParOf" srcId="{40C8BD4B-D3EC-48BE-8F00-EFD5CC4CD960}" destId="{CE83DDAF-9D4D-4104-948A-8E09CB8ECDCA}" srcOrd="1" destOrd="0" presId="urn:microsoft.com/office/officeart/2005/8/layout/vList3"/>
    <dgm:cxn modelId="{FD493B3A-D538-483E-AF30-FFD108AD9581}" type="presParOf" srcId="{52BD12A8-223F-4DAC-9B27-8FF49F6E5F6F}" destId="{5ECD1CD9-27AE-4902-9FEF-60D8287469F5}" srcOrd="1" destOrd="0" presId="urn:microsoft.com/office/officeart/2005/8/layout/vList3"/>
    <dgm:cxn modelId="{B136A2D4-8949-4DE3-9D2B-687EDE34E295}" type="presParOf" srcId="{52BD12A8-223F-4DAC-9B27-8FF49F6E5F6F}" destId="{9A4C5869-2A74-456E-8749-2474072731DB}" srcOrd="2" destOrd="0" presId="urn:microsoft.com/office/officeart/2005/8/layout/vList3"/>
    <dgm:cxn modelId="{C31D2B94-C4B0-49E2-979F-AF58D9452789}" type="presParOf" srcId="{9A4C5869-2A74-456E-8749-2474072731DB}" destId="{157DE3EB-CFF6-4201-9FE8-394D3AB45584}" srcOrd="0" destOrd="0" presId="urn:microsoft.com/office/officeart/2005/8/layout/vList3"/>
    <dgm:cxn modelId="{E63F8634-B542-459B-9C3C-0BBD8136FF5B}" type="presParOf" srcId="{9A4C5869-2A74-456E-8749-2474072731DB}" destId="{F30DCEC2-518F-4C49-B0B5-0E8EB1C74CE1}" srcOrd="1" destOrd="0" presId="urn:microsoft.com/office/officeart/2005/8/layout/vList3"/>
    <dgm:cxn modelId="{D6D1C989-7C38-4795-814D-774E88FFD916}" type="presParOf" srcId="{52BD12A8-223F-4DAC-9B27-8FF49F6E5F6F}" destId="{224C22E3-33DA-4502-A9EC-E92B23A7786D}" srcOrd="3" destOrd="0" presId="urn:microsoft.com/office/officeart/2005/8/layout/vList3"/>
    <dgm:cxn modelId="{8560C7AD-A8F3-41D8-93A4-131039785DB0}" type="presParOf" srcId="{52BD12A8-223F-4DAC-9B27-8FF49F6E5F6F}" destId="{00C4C1BC-B5E7-4F92-9042-AC0A3903F0C3}" srcOrd="4" destOrd="0" presId="urn:microsoft.com/office/officeart/2005/8/layout/vList3"/>
    <dgm:cxn modelId="{BADED556-2654-46D5-B9B8-CF3FA152482B}" type="presParOf" srcId="{00C4C1BC-B5E7-4F92-9042-AC0A3903F0C3}" destId="{18CF39F7-1768-49F7-A121-AD6E9B9ED57F}" srcOrd="0" destOrd="0" presId="urn:microsoft.com/office/officeart/2005/8/layout/vList3"/>
    <dgm:cxn modelId="{7F2F7BA7-20C4-44B7-A39D-23DC352386B0}" type="presParOf" srcId="{00C4C1BC-B5E7-4F92-9042-AC0A3903F0C3}" destId="{0ECF9790-CB92-4BCE-B15D-31EDA5ED3A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856DC-E75B-41BD-899D-3139E112775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A798E6-62F4-4811-AAFE-BDD8238B8D9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2000" b="1" dirty="0">
              <a:solidFill>
                <a:srgbClr val="003056"/>
              </a:solidFill>
            </a:rPr>
            <a:t>1. Möglichkeit</a:t>
          </a:r>
        </a:p>
      </dgm:t>
    </dgm:pt>
    <dgm:pt modelId="{566B52FF-1D58-4DAD-B9CB-19C35C85494D}" type="parTrans" cxnId="{233EEC00-41BB-4C10-A08E-7307B1F22A80}">
      <dgm:prSet/>
      <dgm:spPr/>
      <dgm:t>
        <a:bodyPr/>
        <a:lstStyle/>
        <a:p>
          <a:endParaRPr lang="de-DE"/>
        </a:p>
      </dgm:t>
    </dgm:pt>
    <dgm:pt modelId="{D66AD990-2C12-409C-822A-F5F96788B0D8}" type="sibTrans" cxnId="{233EEC00-41BB-4C10-A08E-7307B1F22A80}">
      <dgm:prSet/>
      <dgm:spPr/>
      <dgm:t>
        <a:bodyPr/>
        <a:lstStyle/>
        <a:p>
          <a:endParaRPr lang="de-DE"/>
        </a:p>
      </dgm:t>
    </dgm:pt>
    <dgm:pt modelId="{3A0D0ED4-591F-473E-B21F-7C897822B6D3}">
      <dgm:prSet phldrT="[Text]" custT="1"/>
      <dgm:spPr>
        <a:ln cmpd="sng">
          <a:solidFill>
            <a:srgbClr val="6596BF"/>
          </a:solidFill>
        </a:ln>
      </dgm:spPr>
      <dgm:t>
        <a:bodyPr/>
        <a:lstStyle/>
        <a:p>
          <a:r>
            <a:rPr lang="de-DE" sz="2000" b="1" dirty="0">
              <a:solidFill>
                <a:srgbClr val="003056"/>
              </a:solidFill>
            </a:rPr>
            <a:t>Berufs-einstieg</a:t>
          </a:r>
        </a:p>
      </dgm:t>
    </dgm:pt>
    <dgm:pt modelId="{1B314E6D-0685-43B1-82CD-A71FC2B80503}" type="parTrans" cxnId="{508C8369-FE08-4BB5-95A5-E5FAAD8A6B78}">
      <dgm:prSet/>
      <dgm:spPr/>
      <dgm:t>
        <a:bodyPr/>
        <a:lstStyle/>
        <a:p>
          <a:endParaRPr lang="de-DE"/>
        </a:p>
      </dgm:t>
    </dgm:pt>
    <dgm:pt modelId="{D79FD40E-8D41-4ED4-AFF2-1BD0245F09BA}" type="sibTrans" cxnId="{508C8369-FE08-4BB5-95A5-E5FAAD8A6B78}">
      <dgm:prSet/>
      <dgm:spPr/>
      <dgm:t>
        <a:bodyPr/>
        <a:lstStyle/>
        <a:p>
          <a:endParaRPr lang="de-DE"/>
        </a:p>
      </dgm:t>
    </dgm:pt>
    <dgm:pt modelId="{77A68E88-23CF-4F3A-BB38-B846662E2AE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2000" b="1" dirty="0">
              <a:solidFill>
                <a:srgbClr val="003056"/>
              </a:solidFill>
            </a:rPr>
            <a:t>2. Möglichkeit</a:t>
          </a:r>
        </a:p>
      </dgm:t>
    </dgm:pt>
    <dgm:pt modelId="{9D3BD9D5-7637-44AD-B7F8-4D7B6931A983}" type="parTrans" cxnId="{5DC8B96F-613A-4B18-981C-BE23815A4B9F}">
      <dgm:prSet/>
      <dgm:spPr/>
      <dgm:t>
        <a:bodyPr/>
        <a:lstStyle/>
        <a:p>
          <a:endParaRPr lang="de-DE"/>
        </a:p>
      </dgm:t>
    </dgm:pt>
    <dgm:pt modelId="{67AC2B60-9F40-4BFC-8873-2197366F13D0}" type="sibTrans" cxnId="{5DC8B96F-613A-4B18-981C-BE23815A4B9F}">
      <dgm:prSet/>
      <dgm:spPr/>
      <dgm:t>
        <a:bodyPr/>
        <a:lstStyle/>
        <a:p>
          <a:endParaRPr lang="de-DE"/>
        </a:p>
      </dgm:t>
    </dgm:pt>
    <dgm:pt modelId="{66D7A701-8501-472C-99D7-44D207614BB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sz="2000" b="1" dirty="0">
              <a:solidFill>
                <a:srgbClr val="003056"/>
              </a:solidFill>
            </a:rPr>
            <a:t>3. Möglichkeit</a:t>
          </a:r>
        </a:p>
      </dgm:t>
    </dgm:pt>
    <dgm:pt modelId="{B033A637-F146-4587-9BCB-2F027D32B92F}" type="parTrans" cxnId="{D150A1B1-5FB7-4383-8139-F26F67C0F012}">
      <dgm:prSet/>
      <dgm:spPr/>
      <dgm:t>
        <a:bodyPr/>
        <a:lstStyle/>
        <a:p>
          <a:endParaRPr lang="de-DE"/>
        </a:p>
      </dgm:t>
    </dgm:pt>
    <dgm:pt modelId="{F8DB8D8C-1FE6-4D32-80FB-788F2A0C1470}" type="sibTrans" cxnId="{D150A1B1-5FB7-4383-8139-F26F67C0F012}">
      <dgm:prSet/>
      <dgm:spPr/>
      <dgm:t>
        <a:bodyPr/>
        <a:lstStyle/>
        <a:p>
          <a:endParaRPr lang="de-DE"/>
        </a:p>
      </dgm:t>
    </dgm:pt>
    <dgm:pt modelId="{116A22A2-40D0-4B51-8806-B08B348FB442}">
      <dgm:prSet phldrT="[Text]" custT="1"/>
      <dgm:spPr>
        <a:ln>
          <a:solidFill>
            <a:srgbClr val="6596BF">
              <a:alpha val="90000"/>
            </a:srgbClr>
          </a:solidFill>
        </a:ln>
      </dgm:spPr>
      <dgm:t>
        <a:bodyPr/>
        <a:lstStyle/>
        <a:p>
          <a:r>
            <a:rPr lang="de-DE" sz="2000" b="1" dirty="0">
              <a:solidFill>
                <a:srgbClr val="003056"/>
              </a:solidFill>
            </a:rPr>
            <a:t>Master-studium</a:t>
          </a:r>
        </a:p>
      </dgm:t>
    </dgm:pt>
    <dgm:pt modelId="{544A2DE9-BC0B-4E1C-A3E5-493FFC889C5B}" type="parTrans" cxnId="{4A04FC3E-A060-45EA-B759-3536AA973C18}">
      <dgm:prSet/>
      <dgm:spPr/>
      <dgm:t>
        <a:bodyPr/>
        <a:lstStyle/>
        <a:p>
          <a:endParaRPr lang="de-DE"/>
        </a:p>
      </dgm:t>
    </dgm:pt>
    <dgm:pt modelId="{DA447A9B-0B14-48BC-8B5C-B4C8546E2638}" type="sibTrans" cxnId="{4A04FC3E-A060-45EA-B759-3536AA973C18}">
      <dgm:prSet/>
      <dgm:spPr/>
      <dgm:t>
        <a:bodyPr/>
        <a:lstStyle/>
        <a:p>
          <a:endParaRPr lang="de-DE"/>
        </a:p>
      </dgm:t>
    </dgm:pt>
    <dgm:pt modelId="{B2449539-8CC8-48E4-ABFE-A696705BCE30}">
      <dgm:prSet custT="1"/>
      <dgm:spPr>
        <a:ln>
          <a:solidFill>
            <a:srgbClr val="6596BF">
              <a:alpha val="90000"/>
            </a:srgbClr>
          </a:solidFill>
        </a:ln>
      </dgm:spPr>
      <dgm:t>
        <a:bodyPr/>
        <a:lstStyle/>
        <a:p>
          <a:r>
            <a:rPr lang="de-DE" sz="2000" b="1" dirty="0">
              <a:solidFill>
                <a:srgbClr val="003056"/>
              </a:solidFill>
            </a:rPr>
            <a:t>Erste juristische Prüfung</a:t>
          </a:r>
        </a:p>
      </dgm:t>
    </dgm:pt>
    <dgm:pt modelId="{FCBD6A81-D44E-44D9-9A11-97A17425B336}" type="parTrans" cxnId="{DEE351A9-ADD7-40E1-9440-C6D561819023}">
      <dgm:prSet/>
      <dgm:spPr/>
      <dgm:t>
        <a:bodyPr/>
        <a:lstStyle/>
        <a:p>
          <a:endParaRPr lang="de-DE"/>
        </a:p>
      </dgm:t>
    </dgm:pt>
    <dgm:pt modelId="{F5182EF3-23E0-4E22-8B53-0E45327DD1ED}" type="sibTrans" cxnId="{DEE351A9-ADD7-40E1-9440-C6D561819023}">
      <dgm:prSet/>
      <dgm:spPr/>
      <dgm:t>
        <a:bodyPr/>
        <a:lstStyle/>
        <a:p>
          <a:endParaRPr lang="de-DE"/>
        </a:p>
      </dgm:t>
    </dgm:pt>
    <dgm:pt modelId="{75FC0456-2520-4827-9610-0DC5129F7648}" type="pres">
      <dgm:prSet presAssocID="{706856DC-E75B-41BD-899D-3139E112775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6C09B51-C87D-49A8-8A5B-03491AB23A6E}" type="pres">
      <dgm:prSet presAssocID="{78A798E6-62F4-4811-AAFE-BDD8238B8D9C}" presName="horFlow" presStyleCnt="0"/>
      <dgm:spPr/>
    </dgm:pt>
    <dgm:pt modelId="{247494D1-279E-440C-A60A-18B963748FBE}" type="pres">
      <dgm:prSet presAssocID="{78A798E6-62F4-4811-AAFE-BDD8238B8D9C}" presName="bigChev" presStyleLbl="node1" presStyleIdx="0" presStyleCnt="3"/>
      <dgm:spPr/>
    </dgm:pt>
    <dgm:pt modelId="{D9EC4CAF-D433-4508-8F0B-EE94CF570821}" type="pres">
      <dgm:prSet presAssocID="{1B314E6D-0685-43B1-82CD-A71FC2B80503}" presName="parTrans" presStyleCnt="0"/>
      <dgm:spPr/>
    </dgm:pt>
    <dgm:pt modelId="{438A6C6B-5F71-460D-ABCF-0330D066A754}" type="pres">
      <dgm:prSet presAssocID="{3A0D0ED4-591F-473E-B21F-7C897822B6D3}" presName="node" presStyleLbl="alignAccFollowNode1" presStyleIdx="0" presStyleCnt="3">
        <dgm:presLayoutVars>
          <dgm:bulletEnabled val="1"/>
        </dgm:presLayoutVars>
      </dgm:prSet>
      <dgm:spPr/>
    </dgm:pt>
    <dgm:pt modelId="{AE47F45B-2CDD-4CA2-8381-97CF3E461F66}" type="pres">
      <dgm:prSet presAssocID="{78A798E6-62F4-4811-AAFE-BDD8238B8D9C}" presName="vSp" presStyleCnt="0"/>
      <dgm:spPr/>
    </dgm:pt>
    <dgm:pt modelId="{D35292A6-5555-442F-8C27-D1AA748E7EA2}" type="pres">
      <dgm:prSet presAssocID="{77A68E88-23CF-4F3A-BB38-B846662E2AE0}" presName="horFlow" presStyleCnt="0"/>
      <dgm:spPr/>
    </dgm:pt>
    <dgm:pt modelId="{61A3B836-6EFE-43D2-A3F5-AE46500D5609}" type="pres">
      <dgm:prSet presAssocID="{77A68E88-23CF-4F3A-BB38-B846662E2AE0}" presName="bigChev" presStyleLbl="node1" presStyleIdx="1" presStyleCnt="3"/>
      <dgm:spPr/>
    </dgm:pt>
    <dgm:pt modelId="{DB235154-85B3-4F7D-801F-F5D30C432028}" type="pres">
      <dgm:prSet presAssocID="{FCBD6A81-D44E-44D9-9A11-97A17425B336}" presName="parTrans" presStyleCnt="0"/>
      <dgm:spPr/>
    </dgm:pt>
    <dgm:pt modelId="{B219626F-3154-40D2-9BA1-2D6AB5E8BC8B}" type="pres">
      <dgm:prSet presAssocID="{B2449539-8CC8-48E4-ABFE-A696705BCE30}" presName="node" presStyleLbl="alignAccFollowNode1" presStyleIdx="1" presStyleCnt="3">
        <dgm:presLayoutVars>
          <dgm:bulletEnabled val="1"/>
        </dgm:presLayoutVars>
      </dgm:prSet>
      <dgm:spPr/>
    </dgm:pt>
    <dgm:pt modelId="{8FA3644E-999A-4092-A20A-BD90C33840FB}" type="pres">
      <dgm:prSet presAssocID="{77A68E88-23CF-4F3A-BB38-B846662E2AE0}" presName="vSp" presStyleCnt="0"/>
      <dgm:spPr/>
    </dgm:pt>
    <dgm:pt modelId="{402E48D5-DECC-4E99-99F1-A736275D4A44}" type="pres">
      <dgm:prSet presAssocID="{66D7A701-8501-472C-99D7-44D207614BB6}" presName="horFlow" presStyleCnt="0"/>
      <dgm:spPr/>
    </dgm:pt>
    <dgm:pt modelId="{82142D46-986D-4D75-A46C-188DAD3C859E}" type="pres">
      <dgm:prSet presAssocID="{66D7A701-8501-472C-99D7-44D207614BB6}" presName="bigChev" presStyleLbl="node1" presStyleIdx="2" presStyleCnt="3"/>
      <dgm:spPr/>
    </dgm:pt>
    <dgm:pt modelId="{EC771B7C-38DA-4618-93B8-ECBBBF619CF6}" type="pres">
      <dgm:prSet presAssocID="{544A2DE9-BC0B-4E1C-A3E5-493FFC889C5B}" presName="parTrans" presStyleCnt="0"/>
      <dgm:spPr/>
    </dgm:pt>
    <dgm:pt modelId="{FF759669-7B45-4C6F-BC01-D4D802C04A94}" type="pres">
      <dgm:prSet presAssocID="{116A22A2-40D0-4B51-8806-B08B348FB442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233EEC00-41BB-4C10-A08E-7307B1F22A80}" srcId="{706856DC-E75B-41BD-899D-3139E112775B}" destId="{78A798E6-62F4-4811-AAFE-BDD8238B8D9C}" srcOrd="0" destOrd="0" parTransId="{566B52FF-1D58-4DAD-B9CB-19C35C85494D}" sibTransId="{D66AD990-2C12-409C-822A-F5F96788B0D8}"/>
    <dgm:cxn modelId="{31E92211-6610-4821-988E-00A7560E0E92}" type="presOf" srcId="{B2449539-8CC8-48E4-ABFE-A696705BCE30}" destId="{B219626F-3154-40D2-9BA1-2D6AB5E8BC8B}" srcOrd="0" destOrd="0" presId="urn:microsoft.com/office/officeart/2005/8/layout/lProcess3"/>
    <dgm:cxn modelId="{89E8843A-9F6B-401B-9204-ECC94F5F2F19}" type="presOf" srcId="{706856DC-E75B-41BD-899D-3139E112775B}" destId="{75FC0456-2520-4827-9610-0DC5129F7648}" srcOrd="0" destOrd="0" presId="urn:microsoft.com/office/officeart/2005/8/layout/lProcess3"/>
    <dgm:cxn modelId="{4A04FC3E-A060-45EA-B759-3536AA973C18}" srcId="{66D7A701-8501-472C-99D7-44D207614BB6}" destId="{116A22A2-40D0-4B51-8806-B08B348FB442}" srcOrd="0" destOrd="0" parTransId="{544A2DE9-BC0B-4E1C-A3E5-493FFC889C5B}" sibTransId="{DA447A9B-0B14-48BC-8B5C-B4C8546E2638}"/>
    <dgm:cxn modelId="{508C8369-FE08-4BB5-95A5-E5FAAD8A6B78}" srcId="{78A798E6-62F4-4811-AAFE-BDD8238B8D9C}" destId="{3A0D0ED4-591F-473E-B21F-7C897822B6D3}" srcOrd="0" destOrd="0" parTransId="{1B314E6D-0685-43B1-82CD-A71FC2B80503}" sibTransId="{D79FD40E-8D41-4ED4-AFF2-1BD0245F09BA}"/>
    <dgm:cxn modelId="{5DC8B96F-613A-4B18-981C-BE23815A4B9F}" srcId="{706856DC-E75B-41BD-899D-3139E112775B}" destId="{77A68E88-23CF-4F3A-BB38-B846662E2AE0}" srcOrd="1" destOrd="0" parTransId="{9D3BD9D5-7637-44AD-B7F8-4D7B6931A983}" sibTransId="{67AC2B60-9F40-4BFC-8873-2197366F13D0}"/>
    <dgm:cxn modelId="{74CD3E73-ADB9-408F-B96A-539992F5D51E}" type="presOf" srcId="{77A68E88-23CF-4F3A-BB38-B846662E2AE0}" destId="{61A3B836-6EFE-43D2-A3F5-AE46500D5609}" srcOrd="0" destOrd="0" presId="urn:microsoft.com/office/officeart/2005/8/layout/lProcess3"/>
    <dgm:cxn modelId="{E04F5791-22EC-4EB3-B796-4A4DCF9AAF32}" type="presOf" srcId="{3A0D0ED4-591F-473E-B21F-7C897822B6D3}" destId="{438A6C6B-5F71-460D-ABCF-0330D066A754}" srcOrd="0" destOrd="0" presId="urn:microsoft.com/office/officeart/2005/8/layout/lProcess3"/>
    <dgm:cxn modelId="{DEE351A9-ADD7-40E1-9440-C6D561819023}" srcId="{77A68E88-23CF-4F3A-BB38-B846662E2AE0}" destId="{B2449539-8CC8-48E4-ABFE-A696705BCE30}" srcOrd="0" destOrd="0" parTransId="{FCBD6A81-D44E-44D9-9A11-97A17425B336}" sibTransId="{F5182EF3-23E0-4E22-8B53-0E45327DD1ED}"/>
    <dgm:cxn modelId="{D150A1B1-5FB7-4383-8139-F26F67C0F012}" srcId="{706856DC-E75B-41BD-899D-3139E112775B}" destId="{66D7A701-8501-472C-99D7-44D207614BB6}" srcOrd="2" destOrd="0" parTransId="{B033A637-F146-4587-9BCB-2F027D32B92F}" sibTransId="{F8DB8D8C-1FE6-4D32-80FB-788F2A0C1470}"/>
    <dgm:cxn modelId="{7E819EC6-2B28-45FB-8B56-F3512A3708A1}" type="presOf" srcId="{116A22A2-40D0-4B51-8806-B08B348FB442}" destId="{FF759669-7B45-4C6F-BC01-D4D802C04A94}" srcOrd="0" destOrd="0" presId="urn:microsoft.com/office/officeart/2005/8/layout/lProcess3"/>
    <dgm:cxn modelId="{B9227FDB-BFEC-4169-BA33-F71B610CED2D}" type="presOf" srcId="{78A798E6-62F4-4811-AAFE-BDD8238B8D9C}" destId="{247494D1-279E-440C-A60A-18B963748FBE}" srcOrd="0" destOrd="0" presId="urn:microsoft.com/office/officeart/2005/8/layout/lProcess3"/>
    <dgm:cxn modelId="{966902FC-F9F3-407C-B299-056C613400BF}" type="presOf" srcId="{66D7A701-8501-472C-99D7-44D207614BB6}" destId="{82142D46-986D-4D75-A46C-188DAD3C859E}" srcOrd="0" destOrd="0" presId="urn:microsoft.com/office/officeart/2005/8/layout/lProcess3"/>
    <dgm:cxn modelId="{7B2BCA3F-3FBE-4434-B833-D8470B673F83}" type="presParOf" srcId="{75FC0456-2520-4827-9610-0DC5129F7648}" destId="{56C09B51-C87D-49A8-8A5B-03491AB23A6E}" srcOrd="0" destOrd="0" presId="urn:microsoft.com/office/officeart/2005/8/layout/lProcess3"/>
    <dgm:cxn modelId="{F2A6F594-C7C4-42BB-9C6E-5F377DD58D48}" type="presParOf" srcId="{56C09B51-C87D-49A8-8A5B-03491AB23A6E}" destId="{247494D1-279E-440C-A60A-18B963748FBE}" srcOrd="0" destOrd="0" presId="urn:microsoft.com/office/officeart/2005/8/layout/lProcess3"/>
    <dgm:cxn modelId="{1EABC9E5-ECFA-418E-ADD4-01389482210E}" type="presParOf" srcId="{56C09B51-C87D-49A8-8A5B-03491AB23A6E}" destId="{D9EC4CAF-D433-4508-8F0B-EE94CF570821}" srcOrd="1" destOrd="0" presId="urn:microsoft.com/office/officeart/2005/8/layout/lProcess3"/>
    <dgm:cxn modelId="{436C7AEA-D2E7-40CC-BC92-2E44590A809F}" type="presParOf" srcId="{56C09B51-C87D-49A8-8A5B-03491AB23A6E}" destId="{438A6C6B-5F71-460D-ABCF-0330D066A754}" srcOrd="2" destOrd="0" presId="urn:microsoft.com/office/officeart/2005/8/layout/lProcess3"/>
    <dgm:cxn modelId="{B0475369-4E4D-45BB-A508-07FD2E6677E1}" type="presParOf" srcId="{75FC0456-2520-4827-9610-0DC5129F7648}" destId="{AE47F45B-2CDD-4CA2-8381-97CF3E461F66}" srcOrd="1" destOrd="0" presId="urn:microsoft.com/office/officeart/2005/8/layout/lProcess3"/>
    <dgm:cxn modelId="{EB8C0630-8750-4C40-9B0E-B0E3602C7470}" type="presParOf" srcId="{75FC0456-2520-4827-9610-0DC5129F7648}" destId="{D35292A6-5555-442F-8C27-D1AA748E7EA2}" srcOrd="2" destOrd="0" presId="urn:microsoft.com/office/officeart/2005/8/layout/lProcess3"/>
    <dgm:cxn modelId="{A97273BF-D08D-48DC-8AF4-AB087420AC83}" type="presParOf" srcId="{D35292A6-5555-442F-8C27-D1AA748E7EA2}" destId="{61A3B836-6EFE-43D2-A3F5-AE46500D5609}" srcOrd="0" destOrd="0" presId="urn:microsoft.com/office/officeart/2005/8/layout/lProcess3"/>
    <dgm:cxn modelId="{8D2ED0FF-CEF0-4C1A-A661-FD656E239914}" type="presParOf" srcId="{D35292A6-5555-442F-8C27-D1AA748E7EA2}" destId="{DB235154-85B3-4F7D-801F-F5D30C432028}" srcOrd="1" destOrd="0" presId="urn:microsoft.com/office/officeart/2005/8/layout/lProcess3"/>
    <dgm:cxn modelId="{19FAAB47-B3D3-4494-9213-20DD8B03FA1F}" type="presParOf" srcId="{D35292A6-5555-442F-8C27-D1AA748E7EA2}" destId="{B219626F-3154-40D2-9BA1-2D6AB5E8BC8B}" srcOrd="2" destOrd="0" presId="urn:microsoft.com/office/officeart/2005/8/layout/lProcess3"/>
    <dgm:cxn modelId="{4C663D2E-5FC9-42D0-BBB8-431BB86706A7}" type="presParOf" srcId="{75FC0456-2520-4827-9610-0DC5129F7648}" destId="{8FA3644E-999A-4092-A20A-BD90C33840FB}" srcOrd="3" destOrd="0" presId="urn:microsoft.com/office/officeart/2005/8/layout/lProcess3"/>
    <dgm:cxn modelId="{D2C72A49-B941-4C1E-AB15-F7EA291F334C}" type="presParOf" srcId="{75FC0456-2520-4827-9610-0DC5129F7648}" destId="{402E48D5-DECC-4E99-99F1-A736275D4A44}" srcOrd="4" destOrd="0" presId="urn:microsoft.com/office/officeart/2005/8/layout/lProcess3"/>
    <dgm:cxn modelId="{707D2438-2B03-4B00-8119-8E00E5AB02C6}" type="presParOf" srcId="{402E48D5-DECC-4E99-99F1-A736275D4A44}" destId="{82142D46-986D-4D75-A46C-188DAD3C859E}" srcOrd="0" destOrd="0" presId="urn:microsoft.com/office/officeart/2005/8/layout/lProcess3"/>
    <dgm:cxn modelId="{68F6BFE1-06AF-463A-A0F1-F15DFDD47E75}" type="presParOf" srcId="{402E48D5-DECC-4E99-99F1-A736275D4A44}" destId="{EC771B7C-38DA-4618-93B8-ECBBBF619CF6}" srcOrd="1" destOrd="0" presId="urn:microsoft.com/office/officeart/2005/8/layout/lProcess3"/>
    <dgm:cxn modelId="{A53D090A-15FC-4725-AE16-423453577BD1}" type="presParOf" srcId="{402E48D5-DECC-4E99-99F1-A736275D4A44}" destId="{FF759669-7B45-4C6F-BC01-D4D802C04A9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DDAF-9D4D-4104-948A-8E09CB8ECDCA}">
      <dsp:nvSpPr>
        <dsp:cNvPr id="0" name=""/>
        <dsp:cNvSpPr/>
      </dsp:nvSpPr>
      <dsp:spPr>
        <a:xfrm rot="10800000">
          <a:off x="1568550" y="0"/>
          <a:ext cx="5170757" cy="1064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444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Beste staatliche Universität für „Allgemeine Studiensituation“ </a:t>
          </a:r>
          <a:br>
            <a:rPr lang="de-DE" sz="1700" kern="1200" dirty="0"/>
          </a:br>
          <a:r>
            <a:rPr lang="de-DE" sz="1700" kern="1200" dirty="0"/>
            <a:t>mit Universität Passau</a:t>
          </a:r>
        </a:p>
      </dsp:txBody>
      <dsp:txXfrm rot="10800000">
        <a:off x="1834691" y="0"/>
        <a:ext cx="4904616" cy="1064566"/>
      </dsp:txXfrm>
    </dsp:sp>
    <dsp:sp modelId="{D9E0D6F1-590B-49F9-B606-08F735F7D9B3}">
      <dsp:nvSpPr>
        <dsp:cNvPr id="0" name=""/>
        <dsp:cNvSpPr/>
      </dsp:nvSpPr>
      <dsp:spPr>
        <a:xfrm>
          <a:off x="1036267" y="2275"/>
          <a:ext cx="1064566" cy="10645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DCEC2-518F-4C49-B0B5-0E8EB1C74CE1}">
      <dsp:nvSpPr>
        <dsp:cNvPr id="0" name=""/>
        <dsp:cNvSpPr/>
      </dsp:nvSpPr>
      <dsp:spPr>
        <a:xfrm rot="10800000">
          <a:off x="1568550" y="1384622"/>
          <a:ext cx="5170757" cy="1064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444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 19 von 20 Kategorien in der Spitzengruppe, z.B.: „Unterstützung am Studienanfang“, „Examensvorbereitung“, „Studienorganisation“ </a:t>
          </a:r>
        </a:p>
      </dsp:txBody>
      <dsp:txXfrm rot="10800000">
        <a:off x="1834691" y="1384622"/>
        <a:ext cx="4904616" cy="1064566"/>
      </dsp:txXfrm>
    </dsp:sp>
    <dsp:sp modelId="{157DE3EB-CFF6-4201-9FE8-394D3AB45584}">
      <dsp:nvSpPr>
        <dsp:cNvPr id="0" name=""/>
        <dsp:cNvSpPr/>
      </dsp:nvSpPr>
      <dsp:spPr>
        <a:xfrm>
          <a:off x="1036267" y="1384622"/>
          <a:ext cx="1064566" cy="10645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F9790-CB92-4BCE-B15D-31EDA5ED3A9C}">
      <dsp:nvSpPr>
        <dsp:cNvPr id="0" name=""/>
        <dsp:cNvSpPr/>
      </dsp:nvSpPr>
      <dsp:spPr>
        <a:xfrm rot="10800000">
          <a:off x="1568550" y="2766970"/>
          <a:ext cx="5170757" cy="1064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444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Hervorragende Bewertungen für interdisziplinäre Bezüge und Berufsrelevanz</a:t>
          </a:r>
        </a:p>
      </dsp:txBody>
      <dsp:txXfrm rot="10800000">
        <a:off x="1834691" y="2766970"/>
        <a:ext cx="4904616" cy="1064566"/>
      </dsp:txXfrm>
    </dsp:sp>
    <dsp:sp modelId="{18CF39F7-1768-49F7-A121-AD6E9B9ED57F}">
      <dsp:nvSpPr>
        <dsp:cNvPr id="0" name=""/>
        <dsp:cNvSpPr/>
      </dsp:nvSpPr>
      <dsp:spPr>
        <a:xfrm>
          <a:off x="1036267" y="2766970"/>
          <a:ext cx="1064566" cy="106456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494D1-279E-440C-A60A-18B963748FBE}">
      <dsp:nvSpPr>
        <dsp:cNvPr id="0" name=""/>
        <dsp:cNvSpPr/>
      </dsp:nvSpPr>
      <dsp:spPr>
        <a:xfrm>
          <a:off x="416718" y="1269"/>
          <a:ext cx="3095624" cy="123825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003056"/>
              </a:solidFill>
            </a:rPr>
            <a:t>1. Möglichkeit</a:t>
          </a:r>
        </a:p>
      </dsp:txBody>
      <dsp:txXfrm>
        <a:off x="1035843" y="1269"/>
        <a:ext cx="1857374" cy="1238250"/>
      </dsp:txXfrm>
    </dsp:sp>
    <dsp:sp modelId="{438A6C6B-5F71-460D-ABCF-0330D066A754}">
      <dsp:nvSpPr>
        <dsp:cNvPr id="0" name=""/>
        <dsp:cNvSpPr/>
      </dsp:nvSpPr>
      <dsp:spPr>
        <a:xfrm>
          <a:off x="3109912" y="106521"/>
          <a:ext cx="2569368" cy="10277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596B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003056"/>
              </a:solidFill>
            </a:rPr>
            <a:t>Berufs-einstieg</a:t>
          </a:r>
        </a:p>
      </dsp:txBody>
      <dsp:txXfrm>
        <a:off x="3623786" y="106521"/>
        <a:ext cx="1541621" cy="1027747"/>
      </dsp:txXfrm>
    </dsp:sp>
    <dsp:sp modelId="{61A3B836-6EFE-43D2-A3F5-AE46500D5609}">
      <dsp:nvSpPr>
        <dsp:cNvPr id="0" name=""/>
        <dsp:cNvSpPr/>
      </dsp:nvSpPr>
      <dsp:spPr>
        <a:xfrm>
          <a:off x="416718" y="1412874"/>
          <a:ext cx="3095624" cy="123825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003056"/>
              </a:solidFill>
            </a:rPr>
            <a:t>2. Möglichkeit</a:t>
          </a:r>
        </a:p>
      </dsp:txBody>
      <dsp:txXfrm>
        <a:off x="1035843" y="1412874"/>
        <a:ext cx="1857374" cy="1238250"/>
      </dsp:txXfrm>
    </dsp:sp>
    <dsp:sp modelId="{B219626F-3154-40D2-9BA1-2D6AB5E8BC8B}">
      <dsp:nvSpPr>
        <dsp:cNvPr id="0" name=""/>
        <dsp:cNvSpPr/>
      </dsp:nvSpPr>
      <dsp:spPr>
        <a:xfrm>
          <a:off x="3109912" y="1518126"/>
          <a:ext cx="2569368" cy="10277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596B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003056"/>
              </a:solidFill>
            </a:rPr>
            <a:t>Erste juristische Prüfung</a:t>
          </a:r>
        </a:p>
      </dsp:txBody>
      <dsp:txXfrm>
        <a:off x="3623786" y="1518126"/>
        <a:ext cx="1541621" cy="1027747"/>
      </dsp:txXfrm>
    </dsp:sp>
    <dsp:sp modelId="{82142D46-986D-4D75-A46C-188DAD3C859E}">
      <dsp:nvSpPr>
        <dsp:cNvPr id="0" name=""/>
        <dsp:cNvSpPr/>
      </dsp:nvSpPr>
      <dsp:spPr>
        <a:xfrm>
          <a:off x="416718" y="2824480"/>
          <a:ext cx="3095624" cy="123825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003056"/>
              </a:solidFill>
            </a:rPr>
            <a:t>3. Möglichkeit</a:t>
          </a:r>
        </a:p>
      </dsp:txBody>
      <dsp:txXfrm>
        <a:off x="1035843" y="2824480"/>
        <a:ext cx="1857374" cy="1238250"/>
      </dsp:txXfrm>
    </dsp:sp>
    <dsp:sp modelId="{FF759669-7B45-4C6F-BC01-D4D802C04A94}">
      <dsp:nvSpPr>
        <dsp:cNvPr id="0" name=""/>
        <dsp:cNvSpPr/>
      </dsp:nvSpPr>
      <dsp:spPr>
        <a:xfrm>
          <a:off x="3109912" y="2929731"/>
          <a:ext cx="2569368" cy="10277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596B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rgbClr val="003056"/>
              </a:solidFill>
            </a:rPr>
            <a:t>Master-studium</a:t>
          </a:r>
        </a:p>
      </dsp:txBody>
      <dsp:txXfrm>
        <a:off x="3623786" y="2929731"/>
        <a:ext cx="1541621" cy="102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7504" y="6525344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202CE43-2A62-CDF6-0214-E4EB2992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11" y="6453336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DBE79B4-7C59-18F1-89A3-9317DE5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11" y="6453336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B59D8D9-5726-9F60-FFAB-744A80AB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11" y="6453336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4518B40-DC0F-BC4A-B983-F0D4D386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11" y="6453336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F3367A6-DA73-020A-F423-2C241341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11" y="6453336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BB91849-3349-5CAF-974E-480FCA0B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11" y="6453336"/>
            <a:ext cx="3960008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81978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5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25.pn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6192256" cy="1332148"/>
          </a:xfrm>
        </p:spPr>
        <p:txBody>
          <a:bodyPr/>
          <a:lstStyle/>
          <a:p>
            <a:r>
              <a:rPr lang="de-DE" dirty="0"/>
              <a:t>Kombinationsstudiengang Unternehmensjurist/in (LL.B./Staatsexamen)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7632416" cy="252000"/>
          </a:xfrm>
        </p:spPr>
        <p:txBody>
          <a:bodyPr/>
          <a:lstStyle/>
          <a:p>
            <a:r>
              <a:rPr lang="de-DE" dirty="0"/>
              <a:t>Fakultät für Rechtswissenschaft und Volkswirtschaftslehre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972108"/>
          </a:xfrm>
        </p:spPr>
        <p:txBody>
          <a:bodyPr/>
          <a:lstStyle/>
          <a:p>
            <a:r>
              <a:rPr lang="de-DE" dirty="0"/>
              <a:t>Spezialisierungsmöglichkeiten im Wirtschaftsrecht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10</a:t>
            </a:fld>
            <a:endParaRPr lang="de-DE"/>
          </a:p>
        </p:txBody>
      </p:sp>
      <p:pic>
        <p:nvPicPr>
          <p:cNvPr id="18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4353D69E-30A7-4D4F-A47E-22F5B6622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8036328" y="3173854"/>
            <a:ext cx="906087" cy="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5549903B-2009-48DD-A1E3-18F480C81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308607" y="3126788"/>
            <a:ext cx="905831" cy="8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F55BC00-4094-4FB4-AC0B-B6079A53FC29}"/>
              </a:ext>
            </a:extLst>
          </p:cNvPr>
          <p:cNvSpPr/>
          <p:nvPr/>
        </p:nvSpPr>
        <p:spPr>
          <a:xfrm>
            <a:off x="1416199" y="1652884"/>
            <a:ext cx="6311602" cy="4038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de-DE" sz="2000" b="1" dirty="0">
                <a:solidFill>
                  <a:schemeClr val="bg1"/>
                </a:solidFill>
              </a:rPr>
              <a:t>Diverse Wahlbereiche: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Internationales Wirtschaftsrecht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Bank- und Kapitalmarktrecht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Gesellschaftsrecht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Kollektives Arbeitsrecht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Insolvenz und Sanierung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Versicherungsrecht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Geistiges Eigentum, Medien- und Lauterkeitsrecht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Medizin- und Gesundheitsrecht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Steuerrecht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de-DE" sz="2000" b="1" dirty="0">
                <a:solidFill>
                  <a:schemeClr val="bg1"/>
                </a:solidFill>
              </a:rPr>
              <a:t>Kartellrecht</a:t>
            </a:r>
          </a:p>
        </p:txBody>
      </p:sp>
    </p:spTree>
    <p:extLst>
      <p:ext uri="{BB962C8B-B14F-4D97-AF65-F5344CB8AC3E}">
        <p14:creationId xmlns:p14="http://schemas.microsoft.com/office/powerpoint/2010/main" val="93836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540060"/>
          </a:xfrm>
        </p:spPr>
        <p:txBody>
          <a:bodyPr/>
          <a:lstStyle/>
          <a:p>
            <a:r>
              <a:rPr lang="de-DE" dirty="0"/>
              <a:t>Ablauf des Studiums – Abschnitt LL.B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CDAE85B-6232-483A-9393-EEF7A5DA7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628987"/>
              </p:ext>
            </p:extLst>
          </p:nvPr>
        </p:nvGraphicFramePr>
        <p:xfrm>
          <a:off x="251520" y="1174125"/>
          <a:ext cx="8640960" cy="488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213419258"/>
                    </a:ext>
                  </a:extLst>
                </a:gridCol>
                <a:gridCol w="1292435">
                  <a:extLst>
                    <a:ext uri="{9D8B030D-6E8A-4147-A177-3AD203B41FA5}">
                      <a16:colId xmlns:a16="http://schemas.microsoft.com/office/drawing/2014/main" val="4103412327"/>
                    </a:ext>
                  </a:extLst>
                </a:gridCol>
                <a:gridCol w="1515877">
                  <a:extLst>
                    <a:ext uri="{9D8B030D-6E8A-4147-A177-3AD203B41FA5}">
                      <a16:colId xmlns:a16="http://schemas.microsoft.com/office/drawing/2014/main" val="813631162"/>
                    </a:ext>
                  </a:extLst>
                </a:gridCol>
                <a:gridCol w="1699470">
                  <a:extLst>
                    <a:ext uri="{9D8B030D-6E8A-4147-A177-3AD203B41FA5}">
                      <a16:colId xmlns:a16="http://schemas.microsoft.com/office/drawing/2014/main" val="3248856830"/>
                    </a:ext>
                  </a:extLst>
                </a:gridCol>
                <a:gridCol w="877863">
                  <a:extLst>
                    <a:ext uri="{9D8B030D-6E8A-4147-A177-3AD203B41FA5}">
                      <a16:colId xmlns:a16="http://schemas.microsoft.com/office/drawing/2014/main" val="3028176026"/>
                    </a:ext>
                  </a:extLst>
                </a:gridCol>
                <a:gridCol w="2319211">
                  <a:extLst>
                    <a:ext uri="{9D8B030D-6E8A-4147-A177-3AD203B41FA5}">
                      <a16:colId xmlns:a16="http://schemas.microsoft.com/office/drawing/2014/main" val="2313986848"/>
                    </a:ext>
                  </a:extLst>
                </a:gridCol>
              </a:tblGrid>
              <a:tr h="470893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u="sng" dirty="0">
                          <a:solidFill>
                            <a:srgbClr val="003056"/>
                          </a:solidFill>
                        </a:rPr>
                        <a:t>Rechtswissenschaft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u="sng" dirty="0">
                          <a:solidFill>
                            <a:srgbClr val="003056"/>
                          </a:solidFill>
                        </a:rPr>
                        <a:t>Wirtschaftswissenschaft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sng" dirty="0">
                          <a:solidFill>
                            <a:srgbClr val="003056"/>
                          </a:solidFill>
                        </a:rPr>
                        <a:t>Schlüsselqualifikation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22016"/>
                  </a:ext>
                </a:extLst>
              </a:tr>
              <a:tr h="536643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003056"/>
                          </a:solidFill>
                        </a:rPr>
                        <a:t>1. Sem.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ZivilR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Öffentliches </a:t>
                      </a: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BWL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Einf. 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VWL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Englisch Fachsprache Wirtschaft und Recht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35179"/>
                  </a:ext>
                </a:extLst>
              </a:tr>
              <a:tr h="536643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003056"/>
                          </a:solidFill>
                        </a:rPr>
                        <a:t>2. Sem.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ZivilR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 2</a:t>
                      </a:r>
                    </a:p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Öffentliches </a:t>
                      </a: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BWL 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87669"/>
                  </a:ext>
                </a:extLst>
              </a:tr>
              <a:tr h="3594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3056"/>
                          </a:solidFill>
                        </a:rPr>
                        <a:t>3. Sem.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ZivilR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 3</a:t>
                      </a:r>
                    </a:p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BWL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Präsentations- und Kommunikationstechnik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272"/>
                  </a:ext>
                </a:extLst>
              </a:tr>
              <a:tr h="3156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Wahl-BWL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33983"/>
                  </a:ext>
                </a:extLst>
              </a:tr>
              <a:tr h="5092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3056"/>
                          </a:solidFill>
                        </a:rPr>
                        <a:t>4. Sem.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ZivilR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BWL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28651"/>
                  </a:ext>
                </a:extLst>
              </a:tr>
              <a:tr h="53664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-BT (Wahlfach)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Wahl-BWL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Verhandlungsmanagement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71595"/>
                  </a:ext>
                </a:extLst>
              </a:tr>
              <a:tr h="5092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3056"/>
                          </a:solidFill>
                        </a:rPr>
                        <a:t>5. Sem.</a:t>
                      </a:r>
                    </a:p>
                    <a:p>
                      <a:pPr algn="ctr"/>
                      <a:endParaRPr lang="de-DE" sz="1400" b="1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ZivilR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-Vertiefung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Praktikum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97253"/>
                  </a:ext>
                </a:extLst>
              </a:tr>
              <a:tr h="5771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WirtschaftsR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-BT (Wahlfach)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11320"/>
                  </a:ext>
                </a:extLst>
              </a:tr>
              <a:tr h="536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003056"/>
                          </a:solidFill>
                        </a:rPr>
                        <a:t>6. Sem.</a:t>
                      </a:r>
                    </a:p>
                    <a:p>
                      <a:pPr algn="ctr"/>
                      <a:endParaRPr lang="de-DE" sz="1400" b="1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3056"/>
                          </a:solidFill>
                        </a:rPr>
                        <a:t>ZivilR</a:t>
                      </a:r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-Vertiefung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BACHELOR-ARBEIT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rgbClr val="00305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0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82899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11</a:t>
            </a:fld>
            <a:endParaRPr lang="de-DE"/>
          </a:p>
        </p:txBody>
      </p:sp>
      <p:pic>
        <p:nvPicPr>
          <p:cNvPr id="8" name="Picture 2" descr="Bildergebnis">
            <a:extLst>
              <a:ext uri="{FF2B5EF4-FFF2-40B4-BE49-F238E27FC236}">
                <a16:creationId xmlns:a16="http://schemas.microsoft.com/office/drawing/2014/main" id="{C97ECA1B-D0B7-44FB-A691-DA0685349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9" y="5346099"/>
            <a:ext cx="1166371" cy="11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4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/>
          <a:lstStyle/>
          <a:p>
            <a:r>
              <a:rPr lang="de-DE" dirty="0"/>
              <a:t>Bewerbung und Auswahl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12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7DF7A75-DAAA-4041-A7B8-EB3492001C32}"/>
              </a:ext>
            </a:extLst>
          </p:cNvPr>
          <p:cNvGrpSpPr/>
          <p:nvPr/>
        </p:nvGrpSpPr>
        <p:grpSpPr>
          <a:xfrm>
            <a:off x="1321594" y="1418516"/>
            <a:ext cx="6500812" cy="4160653"/>
            <a:chOff x="1326617" y="1916832"/>
            <a:chExt cx="6500812" cy="4160653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288DCA4-2439-442A-860D-71FEE7A345F7}"/>
                </a:ext>
              </a:extLst>
            </p:cNvPr>
            <p:cNvGrpSpPr/>
            <p:nvPr/>
          </p:nvGrpSpPr>
          <p:grpSpPr>
            <a:xfrm>
              <a:off x="1326617" y="1916832"/>
              <a:ext cx="6500812" cy="3328975"/>
              <a:chOff x="1331640" y="908720"/>
              <a:chExt cx="6500812" cy="3328975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2CC2378A-BC3F-4250-A576-2126C2E51E2E}"/>
                  </a:ext>
                </a:extLst>
              </p:cNvPr>
              <p:cNvSpPr/>
              <p:nvPr/>
            </p:nvSpPr>
            <p:spPr>
              <a:xfrm>
                <a:off x="1331640" y="908720"/>
                <a:ext cx="6500812" cy="748605"/>
              </a:xfrm>
              <a:prstGeom prst="rect">
                <a:avLst/>
              </a:prstGeom>
              <a:solidFill>
                <a:srgbClr val="003B5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800" b="1" dirty="0">
                    <a:solidFill>
                      <a:schemeClr val="bg1"/>
                    </a:solidFill>
                  </a:rPr>
                  <a:t>Auswahlkriterien</a:t>
                </a: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73FFA3B1-663C-42E9-A643-3C89409D3347}"/>
                  </a:ext>
                </a:extLst>
              </p:cNvPr>
              <p:cNvSpPr/>
              <p:nvPr/>
            </p:nvSpPr>
            <p:spPr>
              <a:xfrm>
                <a:off x="1331640" y="1762454"/>
                <a:ext cx="6500812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Durchschnittsnote der Hochschulzugangsberechtigung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B4389DC6-9FC2-4165-860E-220238CEB995}"/>
                  </a:ext>
                </a:extLst>
              </p:cNvPr>
              <p:cNvSpPr/>
              <p:nvPr/>
            </p:nvSpPr>
            <p:spPr>
              <a:xfrm>
                <a:off x="1331640" y="2443582"/>
                <a:ext cx="6500812" cy="179411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Studienrelevante Vorleistungen, insbesondere Berufsausbildungen oder Berufstätigkeiten sowie besondere Vorbildungen, praktische Tätigkeiten, außerschulische Qualifikationen und Leistungen, die über die fachspezifische Eignung Auskunft geben.  </a:t>
                </a:r>
              </a:p>
            </p:txBody>
          </p:sp>
        </p:grp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649223A-9809-48AE-BC23-24F4C051A462}"/>
                </a:ext>
              </a:extLst>
            </p:cNvPr>
            <p:cNvSpPr/>
            <p:nvPr/>
          </p:nvSpPr>
          <p:spPr>
            <a:xfrm>
              <a:off x="1326617" y="5328880"/>
              <a:ext cx="6500812" cy="748605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bg1"/>
                  </a:solidFill>
                </a:rPr>
                <a:t>Bewerbung: </a:t>
              </a:r>
              <a:r>
                <a:rPr lang="de-DE" sz="2800" b="1" dirty="0">
                  <a:solidFill>
                    <a:srgbClr val="FF0000"/>
                  </a:solidFill>
                </a:rPr>
                <a:t>1. Juni – 15. Juli</a:t>
              </a:r>
            </a:p>
          </p:txBody>
        </p:sp>
      </p:grpSp>
      <p:pic>
        <p:nvPicPr>
          <p:cNvPr id="13" name="Picture 2" descr="https://iam.innogy.com/-/media/innogy/images/ueber-innogy/bei-innogy-arbeiten/innogy_Schueler_Ausb-1-Bewerbung.jpg?db=web&amp;mw=479&amp;w=498&amp;hash=24045D0CDE7420C81719D1166F7C46B841389007,%20/-/media/innogy/images/ueber-innogy/bei-innogy-arbeiten/innogy_Schueler_Ausb-1-Bewerbung.jpg?db=web&amp;mw=479&amp;w=996&amp;hash=DEF13BB2DE51DBE30154B9C3A7FDDB22F7E0E80D%202x">
            <a:extLst>
              <a:ext uri="{FF2B5EF4-FFF2-40B4-BE49-F238E27FC236}">
                <a16:creationId xmlns:a16="http://schemas.microsoft.com/office/drawing/2014/main" id="{7E9462B3-C4B3-4270-BEA7-556730082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t="17282" r="22722" b="17200"/>
          <a:stretch/>
        </p:blipFill>
        <p:spPr bwMode="auto">
          <a:xfrm>
            <a:off x="250149" y="1124744"/>
            <a:ext cx="866837" cy="10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am.innogy.com/-/media/innogy/images/ueber-innogy/bei-innogy-arbeiten/innogy_Schueler_Ausb-1-Bewerbung.jpg?db=web&amp;mw=479&amp;w=498&amp;hash=24045D0CDE7420C81719D1166F7C46B841389007,%20/-/media/innogy/images/ueber-innogy/bei-innogy-arbeiten/innogy_Schueler_Ausb-1-Bewerbung.jpg?db=web&amp;mw=479&amp;w=996&amp;hash=DEF13BB2DE51DBE30154B9C3A7FDDB22F7E0E80D%202x">
            <a:extLst>
              <a:ext uri="{FF2B5EF4-FFF2-40B4-BE49-F238E27FC236}">
                <a16:creationId xmlns:a16="http://schemas.microsoft.com/office/drawing/2014/main" id="{6E999F37-808A-401F-AFAC-B7AC9CD6D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t="17282" r="22722" b="17200"/>
          <a:stretch/>
        </p:blipFill>
        <p:spPr bwMode="auto">
          <a:xfrm>
            <a:off x="8026581" y="1174062"/>
            <a:ext cx="866837" cy="10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2F7A63D-2F62-43BB-BF82-D9E7C3A162E2}"/>
              </a:ext>
            </a:extLst>
          </p:cNvPr>
          <p:cNvSpPr txBox="1"/>
          <p:nvPr/>
        </p:nvSpPr>
        <p:spPr>
          <a:xfrm>
            <a:off x="1689877" y="560604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>
                <a:solidFill>
                  <a:srgbClr val="003056"/>
                </a:solidFill>
              </a:rPr>
              <a:t>www.uni-mannheim.de/studium/bewerbung</a:t>
            </a:r>
          </a:p>
        </p:txBody>
      </p:sp>
      <p:pic>
        <p:nvPicPr>
          <p:cNvPr id="17" name="Picture 4" descr="https://tse2.mm.bing.net/th?id=OIP.KwJKPuU0M_euByQOpbOZwwHaHa&amp;pid=Api">
            <a:extLst>
              <a:ext uri="{FF2B5EF4-FFF2-40B4-BE49-F238E27FC236}">
                <a16:creationId xmlns:a16="http://schemas.microsoft.com/office/drawing/2014/main" id="{7D048956-484B-4970-8100-DC5CD3BE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4" y="5661256"/>
            <a:ext cx="637744" cy="6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1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832216" cy="540060"/>
          </a:xfrm>
        </p:spPr>
        <p:txBody>
          <a:bodyPr/>
          <a:lstStyle/>
          <a:p>
            <a:r>
              <a:rPr lang="de-DE" dirty="0"/>
              <a:t>Informationen &amp; Ansprechpartner / Ansprechpartnerinnen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273336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13</a:t>
            </a:fld>
            <a:endParaRPr lang="de-DE"/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F51F52A0-EEB6-4852-8F4A-02458722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99999"/>
            <a:ext cx="8496944" cy="4646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 algn="ctr">
            <a:noFill/>
            <a:miter lim="800000"/>
            <a:headEnd/>
            <a:tailEnd/>
          </a:ln>
          <a:effectLst>
            <a:outerShdw dist="25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="1" kern="0" dirty="0">
                <a:solidFill>
                  <a:srgbClr val="003056"/>
                </a:solidFill>
              </a:rPr>
              <a:t>F</a:t>
            </a:r>
            <a:r>
              <a:rPr kumimoji="0" lang="de-DE" alt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ür</a:t>
            </a: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 alle Fragen rund um Ihr Studium – Ihr Studiengangsmanagement: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42950" marR="0" lvl="1" indent="-2857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anose="020F0502020204030204" pitchFamily="34" charset="0"/>
              </a:rPr>
              <a:t>Studienberatung vor und im Studium</a:t>
            </a:r>
          </a:p>
          <a:p>
            <a:pPr marL="742950" marR="0" lvl="1" indent="-28575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anose="020F0502020204030204" pitchFamily="34" charset="0"/>
              </a:rPr>
              <a:t>Prüfungsausschuss und prüfungsrechtliche Belange</a:t>
            </a:r>
          </a:p>
          <a:p>
            <a:pPr marL="0" marR="0" lvl="0" indent="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Kontaktmöglichkeiten:  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anose="020F0502020204030204" pitchFamily="34" charset="0"/>
              </a:rPr>
              <a:t>Telefon: +49 621 181-1309/-2329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anose="020F0502020204030204" pitchFamily="34" charset="0"/>
              </a:rPr>
              <a:t>E-Mail: </a:t>
            </a:r>
            <a:r>
              <a:rPr lang="de-DE" altLang="de-DE" sz="1800" kern="0" dirty="0">
                <a:solidFill>
                  <a:srgbClr val="EAEAEA"/>
                </a:solidFill>
              </a:rPr>
              <a:t>s</a:t>
            </a: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anose="020F0502020204030204" pitchFamily="34" charset="0"/>
              </a:rPr>
              <a:t>tudiengangsmanagement.jura@uni-mannheim.de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Calibri" panose="020F0502020204030204" pitchFamily="34" charset="0"/>
              </a:rPr>
              <a:t>Persönlich: Schloss Westflügel Raum W 220</a:t>
            </a:r>
          </a:p>
          <a:p>
            <a:pPr marL="457200" marR="0" lvl="1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3B53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dirty="0">
              <a:ln>
                <a:noFill/>
              </a:ln>
              <a:solidFill>
                <a:srgbClr val="003056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3056"/>
                </a:solidFill>
                <a:effectLst/>
                <a:uLnTx/>
                <a:uFillTx/>
                <a:latin typeface="Calibri" panose="020F0502020204030204" pitchFamily="34" charset="0"/>
              </a:rPr>
              <a:t>www.jura.uni-mannheim.de/Studium/Studiengangsmanagement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7397796" y="1508444"/>
            <a:ext cx="1352726" cy="2489742"/>
            <a:chOff x="7370893" y="2029670"/>
            <a:chExt cx="1242399" cy="228716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30" b="25161"/>
            <a:stretch/>
          </p:blipFill>
          <p:spPr>
            <a:xfrm>
              <a:off x="7370893" y="2029670"/>
              <a:ext cx="1239915" cy="1179318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" t="15159" r="2488" b="26533"/>
            <a:stretch/>
          </p:blipFill>
          <p:spPr>
            <a:xfrm>
              <a:off x="7373377" y="3208988"/>
              <a:ext cx="1239915" cy="1107842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6" y="4065279"/>
            <a:ext cx="1350021" cy="1012515"/>
          </a:xfrm>
          <a:prstGeom prst="rect">
            <a:avLst/>
          </a:prstGeom>
        </p:spPr>
      </p:pic>
      <p:pic>
        <p:nvPicPr>
          <p:cNvPr id="4" name="Grafik 3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F0745BD4-EF9B-3DFC-C0A5-C261805867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5692" r="23959" b="32780"/>
          <a:stretch/>
        </p:blipFill>
        <p:spPr>
          <a:xfrm>
            <a:off x="7405972" y="5121885"/>
            <a:ext cx="1350021" cy="10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7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85A3E6E-0996-495E-8177-CEC157C0A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73728"/>
            <a:ext cx="8208912" cy="535161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1329697"/>
            <a:ext cx="4156416" cy="792088"/>
          </a:xfrm>
        </p:spPr>
        <p:txBody>
          <a:bodyPr/>
          <a:lstStyle/>
          <a:p>
            <a:pPr algn="r"/>
            <a:r>
              <a:rPr lang="de-DE" sz="2400" dirty="0">
                <a:solidFill>
                  <a:schemeClr val="bg1"/>
                </a:solidFill>
              </a:rPr>
              <a:t>Wir wünschen Ihnen alles Gute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für Ihre Studienwahl!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BEBAA85-D86D-4715-BE3B-A017DA632C0E}"/>
              </a:ext>
            </a:extLst>
          </p:cNvPr>
          <p:cNvSpPr txBox="1">
            <a:spLocks/>
          </p:cNvSpPr>
          <p:nvPr/>
        </p:nvSpPr>
        <p:spPr>
          <a:xfrm>
            <a:off x="6064120" y="2134036"/>
            <a:ext cx="2232248" cy="9352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400" dirty="0">
                <a:solidFill>
                  <a:schemeClr val="bg1"/>
                </a:solidFill>
              </a:rPr>
              <a:t>Und wir freuen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uns auf Sie</a:t>
            </a:r>
            <a:r>
              <a:rPr lang="de-DE" sz="20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629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948232" cy="540060"/>
          </a:xfrm>
        </p:spPr>
        <p:txBody>
          <a:bodyPr/>
          <a:lstStyle/>
          <a:p>
            <a:r>
              <a:rPr lang="de-DE" sz="2400" dirty="0"/>
              <a:t>Studienaufbau: Bereich Rechtswissenschaften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18526C-2EF8-439D-A19A-49553B5FBE69}"/>
              </a:ext>
            </a:extLst>
          </p:cNvPr>
          <p:cNvGrpSpPr/>
          <p:nvPr/>
        </p:nvGrpSpPr>
        <p:grpSpPr>
          <a:xfrm>
            <a:off x="1511768" y="1196752"/>
            <a:ext cx="6120464" cy="4865656"/>
            <a:chOff x="1214438" y="1108206"/>
            <a:chExt cx="6500812" cy="528694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939FBBB-F43E-4C8F-9B50-C32C2116CDAE}"/>
                </a:ext>
              </a:extLst>
            </p:cNvPr>
            <p:cNvSpPr/>
            <p:nvPr/>
          </p:nvSpPr>
          <p:spPr>
            <a:xfrm>
              <a:off x="1214438" y="1108206"/>
              <a:ext cx="6500812" cy="748605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bg1"/>
                  </a:solidFill>
                </a:rPr>
                <a:t>Module Zivilrecht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5AF9AAE-AADD-4E81-8B3B-949580A848EB}"/>
                </a:ext>
              </a:extLst>
            </p:cNvPr>
            <p:cNvSpPr/>
            <p:nvPr/>
          </p:nvSpPr>
          <p:spPr>
            <a:xfrm>
              <a:off x="1214438" y="1926792"/>
              <a:ext cx="6500812" cy="10574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Zivilrecht 1 (8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Einführung Zivilrecht (Block), Allg. Rechtsgeschäftslehre </a:t>
              </a:r>
              <a:br>
                <a:rPr lang="de-DE" sz="1400" b="1" dirty="0">
                  <a:solidFill>
                    <a:srgbClr val="003056"/>
                  </a:solidFill>
                </a:rPr>
              </a:br>
              <a:r>
                <a:rPr lang="de-DE" sz="1400" b="1" dirty="0">
                  <a:solidFill>
                    <a:srgbClr val="003056"/>
                  </a:solidFill>
                </a:rPr>
                <a:t>einschließlich methodischer Grundlagen, Haftungsrecht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7C5EFD9-5100-431B-90C1-340B51B622BC}"/>
                </a:ext>
              </a:extLst>
            </p:cNvPr>
            <p:cNvSpPr/>
            <p:nvPr/>
          </p:nvSpPr>
          <p:spPr>
            <a:xfrm>
              <a:off x="1214438" y="3049248"/>
              <a:ext cx="6500812" cy="9454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Zivilrecht 2 (15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Schuldrecht Allgemeiner Teil, Leistungsstörungsrecht mit Kaufvertrags- und Werkvertragsrecht, AGB- und Verbraucherrecht, Historische Grundlagen des ZR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3FF5868-5AA9-4962-9041-22EA61573A68}"/>
                </a:ext>
              </a:extLst>
            </p:cNvPr>
            <p:cNvSpPr/>
            <p:nvPr/>
          </p:nvSpPr>
          <p:spPr>
            <a:xfrm>
              <a:off x="1214438" y="4069335"/>
              <a:ext cx="6500812" cy="10574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Zivilrecht 3 (24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Sachenrecht, Vertragsrecht Besonderer Teil, Familienrecht, Erbrecht, Außerdeliktische Ausgleichsordnung (Bereicherungsrecht, </a:t>
              </a:r>
              <a:r>
                <a:rPr lang="de-DE" sz="1400" b="1" dirty="0" err="1">
                  <a:solidFill>
                    <a:srgbClr val="003056"/>
                  </a:solidFill>
                </a:rPr>
                <a:t>GoA</a:t>
              </a:r>
              <a:r>
                <a:rPr lang="de-DE" sz="1400" b="1" dirty="0">
                  <a:solidFill>
                    <a:srgbClr val="003056"/>
                  </a:solidFill>
                </a:rPr>
                <a:t>, EBV), Internationales Privatrecht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BCA694D-89D7-4CCA-AA36-F1D3A0D1CDBD}"/>
                </a:ext>
              </a:extLst>
            </p:cNvPr>
            <p:cNvSpPr/>
            <p:nvPr/>
          </p:nvSpPr>
          <p:spPr>
            <a:xfrm>
              <a:off x="1214438" y="5201447"/>
              <a:ext cx="6500812" cy="11937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Zivilrecht in der Vertiefung (25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BGB im Anspruchssystem, Zivilprozessrecht, Zwangsvollstreckungsrecht, Vertragsrecht- und Vertragsgestaltung, </a:t>
              </a:r>
              <a:r>
                <a:rPr lang="de-DE" sz="1400" b="1" dirty="0" err="1">
                  <a:solidFill>
                    <a:srgbClr val="003056"/>
                  </a:solidFill>
                </a:rPr>
                <a:t>Examensklausurenkurs</a:t>
              </a:r>
              <a:r>
                <a:rPr lang="de-DE" sz="1400" b="1" dirty="0">
                  <a:solidFill>
                    <a:srgbClr val="003056"/>
                  </a:solidFill>
                </a:rPr>
                <a:t>, </a:t>
              </a:r>
              <a:br>
                <a:rPr lang="de-DE" sz="1400" b="1" dirty="0">
                  <a:solidFill>
                    <a:srgbClr val="003056"/>
                  </a:solidFill>
                </a:rPr>
              </a:br>
              <a:r>
                <a:rPr lang="de-DE" sz="1400" b="1" dirty="0">
                  <a:solidFill>
                    <a:srgbClr val="003056"/>
                  </a:solidFill>
                </a:rPr>
                <a:t>Zivilrechtliche Staatsexamensklausuren</a:t>
              </a:r>
            </a:p>
          </p:txBody>
        </p:sp>
      </p:grpSp>
      <p:pic>
        <p:nvPicPr>
          <p:cNvPr id="13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85AB023B-A53F-440E-BA79-356997C235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7939571" y="1527574"/>
            <a:ext cx="906087" cy="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D2CF7FAD-B496-4B78-AD8F-79153835D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230652" y="1463292"/>
            <a:ext cx="905831" cy="8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7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92256" cy="972108"/>
          </a:xfrm>
        </p:spPr>
        <p:txBody>
          <a:bodyPr/>
          <a:lstStyle/>
          <a:p>
            <a:r>
              <a:rPr lang="de-DE" dirty="0"/>
              <a:t>Studienaufbau: </a:t>
            </a:r>
            <a:br>
              <a:rPr lang="de-DE" dirty="0"/>
            </a:br>
            <a:r>
              <a:rPr lang="de-DE" dirty="0"/>
              <a:t>Bereich Rechtswissenschaften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1DED957-DCF9-4526-8957-4423708FA5D3}"/>
              </a:ext>
            </a:extLst>
          </p:cNvPr>
          <p:cNvGrpSpPr/>
          <p:nvPr/>
        </p:nvGrpSpPr>
        <p:grpSpPr>
          <a:xfrm>
            <a:off x="1321594" y="1846556"/>
            <a:ext cx="6500812" cy="1876085"/>
            <a:chOff x="1214438" y="1108206"/>
            <a:chExt cx="6500812" cy="187608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F6AC971-C25B-40C1-82E1-082F2AED575C}"/>
                </a:ext>
              </a:extLst>
            </p:cNvPr>
            <p:cNvSpPr/>
            <p:nvPr/>
          </p:nvSpPr>
          <p:spPr>
            <a:xfrm>
              <a:off x="1214438" y="1108206"/>
              <a:ext cx="6500812" cy="748605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bg1"/>
                  </a:solidFill>
                </a:rPr>
                <a:t>Modul Öffentliches Recht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E8EA8CB-78E3-4FAA-8F95-00EDE3619481}"/>
                </a:ext>
              </a:extLst>
            </p:cNvPr>
            <p:cNvSpPr/>
            <p:nvPr/>
          </p:nvSpPr>
          <p:spPr>
            <a:xfrm>
              <a:off x="1214438" y="1926792"/>
              <a:ext cx="6500812" cy="10574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Öffentliches Wirtschaftsrecht (9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Deutsches und Europäisches Wirtschaftsverfassungsrecht, Wirtschaftsverwaltungsrecht</a:t>
              </a:r>
            </a:p>
          </p:txBody>
        </p:sp>
      </p:grpSp>
      <p:pic>
        <p:nvPicPr>
          <p:cNvPr id="10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50F3D13F-AE6B-49BE-B049-1B0C801E1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308740" y="2193141"/>
            <a:ext cx="905831" cy="8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7EDB9F48-2A03-4355-9E90-B0228248A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7929429" y="2220858"/>
            <a:ext cx="905831" cy="8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8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972108"/>
          </a:xfrm>
        </p:spPr>
        <p:txBody>
          <a:bodyPr/>
          <a:lstStyle/>
          <a:p>
            <a:r>
              <a:rPr lang="de-DE" dirty="0"/>
              <a:t>Studienaufbau: </a:t>
            </a:r>
            <a:br>
              <a:rPr lang="de-DE" dirty="0"/>
            </a:br>
            <a:r>
              <a:rPr lang="de-DE" dirty="0"/>
              <a:t>Bereich Rechtswissenschaften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17</a:t>
            </a:fld>
            <a:endParaRPr lang="de-DE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231CAF1-17BA-4B33-8303-92346AFEF09F}"/>
              </a:ext>
            </a:extLst>
          </p:cNvPr>
          <p:cNvGrpSpPr/>
          <p:nvPr/>
        </p:nvGrpSpPr>
        <p:grpSpPr>
          <a:xfrm>
            <a:off x="1475656" y="1076936"/>
            <a:ext cx="7321559" cy="4976339"/>
            <a:chOff x="1294593" y="1199436"/>
            <a:chExt cx="7558646" cy="501562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BF7444EB-1E1C-455C-BF63-DC00C747C929}"/>
                </a:ext>
              </a:extLst>
            </p:cNvPr>
            <p:cNvGrpSpPr/>
            <p:nvPr/>
          </p:nvGrpSpPr>
          <p:grpSpPr>
            <a:xfrm>
              <a:off x="1294593" y="1921115"/>
              <a:ext cx="6500812" cy="4293948"/>
              <a:chOff x="1214438" y="1108206"/>
              <a:chExt cx="6500812" cy="4293948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87B0895A-F5AA-4E3F-A71D-C40CB120DF3B}"/>
                  </a:ext>
                </a:extLst>
              </p:cNvPr>
              <p:cNvSpPr/>
              <p:nvPr/>
            </p:nvSpPr>
            <p:spPr>
              <a:xfrm>
                <a:off x="1214438" y="1108206"/>
                <a:ext cx="6500812" cy="748605"/>
              </a:xfrm>
              <a:prstGeom prst="rect">
                <a:avLst/>
              </a:prstGeom>
              <a:solidFill>
                <a:srgbClr val="003B5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800" b="1" dirty="0">
                    <a:solidFill>
                      <a:schemeClr val="bg1"/>
                    </a:solidFill>
                  </a:rPr>
                  <a:t>Module Wirtschaftsrecht</a:t>
                </a: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A31766E5-F4DE-46A2-8639-CD5DA511A25C}"/>
                  </a:ext>
                </a:extLst>
              </p:cNvPr>
              <p:cNvSpPr/>
              <p:nvPr/>
            </p:nvSpPr>
            <p:spPr>
              <a:xfrm>
                <a:off x="1214438" y="1902471"/>
                <a:ext cx="6500812" cy="105749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Wirtschaftsrecht Allgemeiner Teil (16 ECTS)</a:t>
                </a:r>
              </a:p>
              <a:p>
                <a:pPr algn="ctr" eaLnBrk="1" hangingPunct="1">
                  <a:defRPr/>
                </a:pPr>
                <a:r>
                  <a:rPr lang="de-DE" sz="1400" b="1" dirty="0">
                    <a:solidFill>
                      <a:srgbClr val="003056"/>
                    </a:solidFill>
                  </a:rPr>
                  <a:t>Arbeitsrecht, Handelsrecht, Gesellschaftsrecht,</a:t>
                </a:r>
              </a:p>
              <a:p>
                <a:pPr algn="ctr" eaLnBrk="1" hangingPunct="1">
                  <a:defRPr/>
                </a:pPr>
                <a:r>
                  <a:rPr lang="de-DE" sz="1400" b="1" dirty="0">
                    <a:solidFill>
                      <a:srgbClr val="003056"/>
                    </a:solidFill>
                  </a:rPr>
                  <a:t>Kreditsicherungsrecht, Ökonomische Analyse des Rechts</a:t>
                </a: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541AC433-1700-4D36-A128-2E893DB1214F}"/>
                  </a:ext>
                </a:extLst>
              </p:cNvPr>
              <p:cNvSpPr/>
              <p:nvPr/>
            </p:nvSpPr>
            <p:spPr>
              <a:xfrm>
                <a:off x="1214438" y="3049247"/>
                <a:ext cx="6500812" cy="102782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Wirtschaftsrecht Besonderer Teil (7 ECTS)</a:t>
                </a:r>
              </a:p>
              <a:p>
                <a:pPr algn="ctr" eaLnBrk="1" hangingPunct="1">
                  <a:defRPr/>
                </a:pPr>
                <a:r>
                  <a:rPr lang="de-DE" b="1" dirty="0">
                    <a:solidFill>
                      <a:srgbClr val="003056"/>
                    </a:solidFill>
                  </a:rPr>
                  <a:t>Diverse Wahlbereiche</a:t>
                </a:r>
                <a:br>
                  <a:rPr lang="de-DE" b="1" dirty="0">
                    <a:solidFill>
                      <a:srgbClr val="003B53"/>
                    </a:solidFill>
                  </a:rPr>
                </a:br>
                <a:r>
                  <a:rPr lang="de-DE" sz="1400" b="1" dirty="0">
                    <a:solidFill>
                      <a:schemeClr val="bg1"/>
                    </a:solidFill>
                  </a:rPr>
                  <a:t>(Details siehe nächste Folie)</a:t>
                </a:r>
                <a:endParaRPr lang="de-DE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63B3F48-65E5-48F6-9B3F-4AC4E71DF7B7}"/>
                  </a:ext>
                </a:extLst>
              </p:cNvPr>
              <p:cNvSpPr/>
              <p:nvPr/>
            </p:nvSpPr>
            <p:spPr>
              <a:xfrm>
                <a:off x="1214438" y="4142028"/>
                <a:ext cx="6500812" cy="12601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de-DE" sz="2000" b="1" dirty="0">
                    <a:solidFill>
                      <a:srgbClr val="003056"/>
                    </a:solidFill>
                  </a:rPr>
                  <a:t>Abschlussmodul (7 ECTS) </a:t>
                </a:r>
                <a:br>
                  <a:rPr lang="de-DE" sz="2000" b="1" dirty="0">
                    <a:solidFill>
                      <a:srgbClr val="003056"/>
                    </a:solidFill>
                  </a:rPr>
                </a:br>
                <a:r>
                  <a:rPr lang="de-DE" b="1" dirty="0">
                    <a:solidFill>
                      <a:srgbClr val="003056"/>
                    </a:solidFill>
                  </a:rPr>
                  <a:t>Bachelorarbeit</a:t>
                </a:r>
                <a:br>
                  <a:rPr lang="de-DE" b="1" dirty="0">
                    <a:solidFill>
                      <a:srgbClr val="003056"/>
                    </a:solidFill>
                  </a:rPr>
                </a:br>
                <a:r>
                  <a:rPr lang="de-DE" sz="1400" b="1" dirty="0">
                    <a:solidFill>
                      <a:srgbClr val="003056"/>
                    </a:solidFill>
                  </a:rPr>
                  <a:t>Seminararbeitsthema aus dem Bereich Wirtschaftsrecht Allgemeiner Teil</a:t>
                </a:r>
                <a:br>
                  <a:rPr lang="de-DE" sz="1400" b="1" dirty="0">
                    <a:solidFill>
                      <a:srgbClr val="003056"/>
                    </a:solidFill>
                  </a:rPr>
                </a:br>
                <a:r>
                  <a:rPr lang="de-DE" sz="1400" b="1" dirty="0">
                    <a:solidFill>
                      <a:srgbClr val="003056"/>
                    </a:solidFill>
                  </a:rPr>
                  <a:t>oder gewähltem Besonderen Teil mit ökonomischen Bezügen</a:t>
                </a:r>
              </a:p>
            </p:txBody>
          </p:sp>
        </p:grpSp>
        <p:sp>
          <p:nvSpPr>
            <p:cNvPr id="18" name="Horizontaler Bildlauf 1">
              <a:extLst>
                <a:ext uri="{FF2B5EF4-FFF2-40B4-BE49-F238E27FC236}">
                  <a16:creationId xmlns:a16="http://schemas.microsoft.com/office/drawing/2014/main" id="{4FF1E724-9CB5-4749-ACEE-E594011CE623}"/>
                </a:ext>
              </a:extLst>
            </p:cNvPr>
            <p:cNvSpPr/>
            <p:nvPr/>
          </p:nvSpPr>
          <p:spPr>
            <a:xfrm rot="1008411">
              <a:off x="5933485" y="1199436"/>
              <a:ext cx="2919754" cy="1326962"/>
            </a:xfrm>
            <a:prstGeom prst="horizontalScroll">
              <a:avLst/>
            </a:prstGeom>
            <a:solidFill>
              <a:srgbClr val="003B53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</a:rPr>
                <a:t>Universitäre Schwerpunktbereichsprüfung (Universitätsprüfung) </a:t>
              </a:r>
              <a:br>
                <a:rPr lang="de-DE" sz="1400" b="1" dirty="0">
                  <a:solidFill>
                    <a:schemeClr val="bg1"/>
                  </a:solidFill>
                </a:rPr>
              </a:br>
              <a:r>
                <a:rPr lang="de-DE" sz="1400" b="1" dirty="0">
                  <a:solidFill>
                    <a:schemeClr val="bg1"/>
                  </a:solidFill>
                </a:rPr>
                <a:t>gem. §§ 26ff. </a:t>
              </a:r>
              <a:r>
                <a:rPr lang="de-DE" sz="1400" b="1" dirty="0" err="1">
                  <a:solidFill>
                    <a:schemeClr val="bg1"/>
                  </a:solidFill>
                </a:rPr>
                <a:t>JAPrO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9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972108"/>
          </a:xfrm>
        </p:spPr>
        <p:txBody>
          <a:bodyPr/>
          <a:lstStyle/>
          <a:p>
            <a:r>
              <a:rPr lang="de-DE" dirty="0"/>
              <a:t>Studienaufbau: </a:t>
            </a:r>
            <a:br>
              <a:rPr lang="de-DE" dirty="0"/>
            </a:br>
            <a:r>
              <a:rPr lang="de-DE" dirty="0"/>
              <a:t>Bereich Rechtswissenschaften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18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6253699-BB56-4EC9-A58B-123A6B88538A}"/>
              </a:ext>
            </a:extLst>
          </p:cNvPr>
          <p:cNvSpPr/>
          <p:nvPr/>
        </p:nvSpPr>
        <p:spPr>
          <a:xfrm>
            <a:off x="1416199" y="1506837"/>
            <a:ext cx="6311602" cy="591660"/>
          </a:xfrm>
          <a:prstGeom prst="rect">
            <a:avLst/>
          </a:prstGeom>
          <a:solidFill>
            <a:srgbClr val="003B5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800" b="1" dirty="0">
                <a:solidFill>
                  <a:schemeClr val="bg1"/>
                </a:solidFill>
              </a:rPr>
              <a:t>Module Wirtschaftsrecht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3BAA-2ABC-4AFF-9A18-4E5C4065AE63}"/>
              </a:ext>
            </a:extLst>
          </p:cNvPr>
          <p:cNvSpPr/>
          <p:nvPr/>
        </p:nvSpPr>
        <p:spPr>
          <a:xfrm>
            <a:off x="1416199" y="2139171"/>
            <a:ext cx="6298507" cy="541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Wirtschaftsrecht Allgemeiner Teil (16 ECTS)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14394C9-CBDF-4AD0-B6AF-0BD441CA408A}"/>
              </a:ext>
            </a:extLst>
          </p:cNvPr>
          <p:cNvSpPr/>
          <p:nvPr/>
        </p:nvSpPr>
        <p:spPr>
          <a:xfrm>
            <a:off x="1416199" y="5621586"/>
            <a:ext cx="6299051" cy="486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Abschlussmodul (7 ECTS)</a:t>
            </a:r>
            <a:endParaRPr lang="de-DE" sz="1400" b="1" dirty="0">
              <a:solidFill>
                <a:srgbClr val="003056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8B0AD78-D879-46AA-812B-6EC14C95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2648">
            <a:off x="6149238" y="955582"/>
            <a:ext cx="2160240" cy="1346422"/>
          </a:xfrm>
          <a:prstGeom prst="rect">
            <a:avLst/>
          </a:prstGeom>
        </p:spPr>
      </p:pic>
      <p:pic>
        <p:nvPicPr>
          <p:cNvPr id="18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4353D69E-30A7-4D4F-A47E-22F5B66229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8036328" y="3173854"/>
            <a:ext cx="906087" cy="84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oole-studenten.de/wp-content/uploads/2013/02/Paragraph-coole-studenten.jpg">
            <a:extLst>
              <a:ext uri="{FF2B5EF4-FFF2-40B4-BE49-F238E27FC236}">
                <a16:creationId xmlns:a16="http://schemas.microsoft.com/office/drawing/2014/main" id="{5549903B-2009-48DD-A1E3-18F480C81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"/>
          <a:stretch/>
        </p:blipFill>
        <p:spPr bwMode="auto">
          <a:xfrm>
            <a:off x="308607" y="3126788"/>
            <a:ext cx="905831" cy="8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FF55BC00-4094-4FB4-AC0B-B6079A53FC29}"/>
              </a:ext>
            </a:extLst>
          </p:cNvPr>
          <p:cNvSpPr/>
          <p:nvPr/>
        </p:nvSpPr>
        <p:spPr>
          <a:xfrm>
            <a:off x="1416199" y="2715810"/>
            <a:ext cx="6311602" cy="28797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000" b="1" dirty="0">
                <a:solidFill>
                  <a:srgbClr val="003056"/>
                </a:solidFill>
              </a:rPr>
              <a:t>Wirtschaftsrecht Besonderer Teil (7 ECTS)</a:t>
            </a:r>
          </a:p>
          <a:p>
            <a:pPr lvl="4" eaLnBrk="1" hangingPunct="1">
              <a:defRPr/>
            </a:pPr>
            <a:r>
              <a:rPr lang="de-DE" b="1" dirty="0">
                <a:solidFill>
                  <a:schemeClr val="bg1"/>
                </a:solidFill>
              </a:rPr>
              <a:t>Diverse Wahlbereiche: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Internationales Wirtschaftsrecht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Bank- und Kapitalmarktrecht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Gesellschaftsrecht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Kollektives Arbeitsrecht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Insolvenz und Sanierung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Versicherungsrecht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Geistiges Eigentum, Medien- und Lauterkeitsrecht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Medizin- und Gesundheitsrecht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Steuerrecht</a:t>
            </a:r>
          </a:p>
          <a:p>
            <a:pPr marL="2171700" lvl="4" indent="-342900" eaLnBrk="1" hangingPunct="1">
              <a:buFont typeface="+mj-lt"/>
              <a:buAutoNum type="arabicPeriod"/>
              <a:defRPr/>
            </a:pPr>
            <a:r>
              <a:rPr lang="de-DE" sz="1400" b="1" dirty="0">
                <a:solidFill>
                  <a:schemeClr val="bg1"/>
                </a:solidFill>
              </a:rPr>
              <a:t>Kartellrecht</a:t>
            </a:r>
          </a:p>
        </p:txBody>
      </p:sp>
    </p:spTree>
    <p:extLst>
      <p:ext uri="{BB962C8B-B14F-4D97-AF65-F5344CB8AC3E}">
        <p14:creationId xmlns:p14="http://schemas.microsoft.com/office/powerpoint/2010/main" val="34206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1141200"/>
          </a:xfrm>
        </p:spPr>
        <p:txBody>
          <a:bodyPr/>
          <a:lstStyle/>
          <a:p>
            <a:r>
              <a:rPr lang="de-DE" dirty="0"/>
              <a:t>Studienaufbau: </a:t>
            </a:r>
            <a:br>
              <a:rPr lang="de-DE" dirty="0"/>
            </a:br>
            <a:r>
              <a:rPr lang="de-DE" dirty="0"/>
              <a:t>Bereich Wirtschaftswissenschaften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28C1D1-97A6-4530-B0EA-7E83B5AB6058}"/>
              </a:ext>
            </a:extLst>
          </p:cNvPr>
          <p:cNvGrpSpPr/>
          <p:nvPr/>
        </p:nvGrpSpPr>
        <p:grpSpPr>
          <a:xfrm>
            <a:off x="1511875" y="1538769"/>
            <a:ext cx="6120249" cy="4457721"/>
            <a:chOff x="1214438" y="1335694"/>
            <a:chExt cx="6519068" cy="475760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2DD5B5C-16E4-4A6F-B58E-BF728992033C}"/>
                </a:ext>
              </a:extLst>
            </p:cNvPr>
            <p:cNvSpPr/>
            <p:nvPr/>
          </p:nvSpPr>
          <p:spPr>
            <a:xfrm>
              <a:off x="1214438" y="1335694"/>
              <a:ext cx="6500812" cy="748605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bg1"/>
                  </a:solidFill>
                </a:rPr>
                <a:t>Module Wirtschaftswissenschaften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581E9A0C-B16E-422F-A39E-DF5CC8A13969}"/>
                </a:ext>
              </a:extLst>
            </p:cNvPr>
            <p:cNvSpPr/>
            <p:nvPr/>
          </p:nvSpPr>
          <p:spPr>
            <a:xfrm>
              <a:off x="1214438" y="2154280"/>
              <a:ext cx="6500812" cy="9361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Grundlagen der VWL &amp; Finanzmathematik (11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Grundlagen der Finanzmathematik, Grundlagen der Volkswirtschaftslehre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21BB7A0-2BA6-4864-BD79-D24D3D80444B}"/>
                </a:ext>
              </a:extLst>
            </p:cNvPr>
            <p:cNvSpPr/>
            <p:nvPr/>
          </p:nvSpPr>
          <p:spPr>
            <a:xfrm>
              <a:off x="1225104" y="3160365"/>
              <a:ext cx="6500812" cy="866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BWL 1 (18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Marketing, Grundlagen des externen Rechnungswesens, Management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F051B27-7BC3-4557-A47D-464ACB3C43D0}"/>
                </a:ext>
              </a:extLst>
            </p:cNvPr>
            <p:cNvSpPr/>
            <p:nvPr/>
          </p:nvSpPr>
          <p:spPr>
            <a:xfrm>
              <a:off x="1225104" y="4096469"/>
              <a:ext cx="6500812" cy="8661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BWL 2 (12 ECTS)</a:t>
              </a:r>
            </a:p>
            <a:p>
              <a:pPr algn="ctr" eaLnBrk="1" hangingPunct="1">
                <a:defRPr/>
              </a:pPr>
              <a:r>
                <a:rPr lang="de-DE" sz="1400" b="1" dirty="0">
                  <a:solidFill>
                    <a:srgbClr val="003056"/>
                  </a:solidFill>
                </a:rPr>
                <a:t>Finanzwirtschaft, Internes Rechnungswesen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23E4DAF-194F-45F1-A994-A21F48872BB2}"/>
                </a:ext>
              </a:extLst>
            </p:cNvPr>
            <p:cNvSpPr/>
            <p:nvPr/>
          </p:nvSpPr>
          <p:spPr>
            <a:xfrm>
              <a:off x="1232694" y="5032573"/>
              <a:ext cx="6500812" cy="10607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Wahl-BWL (14 ECTS)</a:t>
              </a:r>
            </a:p>
            <a:p>
              <a:pPr algn="ctr" eaLnBrk="1" hangingPunct="1">
                <a:defRPr/>
              </a:pPr>
              <a:r>
                <a:rPr lang="de-DE" b="1" dirty="0">
                  <a:solidFill>
                    <a:srgbClr val="003056"/>
                  </a:solidFill>
                </a:rPr>
                <a:t>„</a:t>
              </a:r>
              <a:r>
                <a:rPr lang="de-DE" b="1" dirty="0" err="1">
                  <a:solidFill>
                    <a:srgbClr val="003056"/>
                  </a:solidFill>
                </a:rPr>
                <a:t>Tax</a:t>
              </a:r>
              <a:r>
                <a:rPr lang="de-DE" b="1" dirty="0">
                  <a:solidFill>
                    <a:srgbClr val="003056"/>
                  </a:solidFill>
                </a:rPr>
                <a:t> and Accounting“ oder „Human Resources“</a:t>
              </a:r>
              <a:br>
                <a:rPr lang="de-DE" b="1" dirty="0">
                  <a:solidFill>
                    <a:srgbClr val="003B53"/>
                  </a:solidFill>
                </a:rPr>
              </a:b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Bildergebnis für Euro">
            <a:extLst>
              <a:ext uri="{FF2B5EF4-FFF2-40B4-BE49-F238E27FC236}">
                <a16:creationId xmlns:a16="http://schemas.microsoft.com/office/drawing/2014/main" id="{13E752C6-2DD5-46C7-83C2-353DD718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0188"/>
            <a:ext cx="833267" cy="7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ildergebnis für Euro">
            <a:extLst>
              <a:ext uri="{FF2B5EF4-FFF2-40B4-BE49-F238E27FC236}">
                <a16:creationId xmlns:a16="http://schemas.microsoft.com/office/drawing/2014/main" id="{D3579D8C-111A-4EB7-B88D-49A236B1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02" y="2240188"/>
            <a:ext cx="833267" cy="7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1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CB9A6A-90FC-00BE-A309-E154E4C2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18A03C-6688-3EBF-1AD7-5F3FE610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Fakultät für Rechtswissenschaft und Volkswirtschaftslehre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A4E3349-FAB1-FB9E-0287-4A1D7664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84200"/>
            <a:ext cx="5478462" cy="1141413"/>
          </a:xfrm>
        </p:spPr>
        <p:txBody>
          <a:bodyPr/>
          <a:lstStyle/>
          <a:p>
            <a:r>
              <a:rPr lang="de-DE" dirty="0"/>
              <a:t>Die Abteilung Rechtswissenschaft</a:t>
            </a:r>
          </a:p>
        </p:txBody>
      </p:sp>
      <p:grpSp>
        <p:nvGrpSpPr>
          <p:cNvPr id="20" name="Group 140">
            <a:extLst>
              <a:ext uri="{FF2B5EF4-FFF2-40B4-BE49-F238E27FC236}">
                <a16:creationId xmlns:a16="http://schemas.microsoft.com/office/drawing/2014/main" id="{26FF16F9-9FBE-6C2A-486E-DD8A42DF2548}"/>
              </a:ext>
            </a:extLst>
          </p:cNvPr>
          <p:cNvGrpSpPr/>
          <p:nvPr/>
        </p:nvGrpSpPr>
        <p:grpSpPr>
          <a:xfrm>
            <a:off x="256752" y="1634593"/>
            <a:ext cx="2503224" cy="1567780"/>
            <a:chOff x="332936" y="2555951"/>
            <a:chExt cx="2926078" cy="2090370"/>
          </a:xfrm>
        </p:grpSpPr>
        <p:sp>
          <p:nvSpPr>
            <p:cNvPr id="21" name="TextBox 141">
              <a:extLst>
                <a:ext uri="{FF2B5EF4-FFF2-40B4-BE49-F238E27FC236}">
                  <a16:creationId xmlns:a16="http://schemas.microsoft.com/office/drawing/2014/main" id="{9CD42B5C-58D8-186A-8ACA-467E5FF77678}"/>
                </a:ext>
              </a:extLst>
            </p:cNvPr>
            <p:cNvSpPr txBox="1"/>
            <p:nvPr/>
          </p:nvSpPr>
          <p:spPr>
            <a:xfrm>
              <a:off x="1012789" y="2555951"/>
              <a:ext cx="2246225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rgbClr val="003056"/>
                  </a:solidFill>
                </a:rPr>
                <a:t>Zufriedenheit</a:t>
              </a:r>
            </a:p>
          </p:txBody>
        </p:sp>
        <p:sp>
          <p:nvSpPr>
            <p:cNvPr id="22" name="TextBox 142">
              <a:extLst>
                <a:ext uri="{FF2B5EF4-FFF2-40B4-BE49-F238E27FC236}">
                  <a16:creationId xmlns:a16="http://schemas.microsoft.com/office/drawing/2014/main" id="{698B83E0-1705-3F13-06DC-67685C2F8E1B}"/>
                </a:ext>
              </a:extLst>
            </p:cNvPr>
            <p:cNvSpPr txBox="1"/>
            <p:nvPr/>
          </p:nvSpPr>
          <p:spPr>
            <a:xfrm>
              <a:off x="332936" y="3086922"/>
              <a:ext cx="2909532" cy="15593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Hohe Studierendenzufriedenheit und hervorragende Betreuung. Beste staatliche Universität für Jura  in Deutschland </a:t>
              </a:r>
              <a:b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(mit Passau, CHE Ranking 2023)</a:t>
              </a: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C194576A-BCDB-38D3-74F1-3E429F91DA91}"/>
              </a:ext>
            </a:extLst>
          </p:cNvPr>
          <p:cNvGrpSpPr/>
          <p:nvPr/>
        </p:nvGrpSpPr>
        <p:grpSpPr>
          <a:xfrm>
            <a:off x="256753" y="3509119"/>
            <a:ext cx="2194560" cy="1360041"/>
            <a:chOff x="332936" y="2545678"/>
            <a:chExt cx="2926080" cy="1813386"/>
          </a:xfrm>
        </p:grpSpPr>
        <p:sp>
          <p:nvSpPr>
            <p:cNvPr id="55" name="TextBox 42">
              <a:extLst>
                <a:ext uri="{FF2B5EF4-FFF2-40B4-BE49-F238E27FC236}">
                  <a16:creationId xmlns:a16="http://schemas.microsoft.com/office/drawing/2014/main" id="{573FFB9E-ED14-780B-52B5-153FA40FDAF2}"/>
                </a:ext>
              </a:extLst>
            </p:cNvPr>
            <p:cNvSpPr txBox="1"/>
            <p:nvPr/>
          </p:nvSpPr>
          <p:spPr>
            <a:xfrm>
              <a:off x="931129" y="2545678"/>
              <a:ext cx="1844284" cy="5334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noProof="1">
                  <a:solidFill>
                    <a:srgbClr val="003056"/>
                  </a:solidFill>
                </a:rPr>
                <a:t>Ausstattung</a:t>
              </a:r>
            </a:p>
          </p:txBody>
        </p:sp>
        <p:sp>
          <p:nvSpPr>
            <p:cNvPr id="56" name="TextBox 43">
              <a:extLst>
                <a:ext uri="{FF2B5EF4-FFF2-40B4-BE49-F238E27FC236}">
                  <a16:creationId xmlns:a16="http://schemas.microsoft.com/office/drawing/2014/main" id="{082E9C7F-0C08-A0EE-9F8D-CEC124CA3791}"/>
                </a:ext>
              </a:extLst>
            </p:cNvPr>
            <p:cNvSpPr txBox="1"/>
            <p:nvPr/>
          </p:nvSpPr>
          <p:spPr>
            <a:xfrm>
              <a:off x="332936" y="3086923"/>
              <a:ext cx="2926080" cy="12721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Hervorragende Ausstattung der Bereichsbibilothek, Unterstützung bei Recherche, online Sitzplatzampel</a:t>
              </a:r>
            </a:p>
          </p:txBody>
        </p:sp>
      </p:grpSp>
      <p:grpSp>
        <p:nvGrpSpPr>
          <p:cNvPr id="58" name="Group 35">
            <a:extLst>
              <a:ext uri="{FF2B5EF4-FFF2-40B4-BE49-F238E27FC236}">
                <a16:creationId xmlns:a16="http://schemas.microsoft.com/office/drawing/2014/main" id="{B1DD239F-B322-8561-14D8-6D51F8F2084D}"/>
              </a:ext>
            </a:extLst>
          </p:cNvPr>
          <p:cNvGrpSpPr/>
          <p:nvPr/>
        </p:nvGrpSpPr>
        <p:grpSpPr>
          <a:xfrm>
            <a:off x="256752" y="5043161"/>
            <a:ext cx="2621377" cy="1266159"/>
            <a:chOff x="332935" y="2555951"/>
            <a:chExt cx="3495169" cy="1688212"/>
          </a:xfrm>
        </p:grpSpPr>
        <p:sp>
          <p:nvSpPr>
            <p:cNvPr id="64" name="TextBox 36">
              <a:extLst>
                <a:ext uri="{FF2B5EF4-FFF2-40B4-BE49-F238E27FC236}">
                  <a16:creationId xmlns:a16="http://schemas.microsoft.com/office/drawing/2014/main" id="{47F7DD39-28E0-727F-7C4B-8271E0C51543}"/>
                </a:ext>
              </a:extLst>
            </p:cNvPr>
            <p:cNvSpPr txBox="1"/>
            <p:nvPr/>
          </p:nvSpPr>
          <p:spPr>
            <a:xfrm>
              <a:off x="954221" y="2555951"/>
              <a:ext cx="2304795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noProof="1">
                  <a:solidFill>
                    <a:srgbClr val="003056"/>
                  </a:solidFill>
                </a:rPr>
                <a:t>Wissenstransfer</a:t>
              </a:r>
            </a:p>
          </p:txBody>
        </p:sp>
        <p:sp>
          <p:nvSpPr>
            <p:cNvPr id="65" name="TextBox 37">
              <a:extLst>
                <a:ext uri="{FF2B5EF4-FFF2-40B4-BE49-F238E27FC236}">
                  <a16:creationId xmlns:a16="http://schemas.microsoft.com/office/drawing/2014/main" id="{6620F2C1-FCD1-C870-B06B-554D7D40D8CC}"/>
                </a:ext>
              </a:extLst>
            </p:cNvPr>
            <p:cNvSpPr txBox="1"/>
            <p:nvPr/>
          </p:nvSpPr>
          <p:spPr>
            <a:xfrm>
              <a:off x="332935" y="3086923"/>
              <a:ext cx="3495169" cy="115724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0" kern="1200" dirty="0">
                  <a:latin typeface="Calibri"/>
                  <a:ea typeface="+mn-ea"/>
                  <a:cs typeface="+mn-cs"/>
                </a:rPr>
                <a:t>4 Institute und 3 Forschungszentren zur Unterstützung von interdisziplinärer Forschung und Praxistransfer</a:t>
              </a:r>
            </a:p>
          </p:txBody>
        </p:sp>
      </p:grpSp>
      <p:grpSp>
        <p:nvGrpSpPr>
          <p:cNvPr id="77" name="Group 38">
            <a:extLst>
              <a:ext uri="{FF2B5EF4-FFF2-40B4-BE49-F238E27FC236}">
                <a16:creationId xmlns:a16="http://schemas.microsoft.com/office/drawing/2014/main" id="{04D060F6-77EA-41D5-763C-6CBBE17ADEF5}"/>
              </a:ext>
            </a:extLst>
          </p:cNvPr>
          <p:cNvGrpSpPr/>
          <p:nvPr/>
        </p:nvGrpSpPr>
        <p:grpSpPr>
          <a:xfrm>
            <a:off x="6308692" y="1659859"/>
            <a:ext cx="2556418" cy="1783224"/>
            <a:chOff x="8921977" y="1394910"/>
            <a:chExt cx="2926080" cy="2377628"/>
          </a:xfrm>
        </p:grpSpPr>
        <p:sp>
          <p:nvSpPr>
            <p:cNvPr id="89" name="TextBox 39">
              <a:extLst>
                <a:ext uri="{FF2B5EF4-FFF2-40B4-BE49-F238E27FC236}">
                  <a16:creationId xmlns:a16="http://schemas.microsoft.com/office/drawing/2014/main" id="{5E789D74-164B-9E12-CCD4-A7566716E819}"/>
                </a:ext>
              </a:extLst>
            </p:cNvPr>
            <p:cNvSpPr txBox="1"/>
            <p:nvPr/>
          </p:nvSpPr>
          <p:spPr>
            <a:xfrm>
              <a:off x="9502463" y="1394910"/>
              <a:ext cx="2345594" cy="53348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rgbClr val="003056"/>
                  </a:solidFill>
                </a:rPr>
                <a:t>Wir sind</a:t>
              </a:r>
            </a:p>
          </p:txBody>
        </p:sp>
        <p:sp>
          <p:nvSpPr>
            <p:cNvPr id="90" name="TextBox 40">
              <a:extLst>
                <a:ext uri="{FF2B5EF4-FFF2-40B4-BE49-F238E27FC236}">
                  <a16:creationId xmlns:a16="http://schemas.microsoft.com/office/drawing/2014/main" id="{AB81B87B-1394-B9B5-0B4C-DE7FEAB28579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184665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1300 Studierende, 19 Lehrstühle, </a:t>
              </a:r>
            </a:p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 Juniorprofessuren, </a:t>
              </a:r>
            </a:p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50 wissensch. Mitarbeitende. </a:t>
              </a:r>
              <a:b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Ø 1 Professor:in / 50 Studierende. Deutscher </a:t>
              </a: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Ø 1 </a:t>
              </a:r>
              <a:r>
                <a:rPr lang="de-DE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Professor:in</a:t>
              </a:r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/ 65 Studierende</a:t>
              </a:r>
              <a:endParaRPr lang="en-US" sz="14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6" name="Group 32">
            <a:extLst>
              <a:ext uri="{FF2B5EF4-FFF2-40B4-BE49-F238E27FC236}">
                <a16:creationId xmlns:a16="http://schemas.microsoft.com/office/drawing/2014/main" id="{2F15E1AE-C1D2-2309-449F-BFEBE6E5DA97}"/>
              </a:ext>
            </a:extLst>
          </p:cNvPr>
          <p:cNvGrpSpPr/>
          <p:nvPr/>
        </p:nvGrpSpPr>
        <p:grpSpPr>
          <a:xfrm>
            <a:off x="6288256" y="3524044"/>
            <a:ext cx="2354805" cy="1345116"/>
            <a:chOff x="8921977" y="1404537"/>
            <a:chExt cx="3139740" cy="1793487"/>
          </a:xfrm>
        </p:grpSpPr>
        <p:sp>
          <p:nvSpPr>
            <p:cNvPr id="91" name="TextBox 33">
              <a:extLst>
                <a:ext uri="{FF2B5EF4-FFF2-40B4-BE49-F238E27FC236}">
                  <a16:creationId xmlns:a16="http://schemas.microsoft.com/office/drawing/2014/main" id="{6D14849E-3BB0-D199-B7C7-97C4CFBCD9BA}"/>
                </a:ext>
              </a:extLst>
            </p:cNvPr>
            <p:cNvSpPr txBox="1"/>
            <p:nvPr/>
          </p:nvSpPr>
          <p:spPr>
            <a:xfrm>
              <a:off x="9613621" y="1404537"/>
              <a:ext cx="2448096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rgbClr val="003056"/>
                  </a:solidFill>
                </a:rPr>
                <a:t>Praxisorientiert</a:t>
              </a:r>
            </a:p>
          </p:txBody>
        </p:sp>
        <p:sp>
          <p:nvSpPr>
            <p:cNvPr id="92" name="TextBox 34">
              <a:extLst>
                <a:ext uri="{FF2B5EF4-FFF2-40B4-BE49-F238E27FC236}">
                  <a16:creationId xmlns:a16="http://schemas.microsoft.com/office/drawing/2014/main" id="{95AFF311-126F-C033-E3DF-C9A9FAA2D40A}"/>
                </a:ext>
              </a:extLst>
            </p:cNvPr>
            <p:cNvSpPr txBox="1"/>
            <p:nvPr/>
          </p:nvSpPr>
          <p:spPr>
            <a:xfrm>
              <a:off x="8921977" y="1925882"/>
              <a:ext cx="2926080" cy="12721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Wirtschaftswissenschaftliche</a:t>
              </a: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Ausrichtung in Forschung und Lehre, Alleinstellungsmerkmal in Deutschland</a:t>
              </a:r>
            </a:p>
          </p:txBody>
        </p:sp>
      </p:grpSp>
      <p:grpSp>
        <p:nvGrpSpPr>
          <p:cNvPr id="80" name="Group 95">
            <a:extLst>
              <a:ext uri="{FF2B5EF4-FFF2-40B4-BE49-F238E27FC236}">
                <a16:creationId xmlns:a16="http://schemas.microsoft.com/office/drawing/2014/main" id="{28F5AB34-4139-16BA-2F8B-6D91CA3A27BE}"/>
              </a:ext>
            </a:extLst>
          </p:cNvPr>
          <p:cNvGrpSpPr/>
          <p:nvPr/>
        </p:nvGrpSpPr>
        <p:grpSpPr>
          <a:xfrm>
            <a:off x="6265871" y="5085184"/>
            <a:ext cx="2377189" cy="1353278"/>
            <a:chOff x="8921977" y="1393655"/>
            <a:chExt cx="2926080" cy="1804370"/>
          </a:xfrm>
        </p:grpSpPr>
        <p:sp>
          <p:nvSpPr>
            <p:cNvPr id="82" name="TextBox 96">
              <a:extLst>
                <a:ext uri="{FF2B5EF4-FFF2-40B4-BE49-F238E27FC236}">
                  <a16:creationId xmlns:a16="http://schemas.microsoft.com/office/drawing/2014/main" id="{253B6244-6368-FD23-9978-9FA2F8425E2D}"/>
                </a:ext>
              </a:extLst>
            </p:cNvPr>
            <p:cNvSpPr txBox="1"/>
            <p:nvPr/>
          </p:nvSpPr>
          <p:spPr>
            <a:xfrm>
              <a:off x="9666081" y="1393655"/>
              <a:ext cx="2181976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noProof="1">
                  <a:solidFill>
                    <a:srgbClr val="003056"/>
                  </a:solidFill>
                </a:rPr>
                <a:t>International</a:t>
              </a:r>
            </a:p>
          </p:txBody>
        </p:sp>
        <p:sp>
          <p:nvSpPr>
            <p:cNvPr id="83" name="TextBox 97">
              <a:extLst>
                <a:ext uri="{FF2B5EF4-FFF2-40B4-BE49-F238E27FC236}">
                  <a16:creationId xmlns:a16="http://schemas.microsoft.com/office/drawing/2014/main" id="{FEA07190-22FC-B268-F2F3-0D81D7A7F167}"/>
                </a:ext>
              </a:extLst>
            </p:cNvPr>
            <p:cNvSpPr txBox="1"/>
            <p:nvPr/>
          </p:nvSpPr>
          <p:spPr>
            <a:xfrm>
              <a:off x="8921977" y="1925883"/>
              <a:ext cx="2926080" cy="12721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88 Partneruniversitäten in 19 Ländern. Unterstützung bei der Planung des Auslandsstudiums</a:t>
              </a:r>
            </a:p>
          </p:txBody>
        </p:sp>
      </p:grpSp>
      <p:pic>
        <p:nvPicPr>
          <p:cNvPr id="117" name="Grafik 116" descr="Globus Silhouette">
            <a:extLst>
              <a:ext uri="{FF2B5EF4-FFF2-40B4-BE49-F238E27FC236}">
                <a16:creationId xmlns:a16="http://schemas.microsoft.com/office/drawing/2014/main" id="{29425A6B-0D21-EDE3-71EE-DE7C221AE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5139" y="5085184"/>
            <a:ext cx="375093" cy="375093"/>
          </a:xfrm>
          <a:prstGeom prst="rect">
            <a:avLst/>
          </a:prstGeom>
        </p:spPr>
      </p:pic>
      <p:pic>
        <p:nvPicPr>
          <p:cNvPr id="120" name="Grafik 119" descr="Freigeben mit einfarbiger Füllung">
            <a:extLst>
              <a:ext uri="{FF2B5EF4-FFF2-40B4-BE49-F238E27FC236}">
                <a16:creationId xmlns:a16="http://schemas.microsoft.com/office/drawing/2014/main" id="{8C4E48A0-313D-37DB-CDEA-D8E7FCFCA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890" y="5085184"/>
            <a:ext cx="322089" cy="322089"/>
          </a:xfrm>
          <a:prstGeom prst="rect">
            <a:avLst/>
          </a:prstGeom>
        </p:spPr>
      </p:pic>
      <p:pic>
        <p:nvPicPr>
          <p:cNvPr id="124" name="Grafik 123" descr="Geschichten erzählen mit einfarbiger Füllung">
            <a:extLst>
              <a:ext uri="{FF2B5EF4-FFF2-40B4-BE49-F238E27FC236}">
                <a16:creationId xmlns:a16="http://schemas.microsoft.com/office/drawing/2014/main" id="{AA91AC6C-8235-F5B1-FE1A-B934FC7F8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890" y="3429000"/>
            <a:ext cx="407175" cy="40717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730D67-06EA-5E7D-3DEF-D7ACBF38F99D}"/>
              </a:ext>
            </a:extLst>
          </p:cNvPr>
          <p:cNvGrpSpPr/>
          <p:nvPr/>
        </p:nvGrpSpPr>
        <p:grpSpPr>
          <a:xfrm>
            <a:off x="2604312" y="1963155"/>
            <a:ext cx="3428757" cy="3461420"/>
            <a:chOff x="2604312" y="1963155"/>
            <a:chExt cx="3428757" cy="3461420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897857E2-6B32-6EFD-7779-36D79BE0BD41}"/>
                </a:ext>
              </a:extLst>
            </p:cNvPr>
            <p:cNvGrpSpPr/>
            <p:nvPr/>
          </p:nvGrpSpPr>
          <p:grpSpPr>
            <a:xfrm rot="1783990">
              <a:off x="2604312" y="1963155"/>
              <a:ext cx="3428757" cy="3461420"/>
              <a:chOff x="2857613" y="1892239"/>
              <a:chExt cx="3428757" cy="3461420"/>
            </a:xfrm>
          </p:grpSpPr>
          <p:sp>
            <p:nvSpPr>
              <p:cNvPr id="8" name="Freeform: Shape 68">
                <a:extLst>
                  <a:ext uri="{FF2B5EF4-FFF2-40B4-BE49-F238E27FC236}">
                    <a16:creationId xmlns:a16="http://schemas.microsoft.com/office/drawing/2014/main" id="{B65BCCA5-8A04-FA71-389B-08D2C0533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666" y="2156486"/>
                <a:ext cx="1003704" cy="1412321"/>
              </a:xfrm>
              <a:custGeom>
                <a:avLst/>
                <a:gdLst>
                  <a:gd name="connsiteX0" fmla="*/ 271122 w 1338272"/>
                  <a:gd name="connsiteY0" fmla="*/ 0 h 1883095"/>
                  <a:gd name="connsiteX1" fmla="*/ 325776 w 1338272"/>
                  <a:gd name="connsiteY1" fmla="*/ 34022 h 1883095"/>
                  <a:gd name="connsiteX2" fmla="*/ 1334968 w 1338272"/>
                  <a:gd name="connsiteY2" fmla="*/ 1783584 h 1883095"/>
                  <a:gd name="connsiteX3" fmla="*/ 1338272 w 1338272"/>
                  <a:gd name="connsiteY3" fmla="*/ 1883095 h 1883095"/>
                  <a:gd name="connsiteX4" fmla="*/ 423290 w 1338272"/>
                  <a:gd name="connsiteY4" fmla="*/ 1637926 h 1883095"/>
                  <a:gd name="connsiteX5" fmla="*/ 19596 w 1338272"/>
                  <a:gd name="connsiteY5" fmla="*/ 938708 h 1883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8272" h="1883095">
                    <a:moveTo>
                      <a:pt x="271122" y="0"/>
                    </a:moveTo>
                    <a:lnTo>
                      <a:pt x="325776" y="34022"/>
                    </a:lnTo>
                    <a:cubicBezTo>
                      <a:pt x="915005" y="428669"/>
                      <a:pt x="1287871" y="1075547"/>
                      <a:pt x="1334968" y="1783584"/>
                    </a:cubicBezTo>
                    <a:lnTo>
                      <a:pt x="1338272" y="1883095"/>
                    </a:lnTo>
                    <a:lnTo>
                      <a:pt x="423290" y="1637926"/>
                    </a:lnTo>
                    <a:cubicBezTo>
                      <a:pt x="118729" y="1556320"/>
                      <a:pt x="-62011" y="1243269"/>
                      <a:pt x="19596" y="938708"/>
                    </a:cubicBezTo>
                    <a:close/>
                  </a:path>
                </a:pathLst>
              </a:custGeom>
              <a:solidFill>
                <a:srgbClr val="3A5C8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9" name="Freeform: Shape 69">
                <a:extLst>
                  <a:ext uri="{FF2B5EF4-FFF2-40B4-BE49-F238E27FC236}">
                    <a16:creationId xmlns:a16="http://schemas.microsoft.com/office/drawing/2014/main" id="{A69FE316-22F1-E62E-D864-A73BF300BD5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84566">
                <a:off x="5282667" y="3666862"/>
                <a:ext cx="1003093" cy="1396504"/>
              </a:xfrm>
              <a:custGeom>
                <a:avLst/>
                <a:gdLst>
                  <a:gd name="connsiteX0" fmla="*/ 1337457 w 1337457"/>
                  <a:gd name="connsiteY0" fmla="*/ 0 h 1862005"/>
                  <a:gd name="connsiteX1" fmla="*/ 1334968 w 1337457"/>
                  <a:gd name="connsiteY1" fmla="*/ 74985 h 1862005"/>
                  <a:gd name="connsiteX2" fmla="*/ 325776 w 1337457"/>
                  <a:gd name="connsiteY2" fmla="*/ 1824513 h 1862005"/>
                  <a:gd name="connsiteX3" fmla="*/ 265530 w 1337457"/>
                  <a:gd name="connsiteY3" fmla="*/ 1862005 h 1862005"/>
                  <a:gd name="connsiteX4" fmla="*/ 19596 w 1337457"/>
                  <a:gd name="connsiteY4" fmla="*/ 944168 h 1862005"/>
                  <a:gd name="connsiteX5" fmla="*/ 423290 w 1337457"/>
                  <a:gd name="connsiteY5" fmla="*/ 244950 h 1862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7457" h="1862005">
                    <a:moveTo>
                      <a:pt x="1337457" y="0"/>
                    </a:moveTo>
                    <a:lnTo>
                      <a:pt x="1334968" y="74985"/>
                    </a:lnTo>
                    <a:cubicBezTo>
                      <a:pt x="1287871" y="783268"/>
                      <a:pt x="915005" y="1429983"/>
                      <a:pt x="325776" y="1824513"/>
                    </a:cubicBezTo>
                    <a:lnTo>
                      <a:pt x="265530" y="1862005"/>
                    </a:lnTo>
                    <a:lnTo>
                      <a:pt x="19596" y="944168"/>
                    </a:lnTo>
                    <a:cubicBezTo>
                      <a:pt x="-62011" y="639608"/>
                      <a:pt x="118729" y="326557"/>
                      <a:pt x="423290" y="244950"/>
                    </a:cubicBezTo>
                    <a:close/>
                  </a:path>
                </a:pathLst>
              </a:custGeom>
              <a:solidFill>
                <a:srgbClr val="F7931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10" name="Freeform: Shape 70">
                <a:extLst>
                  <a:ext uri="{FF2B5EF4-FFF2-40B4-BE49-F238E27FC236}">
                    <a16:creationId xmlns:a16="http://schemas.microsoft.com/office/drawing/2014/main" id="{90CA82C1-D7DF-49FB-A12B-0F8A4BA32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186" y="4502363"/>
                <a:ext cx="1636482" cy="851296"/>
              </a:xfrm>
              <a:custGeom>
                <a:avLst/>
                <a:gdLst>
                  <a:gd name="connsiteX0" fmla="*/ 1090981 w 2181976"/>
                  <a:gd name="connsiteY0" fmla="*/ 0 h 1135061"/>
                  <a:gd name="connsiteX1" fmla="*/ 1494675 w 2181976"/>
                  <a:gd name="connsiteY1" fmla="*/ 167215 h 1135061"/>
                  <a:gd name="connsiteX2" fmla="*/ 2181976 w 2181976"/>
                  <a:gd name="connsiteY2" fmla="*/ 854516 h 1135061"/>
                  <a:gd name="connsiteX3" fmla="*/ 1963000 w 2181976"/>
                  <a:gd name="connsiteY3" fmla="*/ 962402 h 1135061"/>
                  <a:gd name="connsiteX4" fmla="*/ 219159 w 2181976"/>
                  <a:gd name="connsiteY4" fmla="*/ 962402 h 1135061"/>
                  <a:gd name="connsiteX5" fmla="*/ 0 w 2181976"/>
                  <a:gd name="connsiteY5" fmla="*/ 854503 h 1135061"/>
                  <a:gd name="connsiteX6" fmla="*/ 687288 w 2181976"/>
                  <a:gd name="connsiteY6" fmla="*/ 167215 h 1135061"/>
                  <a:gd name="connsiteX7" fmla="*/ 1090981 w 2181976"/>
                  <a:gd name="connsiteY7" fmla="*/ 0 h 113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1976" h="1135061">
                    <a:moveTo>
                      <a:pt x="1090981" y="0"/>
                    </a:moveTo>
                    <a:cubicBezTo>
                      <a:pt x="1237090" y="0"/>
                      <a:pt x="1383198" y="55738"/>
                      <a:pt x="1494675" y="167215"/>
                    </a:cubicBezTo>
                    <a:lnTo>
                      <a:pt x="2181976" y="854516"/>
                    </a:lnTo>
                    <a:lnTo>
                      <a:pt x="1963000" y="962402"/>
                    </a:lnTo>
                    <a:cubicBezTo>
                      <a:pt x="1404995" y="1192615"/>
                      <a:pt x="777500" y="1192615"/>
                      <a:pt x="219159" y="962402"/>
                    </a:cubicBezTo>
                    <a:lnTo>
                      <a:pt x="0" y="854503"/>
                    </a:lnTo>
                    <a:lnTo>
                      <a:pt x="687288" y="167215"/>
                    </a:lnTo>
                    <a:cubicBezTo>
                      <a:pt x="798765" y="55738"/>
                      <a:pt x="944873" y="0"/>
                      <a:pt x="1090981" y="0"/>
                    </a:cubicBezTo>
                    <a:close/>
                  </a:path>
                </a:pathLst>
              </a:custGeom>
              <a:solidFill>
                <a:srgbClr val="4CC1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11" name="Freeform: Shape 71">
                <a:extLst>
                  <a:ext uri="{FF2B5EF4-FFF2-40B4-BE49-F238E27FC236}">
                    <a16:creationId xmlns:a16="http://schemas.microsoft.com/office/drawing/2014/main" id="{C9BD7E61-8CD1-F826-F89E-39F01B16A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225" y="3666286"/>
                <a:ext cx="1005246" cy="1398325"/>
              </a:xfrm>
              <a:custGeom>
                <a:avLst/>
                <a:gdLst>
                  <a:gd name="connsiteX0" fmla="*/ 0 w 1340328"/>
                  <a:gd name="connsiteY0" fmla="*/ 0 h 1864433"/>
                  <a:gd name="connsiteX1" fmla="*/ 917040 w 1340328"/>
                  <a:gd name="connsiteY1" fmla="*/ 245720 h 1864433"/>
                  <a:gd name="connsiteX2" fmla="*/ 1320734 w 1340328"/>
                  <a:gd name="connsiteY2" fmla="*/ 944938 h 1864433"/>
                  <a:gd name="connsiteX3" fmla="*/ 1074356 w 1340328"/>
                  <a:gd name="connsiteY3" fmla="*/ 1864433 h 1864433"/>
                  <a:gd name="connsiteX4" fmla="*/ 1011479 w 1340328"/>
                  <a:gd name="connsiteY4" fmla="*/ 1825282 h 1864433"/>
                  <a:gd name="connsiteX5" fmla="*/ 2514 w 1340328"/>
                  <a:gd name="connsiteY5" fmla="*/ 75754 h 186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0328" h="1864433">
                    <a:moveTo>
                      <a:pt x="0" y="0"/>
                    </a:moveTo>
                    <a:lnTo>
                      <a:pt x="917040" y="245720"/>
                    </a:lnTo>
                    <a:cubicBezTo>
                      <a:pt x="1221600" y="327327"/>
                      <a:pt x="1402340" y="640378"/>
                      <a:pt x="1320734" y="944938"/>
                    </a:cubicBezTo>
                    <a:lnTo>
                      <a:pt x="1074356" y="1864433"/>
                    </a:lnTo>
                    <a:lnTo>
                      <a:pt x="1011479" y="1825282"/>
                    </a:lnTo>
                    <a:cubicBezTo>
                      <a:pt x="422555" y="1430752"/>
                      <a:pt x="49621" y="784037"/>
                      <a:pt x="2514" y="75754"/>
                    </a:cubicBezTo>
                    <a:close/>
                  </a:path>
                </a:pathLst>
              </a:custGeom>
              <a:solidFill>
                <a:srgbClr val="FFCC4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12" name="Freeform: Shape 72">
                <a:extLst>
                  <a:ext uri="{FF2B5EF4-FFF2-40B4-BE49-F238E27FC236}">
                    <a16:creationId xmlns:a16="http://schemas.microsoft.com/office/drawing/2014/main" id="{48ED89A1-19AF-8A06-296F-3F59AE4CA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613" y="2155243"/>
                <a:ext cx="1005858" cy="1414142"/>
              </a:xfrm>
              <a:custGeom>
                <a:avLst/>
                <a:gdLst>
                  <a:gd name="connsiteX0" fmla="*/ 1069579 w 1341144"/>
                  <a:gd name="connsiteY0" fmla="*/ 0 h 1885523"/>
                  <a:gd name="connsiteX1" fmla="*/ 1321550 w 1341144"/>
                  <a:gd name="connsiteY1" fmla="*/ 940366 h 1885523"/>
                  <a:gd name="connsiteX2" fmla="*/ 917856 w 1341144"/>
                  <a:gd name="connsiteY2" fmla="*/ 1639584 h 1885523"/>
                  <a:gd name="connsiteX3" fmla="*/ 0 w 1341144"/>
                  <a:gd name="connsiteY3" fmla="*/ 1885523 h 1885523"/>
                  <a:gd name="connsiteX4" fmla="*/ 3330 w 1341144"/>
                  <a:gd name="connsiteY4" fmla="*/ 1785242 h 1885523"/>
                  <a:gd name="connsiteX5" fmla="*/ 1012295 w 1341144"/>
                  <a:gd name="connsiteY5" fmla="*/ 35680 h 1885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44" h="1885523">
                    <a:moveTo>
                      <a:pt x="1069579" y="0"/>
                    </a:moveTo>
                    <a:lnTo>
                      <a:pt x="1321550" y="940366"/>
                    </a:lnTo>
                    <a:cubicBezTo>
                      <a:pt x="1403156" y="1244927"/>
                      <a:pt x="1222416" y="1557978"/>
                      <a:pt x="917856" y="1639584"/>
                    </a:cubicBezTo>
                    <a:lnTo>
                      <a:pt x="0" y="1885523"/>
                    </a:lnTo>
                    <a:lnTo>
                      <a:pt x="3330" y="1785242"/>
                    </a:lnTo>
                    <a:cubicBezTo>
                      <a:pt x="50437" y="1077205"/>
                      <a:pt x="423371" y="430327"/>
                      <a:pt x="1012295" y="35680"/>
                    </a:cubicBezTo>
                    <a:close/>
                  </a:path>
                </a:pathLst>
              </a:custGeom>
              <a:solidFill>
                <a:srgbClr val="C130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 dirty="0"/>
              </a:p>
            </p:txBody>
          </p:sp>
          <p:sp>
            <p:nvSpPr>
              <p:cNvPr id="13" name="Freeform: Shape 73">
                <a:extLst>
                  <a:ext uri="{FF2B5EF4-FFF2-40B4-BE49-F238E27FC236}">
                    <a16:creationId xmlns:a16="http://schemas.microsoft.com/office/drawing/2014/main" id="{E8E2B0D8-4097-6C05-1FAA-177DF7E20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81" y="1892239"/>
                <a:ext cx="1635048" cy="850139"/>
              </a:xfrm>
              <a:custGeom>
                <a:avLst/>
                <a:gdLst>
                  <a:gd name="connsiteX0" fmla="*/ 1090249 w 2180064"/>
                  <a:gd name="connsiteY0" fmla="*/ 0 h 1133519"/>
                  <a:gd name="connsiteX1" fmla="*/ 1962044 w 2180064"/>
                  <a:gd name="connsiteY1" fmla="*/ 172588 h 1133519"/>
                  <a:gd name="connsiteX2" fmla="*/ 2180064 w 2180064"/>
                  <a:gd name="connsiteY2" fmla="*/ 279959 h 1133519"/>
                  <a:gd name="connsiteX3" fmla="*/ 1493719 w 2180064"/>
                  <a:gd name="connsiteY3" fmla="*/ 966304 h 1133519"/>
                  <a:gd name="connsiteX4" fmla="*/ 686332 w 2180064"/>
                  <a:gd name="connsiteY4" fmla="*/ 966304 h 1133519"/>
                  <a:gd name="connsiteX5" fmla="*/ 0 w 2180064"/>
                  <a:gd name="connsiteY5" fmla="*/ 279972 h 1133519"/>
                  <a:gd name="connsiteX6" fmla="*/ 218203 w 2180064"/>
                  <a:gd name="connsiteY6" fmla="*/ 172588 h 1133519"/>
                  <a:gd name="connsiteX7" fmla="*/ 1090249 w 2180064"/>
                  <a:gd name="connsiteY7" fmla="*/ 0 h 113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0064" h="1133519">
                    <a:moveTo>
                      <a:pt x="1090249" y="0"/>
                    </a:moveTo>
                    <a:cubicBezTo>
                      <a:pt x="1386666" y="1"/>
                      <a:pt x="1683042" y="57530"/>
                      <a:pt x="1962044" y="172588"/>
                    </a:cubicBezTo>
                    <a:lnTo>
                      <a:pt x="2180064" y="279959"/>
                    </a:lnTo>
                    <a:lnTo>
                      <a:pt x="1493719" y="966304"/>
                    </a:lnTo>
                    <a:cubicBezTo>
                      <a:pt x="1270765" y="1189258"/>
                      <a:pt x="909285" y="1189258"/>
                      <a:pt x="686332" y="966304"/>
                    </a:cubicBezTo>
                    <a:lnTo>
                      <a:pt x="0" y="279972"/>
                    </a:lnTo>
                    <a:lnTo>
                      <a:pt x="218203" y="172588"/>
                    </a:lnTo>
                    <a:cubicBezTo>
                      <a:pt x="497374" y="57530"/>
                      <a:pt x="793832" y="1"/>
                      <a:pt x="1090249" y="0"/>
                    </a:cubicBezTo>
                    <a:close/>
                  </a:path>
                </a:pathLst>
              </a:custGeom>
              <a:solidFill>
                <a:srgbClr val="A2B96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00"/>
              </a:p>
            </p:txBody>
          </p:sp>
        </p:grpSp>
        <p:pic>
          <p:nvPicPr>
            <p:cNvPr id="116" name="Grafik 115" descr="Globus Silhouette">
              <a:extLst>
                <a:ext uri="{FF2B5EF4-FFF2-40B4-BE49-F238E27FC236}">
                  <a16:creationId xmlns:a16="http://schemas.microsoft.com/office/drawing/2014/main" id="{3A6B97EA-ACA9-2D6F-26A0-21BD1B46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39027" y="4682932"/>
              <a:ext cx="375093" cy="375093"/>
            </a:xfrm>
            <a:prstGeom prst="rect">
              <a:avLst/>
            </a:prstGeom>
          </p:spPr>
        </p:pic>
        <p:pic>
          <p:nvPicPr>
            <p:cNvPr id="119" name="Grafik 118" descr="Freigeben mit einfarbiger Füllung">
              <a:extLst>
                <a:ext uri="{FF2B5EF4-FFF2-40B4-BE49-F238E27FC236}">
                  <a16:creationId xmlns:a16="http://schemas.microsoft.com/office/drawing/2014/main" id="{1099D614-F598-D032-E7BD-40043FBEF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60580" y="4730337"/>
              <a:ext cx="330365" cy="330365"/>
            </a:xfrm>
            <a:prstGeom prst="rect">
              <a:avLst/>
            </a:prstGeom>
          </p:spPr>
        </p:pic>
        <p:pic>
          <p:nvPicPr>
            <p:cNvPr id="123" name="Grafik 122" descr="Geschichten erzählen mit einfarbiger Füllung">
              <a:extLst>
                <a:ext uri="{FF2B5EF4-FFF2-40B4-BE49-F238E27FC236}">
                  <a16:creationId xmlns:a16="http://schemas.microsoft.com/office/drawing/2014/main" id="{A8AC4BFF-40EC-4621-6030-7DB054FB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730805" y="3443186"/>
              <a:ext cx="407175" cy="407175"/>
            </a:xfrm>
            <a:prstGeom prst="rect">
              <a:avLst/>
            </a:prstGeom>
          </p:spPr>
        </p:pic>
        <p:pic>
          <p:nvPicPr>
            <p:cNvPr id="126" name="Grafik 125" descr="Lächelnde Gesichtskontur mit einfarbiger Füllung">
              <a:extLst>
                <a:ext uri="{FF2B5EF4-FFF2-40B4-BE49-F238E27FC236}">
                  <a16:creationId xmlns:a16="http://schemas.microsoft.com/office/drawing/2014/main" id="{E7945D07-FAC4-E753-21F4-C65581B8D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399045" y="2293661"/>
              <a:ext cx="427955" cy="427955"/>
            </a:xfrm>
            <a:prstGeom prst="rect">
              <a:avLst/>
            </a:prstGeom>
          </p:spPr>
        </p:pic>
      </p:grpSp>
      <p:pic>
        <p:nvPicPr>
          <p:cNvPr id="127" name="Grafik 126" descr="Lächelnde Gesichtskontur mit einfarbiger Füllung">
            <a:extLst>
              <a:ext uri="{FF2B5EF4-FFF2-40B4-BE49-F238E27FC236}">
                <a16:creationId xmlns:a16="http://schemas.microsoft.com/office/drawing/2014/main" id="{3B45360B-3BE4-67BE-299B-43223DCB1A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1233" y="1623895"/>
            <a:ext cx="427955" cy="427955"/>
          </a:xfrm>
          <a:prstGeom prst="rect">
            <a:avLst/>
          </a:prstGeom>
        </p:spPr>
      </p:pic>
      <p:pic>
        <p:nvPicPr>
          <p:cNvPr id="26" name="Grafik 25" descr="Benutzer Silhouette">
            <a:extLst>
              <a:ext uri="{FF2B5EF4-FFF2-40B4-BE49-F238E27FC236}">
                <a16:creationId xmlns:a16="http://schemas.microsoft.com/office/drawing/2014/main" id="{2768BB6F-6CEB-748F-815D-2CA1415A1A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93966" y="2225096"/>
            <a:ext cx="511102" cy="511102"/>
          </a:xfrm>
          <a:prstGeom prst="rect">
            <a:avLst/>
          </a:prstGeom>
        </p:spPr>
      </p:pic>
      <p:pic>
        <p:nvPicPr>
          <p:cNvPr id="27" name="Grafik 26" descr="Benutzer Silhouette">
            <a:extLst>
              <a:ext uri="{FF2B5EF4-FFF2-40B4-BE49-F238E27FC236}">
                <a16:creationId xmlns:a16="http://schemas.microsoft.com/office/drawing/2014/main" id="{7543D8E3-4C23-F31E-D061-C1EF7B8025B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29280" y="1639735"/>
            <a:ext cx="511102" cy="511102"/>
          </a:xfrm>
          <a:prstGeom prst="rect">
            <a:avLst/>
          </a:prstGeom>
        </p:spPr>
      </p:pic>
      <p:pic>
        <p:nvPicPr>
          <p:cNvPr id="29" name="Grafik 28" descr="Glühlampe mit einfarbiger Füllung">
            <a:extLst>
              <a:ext uri="{FF2B5EF4-FFF2-40B4-BE49-F238E27FC236}">
                <a16:creationId xmlns:a16="http://schemas.microsoft.com/office/drawing/2014/main" id="{7FF2B554-B55F-616E-0FA4-AD767F31C3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85283" y="3443186"/>
            <a:ext cx="436402" cy="436402"/>
          </a:xfrm>
          <a:prstGeom prst="rect">
            <a:avLst/>
          </a:prstGeom>
        </p:spPr>
      </p:pic>
      <p:pic>
        <p:nvPicPr>
          <p:cNvPr id="30" name="Grafik 29" descr="Glühlampe mit einfarbiger Füllung">
            <a:extLst>
              <a:ext uri="{FF2B5EF4-FFF2-40B4-BE49-F238E27FC236}">
                <a16:creationId xmlns:a16="http://schemas.microsoft.com/office/drawing/2014/main" id="{39F39341-9B86-F218-9BED-B8DF4954C2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78245" y="3496654"/>
            <a:ext cx="436402" cy="4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1079896"/>
          </a:xfrm>
        </p:spPr>
        <p:txBody>
          <a:bodyPr/>
          <a:lstStyle/>
          <a:p>
            <a:r>
              <a:rPr lang="de-DE" dirty="0"/>
              <a:t>Studienaufbau: </a:t>
            </a:r>
            <a:br>
              <a:rPr lang="de-DE" dirty="0"/>
            </a:br>
            <a:r>
              <a:rPr lang="de-DE" dirty="0"/>
              <a:t>Bereich Wirtschaftswissenschaften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64589CA-B570-416A-A664-DC89D03C2FE0}"/>
              </a:ext>
            </a:extLst>
          </p:cNvPr>
          <p:cNvGrpSpPr/>
          <p:nvPr/>
        </p:nvGrpSpPr>
        <p:grpSpPr>
          <a:xfrm>
            <a:off x="1619888" y="1553259"/>
            <a:ext cx="5904224" cy="4541933"/>
            <a:chOff x="1331640" y="908720"/>
            <a:chExt cx="6508774" cy="515439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58B779F-6ED2-4E14-A1AE-367FB187A117}"/>
                </a:ext>
              </a:extLst>
            </p:cNvPr>
            <p:cNvSpPr/>
            <p:nvPr/>
          </p:nvSpPr>
          <p:spPr>
            <a:xfrm>
              <a:off x="1331640" y="908720"/>
              <a:ext cx="6500812" cy="748605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bg1"/>
                  </a:solidFill>
                </a:rPr>
                <a:t>Module Wirtschaftswissenschaften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F24A600-3431-483C-90A7-899813993190}"/>
                </a:ext>
              </a:extLst>
            </p:cNvPr>
            <p:cNvSpPr/>
            <p:nvPr/>
          </p:nvSpPr>
          <p:spPr>
            <a:xfrm>
              <a:off x="1331640" y="1727306"/>
              <a:ext cx="6500812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Grundlagen der VWL &amp; Finanzmathematik (11 ECTS)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4166E61-9EC2-44AE-9FFF-942D5C5932FC}"/>
                </a:ext>
              </a:extLst>
            </p:cNvPr>
            <p:cNvSpPr/>
            <p:nvPr/>
          </p:nvSpPr>
          <p:spPr>
            <a:xfrm>
              <a:off x="1331640" y="2337738"/>
              <a:ext cx="6500812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BWL 1 (18 ECTS)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D9B2FB5-4D9E-46F4-ADD2-F28C94995B8E}"/>
                </a:ext>
              </a:extLst>
            </p:cNvPr>
            <p:cNvSpPr/>
            <p:nvPr/>
          </p:nvSpPr>
          <p:spPr>
            <a:xfrm>
              <a:off x="1339602" y="2952008"/>
              <a:ext cx="6500812" cy="54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BWL 2 (12 ECTS)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E4C6C04-5C55-4D3B-9A0B-01B058C86A13}"/>
                </a:ext>
              </a:extLst>
            </p:cNvPr>
            <p:cNvSpPr/>
            <p:nvPr/>
          </p:nvSpPr>
          <p:spPr>
            <a:xfrm>
              <a:off x="1331640" y="3561990"/>
              <a:ext cx="6500812" cy="25011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Wahl-BWL (14 ECTS)</a:t>
              </a:r>
            </a:p>
            <a:p>
              <a:pPr algn="ctr" eaLnBrk="1" hangingPunct="1">
                <a:defRPr/>
              </a:pPr>
              <a:endParaRPr lang="de-DE" sz="1100" b="1" dirty="0">
                <a:solidFill>
                  <a:srgbClr val="003056"/>
                </a:solidFill>
              </a:endParaRPr>
            </a:p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r>
                <a:rPr lang="de-DE" sz="2000" b="1" dirty="0">
                  <a:solidFill>
                    <a:schemeClr val="bg1"/>
                  </a:solidFill>
                </a:rPr>
                <a:t>Wahl-BWL „</a:t>
              </a:r>
              <a:r>
                <a:rPr lang="de-DE" sz="2000" b="1" dirty="0" err="1">
                  <a:solidFill>
                    <a:schemeClr val="bg1"/>
                  </a:solidFill>
                </a:rPr>
                <a:t>Tax</a:t>
              </a:r>
              <a:r>
                <a:rPr lang="de-DE" sz="2000" b="1" dirty="0">
                  <a:solidFill>
                    <a:schemeClr val="bg1"/>
                  </a:solidFill>
                </a:rPr>
                <a:t> and Accounting“</a:t>
              </a:r>
              <a:br>
                <a:rPr lang="de-DE" sz="2000" b="1" i="1" dirty="0">
                  <a:solidFill>
                    <a:schemeClr val="bg1"/>
                  </a:solidFill>
                </a:rPr>
              </a:br>
              <a:r>
                <a:rPr lang="de-DE" sz="1400" b="1" dirty="0">
                  <a:solidFill>
                    <a:schemeClr val="bg1"/>
                  </a:solidFill>
                </a:rPr>
                <a:t>Einkommenssteuer, Unternehmenssteuer, Handelsbilanz u. Steuerbilanz </a:t>
              </a:r>
              <a:br>
                <a:rPr lang="de-DE" sz="1400" b="1" dirty="0">
                  <a:solidFill>
                    <a:schemeClr val="bg1"/>
                  </a:solidFill>
                </a:rPr>
              </a:br>
              <a:r>
                <a:rPr lang="de-DE" sz="1400" b="1" dirty="0">
                  <a:solidFill>
                    <a:schemeClr val="bg1"/>
                  </a:solidFill>
                </a:rPr>
                <a:t>unter Einbezug der Konzernrechnungslegung</a:t>
              </a:r>
            </a:p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endParaRPr lang="de-DE" sz="1600" b="1" dirty="0">
                <a:solidFill>
                  <a:schemeClr val="bg1"/>
                </a:solidFill>
              </a:endParaRPr>
            </a:p>
            <a:p>
              <a:pPr marL="285750" indent="-285750" algn="ctr" eaLnBrk="1" hangingPunct="1">
                <a:buFont typeface="Wingdings" panose="05000000000000000000" pitchFamily="2" charset="2"/>
                <a:buChar char="§"/>
                <a:defRPr/>
              </a:pPr>
              <a:r>
                <a:rPr lang="de-DE" sz="2000" b="1" dirty="0">
                  <a:solidFill>
                    <a:schemeClr val="bg1"/>
                  </a:solidFill>
                </a:rPr>
                <a:t>Wahl-BWL „Human Resources“</a:t>
              </a:r>
              <a:br>
                <a:rPr lang="de-DE" sz="2000" b="1" dirty="0">
                  <a:solidFill>
                    <a:srgbClr val="003B53"/>
                  </a:solidFill>
                </a:rPr>
              </a:br>
              <a:r>
                <a:rPr lang="de-DE" sz="1400" b="1" dirty="0">
                  <a:solidFill>
                    <a:schemeClr val="bg1"/>
                  </a:solidFill>
                </a:rPr>
                <a:t>Human Resources Management, Instrumente d. HR-Managements,</a:t>
              </a:r>
              <a:br>
                <a:rPr lang="de-DE" sz="1400" b="1" dirty="0">
                  <a:solidFill>
                    <a:schemeClr val="bg1"/>
                  </a:solidFill>
                </a:rPr>
              </a:br>
              <a:r>
                <a:rPr lang="de-DE" sz="1400" b="1" dirty="0">
                  <a:solidFill>
                    <a:schemeClr val="bg1"/>
                  </a:solidFill>
                </a:rPr>
                <a:t>Fallstudien zu HR-Management in Organisationen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Bildergebnis für Euro">
            <a:extLst>
              <a:ext uri="{FF2B5EF4-FFF2-40B4-BE49-F238E27FC236}">
                <a16:creationId xmlns:a16="http://schemas.microsoft.com/office/drawing/2014/main" id="{A7494142-8296-4616-96E9-9D5C8003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0578"/>
            <a:ext cx="833267" cy="7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ildergebnis für Euro">
            <a:extLst>
              <a:ext uri="{FF2B5EF4-FFF2-40B4-BE49-F238E27FC236}">
                <a16:creationId xmlns:a16="http://schemas.microsoft.com/office/drawing/2014/main" id="{86559A56-9273-47FC-8059-94C1E989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53" y="2190578"/>
            <a:ext cx="833267" cy="7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1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972108"/>
          </a:xfrm>
        </p:spPr>
        <p:txBody>
          <a:bodyPr/>
          <a:lstStyle/>
          <a:p>
            <a:r>
              <a:rPr lang="de-DE" dirty="0"/>
              <a:t>Studienaufbau: </a:t>
            </a:r>
            <a:br>
              <a:rPr lang="de-DE" dirty="0"/>
            </a:br>
            <a:r>
              <a:rPr lang="de-DE" dirty="0"/>
              <a:t>Bereich Schlüsselqualifikationen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0C9456C-46D5-44F2-A034-3D76A03C0AE6}"/>
              </a:ext>
            </a:extLst>
          </p:cNvPr>
          <p:cNvGrpSpPr/>
          <p:nvPr/>
        </p:nvGrpSpPr>
        <p:grpSpPr>
          <a:xfrm>
            <a:off x="1316571" y="1916832"/>
            <a:ext cx="6510858" cy="3467506"/>
            <a:chOff x="1321594" y="908720"/>
            <a:chExt cx="6510858" cy="346750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BF92707-04D5-41AA-AC57-88274D2DC94A}"/>
                </a:ext>
              </a:extLst>
            </p:cNvPr>
            <p:cNvSpPr/>
            <p:nvPr/>
          </p:nvSpPr>
          <p:spPr>
            <a:xfrm>
              <a:off x="1331640" y="908720"/>
              <a:ext cx="6500812" cy="748605"/>
            </a:xfrm>
            <a:prstGeom prst="rect">
              <a:avLst/>
            </a:prstGeom>
            <a:solidFill>
              <a:srgbClr val="003B5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bg1"/>
                  </a:solidFill>
                </a:rPr>
                <a:t>Schlüsselqualifikationen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EEDE05B-5452-4FEE-A8E1-5FAFC5CF19F7}"/>
                </a:ext>
              </a:extLst>
            </p:cNvPr>
            <p:cNvSpPr/>
            <p:nvPr/>
          </p:nvSpPr>
          <p:spPr>
            <a:xfrm>
              <a:off x="1331640" y="1762454"/>
              <a:ext cx="6500812" cy="57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Fachsprache Englisch „Wirtschaft und Recht“ (3 ECTS)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67AA597-BD92-41CE-B6B6-0D6ABA1AA3AA}"/>
                </a:ext>
              </a:extLst>
            </p:cNvPr>
            <p:cNvSpPr/>
            <p:nvPr/>
          </p:nvSpPr>
          <p:spPr>
            <a:xfrm>
              <a:off x="1331640" y="2443583"/>
              <a:ext cx="6500812" cy="57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Präsentation und Kommunikation (3 ECTS)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396CBDF-8301-4594-9B08-D45A3C87E097}"/>
                </a:ext>
              </a:extLst>
            </p:cNvPr>
            <p:cNvSpPr/>
            <p:nvPr/>
          </p:nvSpPr>
          <p:spPr>
            <a:xfrm>
              <a:off x="1321594" y="3124712"/>
              <a:ext cx="6500812" cy="57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Verhandlungsmanagement (3 ECTS)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67D6A0E-239E-48AE-B30F-D6D66E09FB54}"/>
                </a:ext>
              </a:extLst>
            </p:cNvPr>
            <p:cNvSpPr/>
            <p:nvPr/>
          </p:nvSpPr>
          <p:spPr>
            <a:xfrm>
              <a:off x="1331640" y="3800226"/>
              <a:ext cx="6500812" cy="576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de-DE" sz="2000" b="1" dirty="0">
                  <a:solidFill>
                    <a:srgbClr val="003056"/>
                  </a:solidFill>
                </a:rPr>
                <a:t>Praktikum (5 ECTS)</a:t>
              </a:r>
              <a:endParaRPr lang="de-DE" b="1" dirty="0">
                <a:solidFill>
                  <a:srgbClr val="003056"/>
                </a:solidFill>
              </a:endParaRPr>
            </a:p>
          </p:txBody>
        </p:sp>
      </p:grpSp>
      <p:pic>
        <p:nvPicPr>
          <p:cNvPr id="13" name="Picture 2" descr="Bildergebnis für schlüsselbund">
            <a:extLst>
              <a:ext uri="{FF2B5EF4-FFF2-40B4-BE49-F238E27FC236}">
                <a16:creationId xmlns:a16="http://schemas.microsoft.com/office/drawing/2014/main" id="{089244AC-9D4C-43F4-A93F-F5AF0686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2"/>
            <a:ext cx="784945" cy="9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ildergebnis für schlüsselbund">
            <a:extLst>
              <a:ext uri="{FF2B5EF4-FFF2-40B4-BE49-F238E27FC236}">
                <a16:creationId xmlns:a16="http://schemas.microsoft.com/office/drawing/2014/main" id="{DD4C07DA-FB57-4DD4-A86C-A46F6026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73" y="1628792"/>
            <a:ext cx="784945" cy="9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7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/>
          <a:lstStyle/>
          <a:p>
            <a:r>
              <a:rPr lang="de-DE" dirty="0"/>
              <a:t>Möglichkeit: Auslandsstudium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1269A3-BA43-4580-9747-B01F6F653292}"/>
              </a:ext>
            </a:extLst>
          </p:cNvPr>
          <p:cNvGrpSpPr/>
          <p:nvPr/>
        </p:nvGrpSpPr>
        <p:grpSpPr>
          <a:xfrm>
            <a:off x="1358359" y="2043086"/>
            <a:ext cx="6500812" cy="2991334"/>
            <a:chOff x="1307186" y="2671897"/>
            <a:chExt cx="6500812" cy="2894840"/>
          </a:xfrm>
        </p:grpSpPr>
        <p:sp>
          <p:nvSpPr>
            <p:cNvPr id="9" name="Rechteck 5">
              <a:extLst>
                <a:ext uri="{FF2B5EF4-FFF2-40B4-BE49-F238E27FC236}">
                  <a16:creationId xmlns:a16="http://schemas.microsoft.com/office/drawing/2014/main" id="{0BAA299B-708A-4513-9757-B96A5E4BD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86" y="3496536"/>
              <a:ext cx="6500812" cy="207020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Die Auslandskoordination der Abteilung unterstützt Sie</a:t>
              </a:r>
              <a:br>
                <a:rPr lang="de-DE" altLang="de-DE" sz="1400" b="1" dirty="0">
                  <a:solidFill>
                    <a:srgbClr val="003056"/>
                  </a:solidFill>
                  <a:latin typeface="Calibri"/>
                </a:rPr>
              </a:br>
              <a:r>
                <a:rPr lang="de-DE" altLang="de-DE" sz="1400" b="1" dirty="0">
                  <a:solidFill>
                    <a:srgbClr val="003056"/>
                  </a:solidFill>
                  <a:latin typeface="Calibri"/>
                </a:rPr>
                <a:t>Beratung vor, während und nach dem Auslandsstudium:</a:t>
              </a:r>
              <a:br>
                <a:rPr lang="de-DE" altLang="de-DE" sz="1400" dirty="0">
                  <a:solidFill>
                    <a:srgbClr val="003056"/>
                  </a:solidFill>
                  <a:latin typeface="Calibri"/>
                </a:rPr>
              </a:br>
              <a:r>
                <a:rPr lang="de-DE" altLang="de-DE" sz="1400" dirty="0">
                  <a:solidFill>
                    <a:srgbClr val="003056"/>
                  </a:solidFill>
                  <a:latin typeface="Calibri"/>
                </a:rPr>
                <a:t>E-Mail: international@jura.uni-mannheim.de</a:t>
              </a:r>
              <a:br>
                <a:rPr lang="de-DE" altLang="de-DE" sz="1400" dirty="0">
                  <a:solidFill>
                    <a:srgbClr val="003056"/>
                  </a:solidFill>
                  <a:latin typeface="Calibri"/>
                </a:rPr>
              </a:br>
              <a:r>
                <a:rPr lang="de-DE" altLang="de-DE" sz="1400" dirty="0">
                  <a:solidFill>
                    <a:srgbClr val="003056"/>
                  </a:solidFill>
                  <a:latin typeface="Calibri"/>
                </a:rPr>
                <a:t>Tel: +49 621 181-1318</a:t>
              </a:r>
              <a:br>
                <a:rPr lang="de-DE" altLang="de-DE" sz="1400" dirty="0">
                  <a:solidFill>
                    <a:srgbClr val="003056"/>
                  </a:solidFill>
                  <a:latin typeface="Calibri"/>
                </a:rPr>
              </a:br>
              <a:r>
                <a:rPr lang="de-DE" altLang="de-DE" sz="1400" dirty="0">
                  <a:solidFill>
                    <a:srgbClr val="003056"/>
                  </a:solidFill>
                  <a:latin typeface="Calibri"/>
                </a:rPr>
                <a:t>Darüber hinaus hilft das </a:t>
              </a:r>
              <a:r>
                <a:rPr lang="de-DE" altLang="de-DE" sz="1400" b="1" dirty="0">
                  <a:solidFill>
                    <a:srgbClr val="003056"/>
                  </a:solidFill>
                  <a:latin typeface="Calibri"/>
                </a:rPr>
                <a:t>Akademische Auslandsamt</a:t>
              </a:r>
              <a:r>
                <a:rPr lang="de-DE" altLang="de-DE" sz="1400" dirty="0">
                  <a:solidFill>
                    <a:srgbClr val="003056"/>
                  </a:solidFill>
                  <a:latin typeface="Calibri"/>
                </a:rPr>
                <a:t>: www.uni-mannheim.de/aaa </a:t>
              </a:r>
              <a:br>
                <a:rPr lang="de-DE" altLang="de-DE" sz="1400" dirty="0">
                  <a:solidFill>
                    <a:srgbClr val="003056"/>
                  </a:solidFill>
                  <a:latin typeface="Calibri"/>
                </a:rPr>
              </a:br>
              <a:r>
                <a:rPr lang="de-DE" altLang="de-DE" sz="1400" dirty="0">
                  <a:solidFill>
                    <a:srgbClr val="003056"/>
                  </a:solidFill>
                  <a:latin typeface="Calibri"/>
                </a:rPr>
                <a:t>Viele Infos finden Sie auch unter: www.jura.uni-mannheim.de/internationales bzw. www.uni-mannheim.de/studium/von-mannheim-ins-ausland </a:t>
              </a:r>
            </a:p>
          </p:txBody>
        </p:sp>
        <p:sp>
          <p:nvSpPr>
            <p:cNvPr id="10" name="Rechteck 5">
              <a:extLst>
                <a:ext uri="{FF2B5EF4-FFF2-40B4-BE49-F238E27FC236}">
                  <a16:creationId xmlns:a16="http://schemas.microsoft.com/office/drawing/2014/main" id="{AE2367BB-4A68-40B7-93BC-8711FE326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186" y="2671897"/>
              <a:ext cx="6500812" cy="7191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48514" cmpd="thickThin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solidFill>
                    <a:srgbClr val="003056"/>
                  </a:solidFill>
                </a:rPr>
                <a:t>Weltweites, gut ausgebautes Netz an Partner­universitäten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de-DE" altLang="de-DE" sz="1400" b="1" dirty="0">
                  <a:solidFill>
                    <a:srgbClr val="003056"/>
                  </a:solidFill>
                  <a:latin typeface="Calibri"/>
                </a:rPr>
                <a:t>durch Erasmus- oder Übersee-Kooperationen und für </a:t>
              </a:r>
              <a:r>
                <a:rPr lang="de-DE" altLang="de-DE" sz="1400" b="1" dirty="0" err="1">
                  <a:solidFill>
                    <a:srgbClr val="003056"/>
                  </a:solidFill>
                  <a:latin typeface="Calibri"/>
                </a:rPr>
                <a:t>Freemover</a:t>
              </a:r>
              <a:endParaRPr lang="de-DE" altLang="de-DE" sz="1400" b="1" dirty="0">
                <a:solidFill>
                  <a:srgbClr val="003056"/>
                </a:solidFill>
                <a:latin typeface="Calibri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1F63C70A-3BC2-4712-B0C9-E00823876C86}"/>
              </a:ext>
            </a:extLst>
          </p:cNvPr>
          <p:cNvSpPr/>
          <p:nvPr/>
        </p:nvSpPr>
        <p:spPr bwMode="auto">
          <a:xfrm>
            <a:off x="560387" y="1186086"/>
            <a:ext cx="8023225" cy="748800"/>
          </a:xfrm>
          <a:prstGeom prst="rect">
            <a:avLst/>
          </a:prstGeom>
          <a:solidFill>
            <a:srgbClr val="003B5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de-DE" sz="2800" b="1" dirty="0">
                <a:solidFill>
                  <a:schemeClr val="bg1"/>
                </a:solidFill>
              </a:rPr>
              <a:t>Auslandsstudium an einer Partneruniversität </a:t>
            </a:r>
            <a:endParaRPr lang="de-DE" sz="2000" b="1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DAD8AC2-2C02-4583-86B2-07141E6F3C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026" y="2837634"/>
            <a:ext cx="920576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47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540060"/>
          </a:xfrm>
        </p:spPr>
        <p:txBody>
          <a:bodyPr/>
          <a:lstStyle/>
          <a:p>
            <a:r>
              <a:rPr lang="de-DE" dirty="0"/>
              <a:t>Zusammensetzung der LL.B. Note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23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AB2408D-AE55-454C-A7D6-0D1911C17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90814"/>
              </p:ext>
            </p:extLst>
          </p:nvPr>
        </p:nvGraphicFramePr>
        <p:xfrm>
          <a:off x="503548" y="1604135"/>
          <a:ext cx="8136904" cy="4452050"/>
        </p:xfrm>
        <a:graphic>
          <a:graphicData uri="http://schemas.openxmlformats.org/drawingml/2006/table">
            <a:tbl>
              <a:tblPr/>
              <a:tblGrid>
                <a:gridCol w="216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1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Grundlagen </a:t>
                      </a:r>
                      <a:b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Recht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Zivilrecht Vertiefung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Wirtschaftsrecht (SPB)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BWL</a:t>
                      </a:r>
                      <a:b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Bereich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Zivilrecht 2 </a:t>
                      </a:r>
                      <a:b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(inkl. Teilklausur Rechtsgeschichte)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2 Klausuren </a:t>
                      </a:r>
                      <a:b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aus dem Staatsexamen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Klausur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Wirtschaftsrecht 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BWL 1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3 Klausuren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Zivilrecht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Mündliche Prüfung Wirtschaftsrecht BT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BWL 2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2 Klausuren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Öffentliches  Wirtschaftsrecht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05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Bachelorarbeit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BWL</a:t>
                      </a:r>
                      <a:b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Wahlbereich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7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              =     B A C H E L O R   O F   L A W S    ( L </a:t>
                      </a:r>
                      <a:r>
                        <a:rPr kumimoji="0" lang="de-DE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de-D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056"/>
                          </a:solidFill>
                          <a:effectLst/>
                          <a:latin typeface="+mn-lt"/>
                        </a:rPr>
                        <a:t> . B.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3B53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96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3B53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96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3B53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B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596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http://www.fernstudieren.de/wp-content/uploads/diplom-abschluss-per-fernstudium-Kopie-300x300.jpg">
            <a:extLst>
              <a:ext uri="{FF2B5EF4-FFF2-40B4-BE49-F238E27FC236}">
                <a16:creationId xmlns:a16="http://schemas.microsoft.com/office/drawing/2014/main" id="{0F6BF635-9757-4D89-87F3-AA0C5B6F3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t="28166" r="19878" b="29962"/>
          <a:stretch/>
        </p:blipFill>
        <p:spPr bwMode="auto">
          <a:xfrm rot="-600000">
            <a:off x="73432" y="957660"/>
            <a:ext cx="1337135" cy="9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ür zeugnis clipart">
            <a:extLst>
              <a:ext uri="{FF2B5EF4-FFF2-40B4-BE49-F238E27FC236}">
                <a16:creationId xmlns:a16="http://schemas.microsoft.com/office/drawing/2014/main" id="{C53E9DFD-D70F-4355-8A41-5113049A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16" y="1187683"/>
            <a:ext cx="107741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dergebnis für Sektflasche">
            <a:extLst>
              <a:ext uri="{FF2B5EF4-FFF2-40B4-BE49-F238E27FC236}">
                <a16:creationId xmlns:a16="http://schemas.microsoft.com/office/drawing/2014/main" id="{D0CE8589-E845-4E80-8D03-B37CAFEDB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1635" b="7490"/>
          <a:stretch/>
        </p:blipFill>
        <p:spPr bwMode="auto">
          <a:xfrm>
            <a:off x="7548080" y="4912640"/>
            <a:ext cx="1204837" cy="155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1079896"/>
          </a:xfrm>
        </p:spPr>
        <p:txBody>
          <a:bodyPr/>
          <a:lstStyle/>
          <a:p>
            <a:r>
              <a:rPr lang="de-DE" dirty="0"/>
              <a:t>Die Abteilung Rechtswissenschaft</a:t>
            </a:r>
            <a:br>
              <a:rPr lang="de-DE" dirty="0"/>
            </a:br>
            <a:r>
              <a:rPr lang="de-DE" dirty="0"/>
              <a:t>im CHE Ranking 2023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7272376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19" name="Inhaltsplatzhalter 18">
            <a:extLst>
              <a:ext uri="{FF2B5EF4-FFF2-40B4-BE49-F238E27FC236}">
                <a16:creationId xmlns:a16="http://schemas.microsoft.com/office/drawing/2014/main" id="{DEA58B52-8954-9FC5-88EB-5C1DC918F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267562"/>
              </p:ext>
            </p:extLst>
          </p:nvPr>
        </p:nvGraphicFramePr>
        <p:xfrm>
          <a:off x="684000" y="1827436"/>
          <a:ext cx="7775575" cy="38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96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456826"/>
          </a:xfrm>
        </p:spPr>
        <p:txBody>
          <a:bodyPr/>
          <a:lstStyle/>
          <a:p>
            <a:r>
              <a:rPr lang="de-DE" dirty="0"/>
              <a:t>Perspektiven nach dem LL.B.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B3215-2EFA-4248-8EF2-D5D964FF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196752"/>
            <a:ext cx="7776000" cy="46197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Als </a:t>
            </a:r>
            <a:r>
              <a:rPr lang="de-DE" sz="1800" b="1" dirty="0"/>
              <a:t>„Bachelor of Laws“</a:t>
            </a:r>
          </a:p>
          <a:p>
            <a:pPr marL="0" indent="0">
              <a:buNone/>
            </a:pPr>
            <a:r>
              <a:rPr lang="de-DE" sz="1800" dirty="0"/>
              <a:t>nach 6 Semestern: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12547A9-49C3-463E-A59E-7C772C18D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088762"/>
              </p:ext>
            </p:extLst>
          </p:nvPr>
        </p:nvGraphicFramePr>
        <p:xfrm>
          <a:off x="2627784" y="1628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" descr="http://www.fernstudieren.de/wp-content/uploads/diplom-abschluss-per-fernstudium-Kopie-300x300.jpg">
            <a:extLst>
              <a:ext uri="{FF2B5EF4-FFF2-40B4-BE49-F238E27FC236}">
                <a16:creationId xmlns:a16="http://schemas.microsoft.com/office/drawing/2014/main" id="{7ECBE64C-1AED-4E3E-B6CE-C533CD544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t="28166" r="19878" b="29962"/>
          <a:stretch/>
        </p:blipFill>
        <p:spPr bwMode="auto">
          <a:xfrm>
            <a:off x="1093329" y="1847205"/>
            <a:ext cx="1125126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fernstudieren.de/wp-content/uploads/diplom-abschluss-per-fernstudium-Kopie-300x300.jpg">
            <a:extLst>
              <a:ext uri="{FF2B5EF4-FFF2-40B4-BE49-F238E27FC236}">
                <a16:creationId xmlns:a16="http://schemas.microsoft.com/office/drawing/2014/main" id="{BEB3A509-3423-4D4A-BF8A-8814EEC1C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6" t="28166" r="19878" b="29962"/>
          <a:stretch/>
        </p:blipFill>
        <p:spPr bwMode="auto">
          <a:xfrm>
            <a:off x="1187805" y="4634310"/>
            <a:ext cx="1125126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5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540060"/>
          </a:xfrm>
        </p:spPr>
        <p:txBody>
          <a:bodyPr/>
          <a:lstStyle/>
          <a:p>
            <a:r>
              <a:rPr lang="de-DE" dirty="0"/>
              <a:t>Perspektiven: Berufseinstieg mit LL.B.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  <p:pic>
        <p:nvPicPr>
          <p:cNvPr id="23" name="Grafik 22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BC175E2A-D3E0-6533-892A-0C47D83C4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9" y="1250466"/>
            <a:ext cx="5014423" cy="1369218"/>
          </a:xfrm>
          <a:prstGeom prst="rect">
            <a:avLst/>
          </a:prstGeom>
        </p:spPr>
      </p:pic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2AF6D23E-8D84-D898-F709-C63592C59B16}"/>
              </a:ext>
            </a:extLst>
          </p:cNvPr>
          <p:cNvSpPr txBox="1">
            <a:spLocks/>
          </p:cNvSpPr>
          <p:nvPr/>
        </p:nvSpPr>
        <p:spPr>
          <a:xfrm>
            <a:off x="424144" y="3211230"/>
            <a:ext cx="3211968" cy="2520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/>
              <a:t>In Unternehmen: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Geschäftsführung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Personalwesen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Einkauf/Vertrieb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Rechnungswesen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Controlling/Revision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1EF52CDE-3DB3-417D-A101-4AEF4FDBC23E}"/>
              </a:ext>
            </a:extLst>
          </p:cNvPr>
          <p:cNvSpPr txBox="1">
            <a:spLocks/>
          </p:cNvSpPr>
          <p:nvPr/>
        </p:nvSpPr>
        <p:spPr>
          <a:xfrm>
            <a:off x="4598248" y="3211230"/>
            <a:ext cx="3211968" cy="2520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/>
              <a:t>In den Themenfeldern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Steuerberatung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Wirtschaftsprüfung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Unternehmensberatung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Personalberatung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sz="1800" dirty="0"/>
              <a:t>Insolvenzverwaltung</a:t>
            </a:r>
          </a:p>
        </p:txBody>
      </p:sp>
    </p:spTree>
    <p:extLst>
      <p:ext uri="{BB962C8B-B14F-4D97-AF65-F5344CB8AC3E}">
        <p14:creationId xmlns:p14="http://schemas.microsoft.com/office/powerpoint/2010/main" val="209667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480288" cy="456826"/>
          </a:xfrm>
        </p:spPr>
        <p:txBody>
          <a:bodyPr/>
          <a:lstStyle/>
          <a:p>
            <a:r>
              <a:rPr lang="de-DE" dirty="0"/>
              <a:t>Der Weg zum Anwalt, zur Richterin,</a:t>
            </a:r>
            <a:br>
              <a:rPr lang="de-DE" dirty="0"/>
            </a:br>
            <a:r>
              <a:rPr lang="de-DE" dirty="0"/>
              <a:t>zur  Staatsanwältin („</a:t>
            </a:r>
            <a:r>
              <a:rPr lang="de-DE" dirty="0" err="1"/>
              <a:t>Volljurist:in</a:t>
            </a:r>
            <a:r>
              <a:rPr lang="de-DE" dirty="0"/>
              <a:t>“)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B3215-2EFA-4248-8EF2-D5D964FF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196752"/>
            <a:ext cx="7776000" cy="493764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5A14ECED-9485-5BB5-3213-A6858C41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5014423" cy="1224136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1E3AD36-12E0-7061-08F2-5D15D1C9AD9C}"/>
              </a:ext>
            </a:extLst>
          </p:cNvPr>
          <p:cNvSpPr txBox="1">
            <a:spLocks/>
          </p:cNvSpPr>
          <p:nvPr/>
        </p:nvSpPr>
        <p:spPr>
          <a:xfrm>
            <a:off x="674504" y="3472342"/>
            <a:ext cx="7776000" cy="2520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/>
              <a:t>Nach 6 Semestern: erste drei Klausuren des 1. Staatsexamens  (Zivilrecht)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/>
              <a:t>Weitere 4 Semester  „aufbauende Studien“: Fokus auf Öffentliches Recht und Strafrecht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B53"/>
                </a:solidFill>
              </a:rPr>
              <a:t>Nach 10 Semestern: restliche drei Klausuren des 1. Staatsexamens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B53"/>
                </a:solidFill>
              </a:rPr>
              <a:t>2 Jahre Rechtsreferendariat &amp; 2. Staatsexamen</a:t>
            </a:r>
            <a:br>
              <a:rPr lang="de-DE" dirty="0">
                <a:solidFill>
                  <a:srgbClr val="003B53"/>
                </a:solidFill>
              </a:rPr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64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A5534-0063-B20A-A446-445DDAD3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6120248" cy="1141200"/>
          </a:xfrm>
        </p:spPr>
        <p:txBody>
          <a:bodyPr/>
          <a:lstStyle/>
          <a:p>
            <a:r>
              <a:rPr lang="de-DE" dirty="0"/>
              <a:t>Ihre Berufsaussichten als </a:t>
            </a:r>
            <a:r>
              <a:rPr lang="de-DE" dirty="0" err="1"/>
              <a:t>Volljurist:in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7B3F6B-F2C0-2913-4C9F-CBC95C2C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B47721-6850-9C48-EF50-2920CEB5F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8" r="914"/>
          <a:stretch/>
        </p:blipFill>
        <p:spPr>
          <a:xfrm>
            <a:off x="611560" y="1268760"/>
            <a:ext cx="3096344" cy="450560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D87BBA-1A48-2673-809D-DDBDEFA25E64}"/>
              </a:ext>
            </a:extLst>
          </p:cNvPr>
          <p:cNvSpPr txBox="1"/>
          <p:nvPr/>
        </p:nvSpPr>
        <p:spPr>
          <a:xfrm>
            <a:off x="610694" y="577095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Handelsblatt, 1.3.2021</a:t>
            </a:r>
            <a:br>
              <a:rPr lang="de-DE" sz="1200" dirty="0"/>
            </a:br>
            <a:r>
              <a:rPr lang="de-DE" sz="800" u="sng" dirty="0"/>
              <a:t>https://www.handelsblatt.com/politik/deutschland/recht-und-steuern-so-gross-wird-die-pensionierungswelle-bei-richtern-und-staatsanwaelten/26961820.html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EE5D49-9C85-9A3D-1C89-0F9C1F1ED555}"/>
              </a:ext>
            </a:extLst>
          </p:cNvPr>
          <p:cNvSpPr txBox="1"/>
          <p:nvPr/>
        </p:nvSpPr>
        <p:spPr>
          <a:xfrm>
            <a:off x="3851920" y="1484784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056"/>
                </a:solidFill>
              </a:rPr>
              <a:t>Bis 2030 gehen bundesweit ca. 8.000 </a:t>
            </a:r>
            <a:r>
              <a:rPr lang="de-DE" sz="2000" dirty="0" err="1">
                <a:solidFill>
                  <a:srgbClr val="003056"/>
                </a:solidFill>
              </a:rPr>
              <a:t>Richter:innen</a:t>
            </a:r>
            <a:r>
              <a:rPr lang="de-DE" sz="2000" dirty="0">
                <a:solidFill>
                  <a:srgbClr val="003056"/>
                </a:solidFill>
              </a:rPr>
              <a:t> und </a:t>
            </a:r>
            <a:r>
              <a:rPr lang="de-DE" sz="2000" dirty="0" err="1">
                <a:solidFill>
                  <a:srgbClr val="003056"/>
                </a:solidFill>
              </a:rPr>
              <a:t>Staatsanwält:innen</a:t>
            </a:r>
            <a:r>
              <a:rPr lang="de-DE" sz="2000" dirty="0">
                <a:solidFill>
                  <a:srgbClr val="003056"/>
                </a:solidFill>
              </a:rPr>
              <a:t> in den Ruhestand</a:t>
            </a:r>
            <a:br>
              <a:rPr lang="de-DE" sz="2000" dirty="0">
                <a:solidFill>
                  <a:srgbClr val="003056"/>
                </a:solidFill>
              </a:rPr>
            </a:br>
            <a:endParaRPr lang="de-DE" sz="2000" dirty="0">
              <a:solidFill>
                <a:srgbClr val="00305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056"/>
                </a:solidFill>
              </a:rPr>
              <a:t>Einstiegsanforderungen in attraktive Berufe werden sinken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0305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3056"/>
                </a:solidFill>
              </a:rPr>
              <a:t>Neue Themenfelder wie Digitalisierung und Datenschutz erfordern zusätzliche Fachkräfte in Unternehmen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03056"/>
              </a:solidFill>
            </a:endParaRP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6DE265D-A473-0475-C613-B378B4A8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646" y="6402666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</p:spTree>
    <p:extLst>
      <p:ext uri="{BB962C8B-B14F-4D97-AF65-F5344CB8AC3E}">
        <p14:creationId xmlns:p14="http://schemas.microsoft.com/office/powerpoint/2010/main" val="368042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456826"/>
          </a:xfrm>
        </p:spPr>
        <p:txBody>
          <a:bodyPr/>
          <a:lstStyle/>
          <a:p>
            <a:r>
              <a:rPr lang="de-DE" dirty="0"/>
              <a:t>Masterstudium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B3215-2EFA-4248-8EF2-D5D964FF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196752"/>
            <a:ext cx="7776000" cy="493764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F9CEE143-764B-0FF9-CC03-A4F05D62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" y="1340768"/>
            <a:ext cx="5015487" cy="1294031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A32452A-C866-E33E-C17E-27A94BE20FA2}"/>
              </a:ext>
            </a:extLst>
          </p:cNvPr>
          <p:cNvSpPr txBox="1">
            <a:spLocks/>
          </p:cNvSpPr>
          <p:nvPr/>
        </p:nvSpPr>
        <p:spPr>
          <a:xfrm>
            <a:off x="704752" y="2893559"/>
            <a:ext cx="7776000" cy="33443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Juristische deutschsprachige Masterprogramme an der Universität Mannheim</a:t>
            </a:r>
            <a:endParaRPr lang="de-DE" sz="3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Master of Laws (LL.M.)</a:t>
            </a: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oder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Master Wettbewerbs- und Regulierungsrecht (LL.M.)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Danach: Möglichkeit zur </a:t>
            </a:r>
            <a:r>
              <a:rPr lang="de-DE" b="1" dirty="0"/>
              <a:t>Promotion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72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AF4EE-9D0E-47F3-B43B-B48385C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50744"/>
            <a:ext cx="6721972" cy="540060"/>
          </a:xfrm>
        </p:spPr>
        <p:txBody>
          <a:bodyPr/>
          <a:lstStyle/>
          <a:p>
            <a:r>
              <a:rPr lang="de-DE" dirty="0"/>
              <a:t>Studienaufbau des LL.B.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22D489-3059-42C4-8B0D-459E361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34400"/>
            <a:ext cx="5904224" cy="180000"/>
          </a:xfrm>
        </p:spPr>
        <p:txBody>
          <a:bodyPr/>
          <a:lstStyle/>
          <a:p>
            <a:r>
              <a:rPr lang="de-DE" dirty="0"/>
              <a:t>Fakultät für Rechtswissenschaft und Volkswirtschaftslehre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CC41D-9BA1-415E-9C84-9E7664A9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9</a:t>
            </a:fld>
            <a:endParaRPr lang="de-DE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512E32CD-D0E3-49AE-814B-0E2C12E5D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398100"/>
              </p:ext>
            </p:extLst>
          </p:nvPr>
        </p:nvGraphicFramePr>
        <p:xfrm>
          <a:off x="323528" y="1484784"/>
          <a:ext cx="8496944" cy="448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162">
                  <a:extLst>
                    <a:ext uri="{9D8B030D-6E8A-4147-A177-3AD203B41FA5}">
                      <a16:colId xmlns:a16="http://schemas.microsoft.com/office/drawing/2014/main" val="4273260007"/>
                    </a:ext>
                  </a:extLst>
                </a:gridCol>
                <a:gridCol w="3324891">
                  <a:extLst>
                    <a:ext uri="{9D8B030D-6E8A-4147-A177-3AD203B41FA5}">
                      <a16:colId xmlns:a16="http://schemas.microsoft.com/office/drawing/2014/main" val="3400568461"/>
                    </a:ext>
                  </a:extLst>
                </a:gridCol>
                <a:gridCol w="3324891">
                  <a:extLst>
                    <a:ext uri="{9D8B030D-6E8A-4147-A177-3AD203B41FA5}">
                      <a16:colId xmlns:a16="http://schemas.microsoft.com/office/drawing/2014/main" val="1280853843"/>
                    </a:ext>
                  </a:extLst>
                </a:gridCol>
              </a:tblGrid>
              <a:tr h="1062118">
                <a:tc gridSpan="2">
                  <a:txBody>
                    <a:bodyPr/>
                    <a:lstStyle/>
                    <a:p>
                      <a:pPr algn="ctr"/>
                      <a:r>
                        <a:rPr lang="de-DE" u="sng" dirty="0">
                          <a:solidFill>
                            <a:srgbClr val="003056"/>
                          </a:solidFill>
                        </a:rPr>
                        <a:t>RECHTSWISSENSCHAFT </a:t>
                      </a:r>
                    </a:p>
                    <a:p>
                      <a:pPr algn="ctr"/>
                      <a:r>
                        <a:rPr lang="de-DE" dirty="0">
                          <a:solidFill>
                            <a:srgbClr val="003056"/>
                          </a:solidFill>
                        </a:rPr>
                        <a:t>(62%)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u="sng" dirty="0">
                          <a:solidFill>
                            <a:srgbClr val="003056"/>
                          </a:solidFill>
                        </a:rPr>
                        <a:t>WIRTSCHAFTSWISSENSCHAFTEN</a:t>
                      </a:r>
                    </a:p>
                    <a:p>
                      <a:pPr algn="ctr"/>
                      <a:r>
                        <a:rPr lang="de-DE" dirty="0">
                          <a:solidFill>
                            <a:srgbClr val="003056"/>
                          </a:solidFill>
                        </a:rPr>
                        <a:t>(31%)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66348"/>
                  </a:ext>
                </a:extLst>
              </a:tr>
              <a:tr h="1170130"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3056"/>
                          </a:solidFill>
                        </a:rPr>
                        <a:t>Zivilrecht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Grundlagen und Vertiefung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3056"/>
                          </a:solidFill>
                        </a:rPr>
                        <a:t>Betriebswirtschaftslehre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Grundlagen und Vertiefung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093599"/>
                  </a:ext>
                </a:extLst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3056"/>
                          </a:solidFill>
                        </a:rPr>
                        <a:t>Öffentliches Wirtschaftsrecht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Grundlagen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3056"/>
                          </a:solidFill>
                        </a:rPr>
                        <a:t>Spezialisierung Wirtschaftsrecht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Grundlagen und Vertiefung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rgbClr val="003056"/>
                          </a:solidFill>
                        </a:rPr>
                        <a:t>Volkswirtschaftslehre</a:t>
                      </a:r>
                    </a:p>
                    <a:p>
                      <a:pPr algn="ctr"/>
                      <a:r>
                        <a:rPr lang="de-DE" sz="1400" dirty="0">
                          <a:solidFill>
                            <a:srgbClr val="003056"/>
                          </a:solidFill>
                        </a:rPr>
                        <a:t>Grundlagen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58462"/>
                  </a:ext>
                </a:extLst>
              </a:tr>
              <a:tr h="1062118">
                <a:tc gridSpan="3">
                  <a:txBody>
                    <a:bodyPr/>
                    <a:lstStyle/>
                    <a:p>
                      <a:pPr algn="ctr"/>
                      <a:r>
                        <a:rPr lang="de-DE" b="1" u="sng" dirty="0">
                          <a:solidFill>
                            <a:srgbClr val="003056"/>
                          </a:solidFill>
                        </a:rPr>
                        <a:t>SOZIAL- UND METHODENKOMPETENZ</a:t>
                      </a:r>
                    </a:p>
                    <a:p>
                      <a:pPr algn="ctr"/>
                      <a:r>
                        <a:rPr lang="de-DE" b="1" dirty="0">
                          <a:solidFill>
                            <a:srgbClr val="003056"/>
                          </a:solidFill>
                        </a:rPr>
                        <a:t>(7%)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767345"/>
                  </a:ext>
                </a:extLst>
              </a:tr>
            </a:tbl>
          </a:graphicData>
        </a:graphic>
      </p:graphicFrame>
      <p:pic>
        <p:nvPicPr>
          <p:cNvPr id="15" name="Picture 2" descr="Bildergebnis für Konzept">
            <a:extLst>
              <a:ext uri="{FF2B5EF4-FFF2-40B4-BE49-F238E27FC236}">
                <a16:creationId xmlns:a16="http://schemas.microsoft.com/office/drawing/2014/main" id="{648C40C3-7564-45CB-8D65-85367A138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r="9826"/>
          <a:stretch/>
        </p:blipFill>
        <p:spPr bwMode="auto">
          <a:xfrm flipV="1">
            <a:off x="6081955" y="5981722"/>
            <a:ext cx="1012538" cy="4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87824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Jura_DEU.pptx" id="{5FBA5402-F559-45AB-B688-44ACAA0E3240}" vid="{135B7A25-83F3-403C-BB35-E7383D53766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PPT_Folienmaster_Jura_DEU</Template>
  <TotalTime>0</TotalTime>
  <Words>1412</Words>
  <Application>Microsoft Office PowerPoint</Application>
  <PresentationFormat>Bildschirmpräsentation (4:3)</PresentationFormat>
  <Paragraphs>295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Präsentationsvorlage BWL DE</vt:lpstr>
      <vt:lpstr>Kombinationsstudiengang Unternehmensjurist/in (LL.B./Staatsexamen)</vt:lpstr>
      <vt:lpstr>Die Abteilung Rechtswissenschaft</vt:lpstr>
      <vt:lpstr>Die Abteilung Rechtswissenschaft im CHE Ranking 2023 </vt:lpstr>
      <vt:lpstr>Perspektiven nach dem LL.B.</vt:lpstr>
      <vt:lpstr>Perspektiven: Berufseinstieg mit LL.B.</vt:lpstr>
      <vt:lpstr>Der Weg zum Anwalt, zur Richterin, zur  Staatsanwältin („Volljurist:in“)</vt:lpstr>
      <vt:lpstr>Ihre Berufsaussichten als Volljurist:in</vt:lpstr>
      <vt:lpstr>Masterstudium </vt:lpstr>
      <vt:lpstr>Studienaufbau des LL.B.</vt:lpstr>
      <vt:lpstr>Spezialisierungsmöglichkeiten im Wirtschaftsrecht</vt:lpstr>
      <vt:lpstr>Ablauf des Studiums – Abschnitt LL.B</vt:lpstr>
      <vt:lpstr>Bewerbung und Auswahl</vt:lpstr>
      <vt:lpstr>Informationen &amp; Ansprechpartner / Ansprechpartnerinnen</vt:lpstr>
      <vt:lpstr>Wir wünschen Ihnen alles Gute  für Ihre Studienwahl!</vt:lpstr>
      <vt:lpstr>Studienaufbau: Bereich Rechtswissenschaften</vt:lpstr>
      <vt:lpstr>Studienaufbau:  Bereich Rechtswissenschaften</vt:lpstr>
      <vt:lpstr>Studienaufbau:  Bereich Rechtswissenschaften</vt:lpstr>
      <vt:lpstr>Studienaufbau:  Bereich Rechtswissenschaften</vt:lpstr>
      <vt:lpstr>Studienaufbau:  Bereich Wirtschaftswissenschaften</vt:lpstr>
      <vt:lpstr>Studienaufbau:  Bereich Wirtschaftswissenschaften</vt:lpstr>
      <vt:lpstr>Studienaufbau:  Bereich Schlüsselqualifikationen</vt:lpstr>
      <vt:lpstr>Möglichkeit: Auslandsstudium</vt:lpstr>
      <vt:lpstr>Zusammensetzung der LL.B. Note</vt:lpstr>
    </vt:vector>
  </TitlesOfParts>
  <Company>Uni-Mannheim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lgerlein</dc:creator>
  <cp:lastModifiedBy>Janina Walker-Emig</cp:lastModifiedBy>
  <cp:revision>163</cp:revision>
  <dcterms:created xsi:type="dcterms:W3CDTF">2020-02-12T07:53:38Z</dcterms:created>
  <dcterms:modified xsi:type="dcterms:W3CDTF">2023-06-16T06:47:01Z</dcterms:modified>
</cp:coreProperties>
</file>