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 id="2147483648" r:id="rId2"/>
  </p:sldMasterIdLst>
  <p:notesMasterIdLst>
    <p:notesMasterId r:id="rId54"/>
  </p:notesMasterIdLst>
  <p:handoutMasterIdLst>
    <p:handoutMasterId r:id="rId55"/>
  </p:handoutMasterIdLst>
  <p:sldIdLst>
    <p:sldId id="413" r:id="rId3"/>
    <p:sldId id="700" r:id="rId4"/>
    <p:sldId id="837" r:id="rId5"/>
    <p:sldId id="836" r:id="rId6"/>
    <p:sldId id="800" r:id="rId7"/>
    <p:sldId id="842" r:id="rId8"/>
    <p:sldId id="838" r:id="rId9"/>
    <p:sldId id="843" r:id="rId10"/>
    <p:sldId id="844" r:id="rId11"/>
    <p:sldId id="901" r:id="rId12"/>
    <p:sldId id="846" r:id="rId13"/>
    <p:sldId id="845" r:id="rId14"/>
    <p:sldId id="900" r:id="rId15"/>
    <p:sldId id="874" r:id="rId16"/>
    <p:sldId id="872" r:id="rId17"/>
    <p:sldId id="847" r:id="rId18"/>
    <p:sldId id="902" r:id="rId19"/>
    <p:sldId id="848" r:id="rId20"/>
    <p:sldId id="849" r:id="rId21"/>
    <p:sldId id="903" r:id="rId22"/>
    <p:sldId id="888" r:id="rId23"/>
    <p:sldId id="839" r:id="rId24"/>
    <p:sldId id="850" r:id="rId25"/>
    <p:sldId id="889" r:id="rId26"/>
    <p:sldId id="896" r:id="rId27"/>
    <p:sldId id="891" r:id="rId28"/>
    <p:sldId id="897" r:id="rId29"/>
    <p:sldId id="898" r:id="rId30"/>
    <p:sldId id="894" r:id="rId31"/>
    <p:sldId id="895" r:id="rId32"/>
    <p:sldId id="860" r:id="rId33"/>
    <p:sldId id="862" r:id="rId34"/>
    <p:sldId id="869" r:id="rId35"/>
    <p:sldId id="890" r:id="rId36"/>
    <p:sldId id="899" r:id="rId37"/>
    <p:sldId id="868" r:id="rId38"/>
    <p:sldId id="863" r:id="rId39"/>
    <p:sldId id="873" r:id="rId40"/>
    <p:sldId id="880" r:id="rId41"/>
    <p:sldId id="864" r:id="rId42"/>
    <p:sldId id="865" r:id="rId43"/>
    <p:sldId id="870" r:id="rId44"/>
    <p:sldId id="871" r:id="rId45"/>
    <p:sldId id="877" r:id="rId46"/>
    <p:sldId id="881" r:id="rId47"/>
    <p:sldId id="886" r:id="rId48"/>
    <p:sldId id="885" r:id="rId49"/>
    <p:sldId id="840" r:id="rId50"/>
    <p:sldId id="887" r:id="rId51"/>
    <p:sldId id="878" r:id="rId52"/>
    <p:sldId id="771" r:id="rId53"/>
  </p:sldIdLst>
  <p:sldSz cx="9144000" cy="6858000" type="screen4x3"/>
  <p:notesSz cx="7099300" cy="10234613"/>
  <p:defaultTextStyle>
    <a:defPPr>
      <a:defRPr lang="de-DE"/>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21"/>
    <a:srgbClr val="FF0000"/>
    <a:srgbClr val="EFEFFF"/>
    <a:srgbClr val="E9E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58" autoAdjust="0"/>
    <p:restoredTop sz="94745" autoAdjust="0"/>
  </p:normalViewPr>
  <p:slideViewPr>
    <p:cSldViewPr>
      <p:cViewPr varScale="1">
        <p:scale>
          <a:sx n="100" d="100"/>
          <a:sy n="100" d="100"/>
        </p:scale>
        <p:origin x="988"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6570"/>
    </p:cViewPr>
  </p:sorterViewPr>
  <p:notesViewPr>
    <p:cSldViewPr>
      <p:cViewPr varScale="1">
        <p:scale>
          <a:sx n="95" d="100"/>
          <a:sy n="95" d="100"/>
        </p:scale>
        <p:origin x="-900" y="-11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6CE8BE-1377-4AE1-8C03-43FE506E986D}"/>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0" tIns="49520" rIns="99040" bIns="49520" numCol="1" anchor="t" anchorCtr="0" compatLnSpc="1">
            <a:prstTxWarp prst="textNoShape">
              <a:avLst/>
            </a:prstTxWarp>
          </a:bodyPr>
          <a:lstStyle>
            <a:lvl1pPr defTabSz="990600" eaLnBrk="0" hangingPunct="0">
              <a:defRPr sz="1300">
                <a:latin typeface="Arial" charset="0"/>
                <a:cs typeface="+mn-cs"/>
              </a:defRPr>
            </a:lvl1pPr>
          </a:lstStyle>
          <a:p>
            <a:pPr>
              <a:defRPr/>
            </a:pPr>
            <a:endParaRPr lang="de-DE" dirty="0"/>
          </a:p>
        </p:txBody>
      </p:sp>
      <p:sp>
        <p:nvSpPr>
          <p:cNvPr id="63491" name="Rectangle 3">
            <a:extLst>
              <a:ext uri="{FF2B5EF4-FFF2-40B4-BE49-F238E27FC236}">
                <a16:creationId xmlns:a16="http://schemas.microsoft.com/office/drawing/2014/main" id="{BF73F027-DA35-4186-8B58-91C408E1E028}"/>
              </a:ext>
            </a:extLst>
          </p:cNvPr>
          <p:cNvSpPr>
            <a:spLocks noGrp="1" noChangeArrowheads="1"/>
          </p:cNvSpPr>
          <p:nvPr>
            <p:ph type="dt" sz="quarter" idx="1"/>
          </p:nvPr>
        </p:nvSpPr>
        <p:spPr bwMode="auto">
          <a:xfrm>
            <a:off x="4022725" y="0"/>
            <a:ext cx="3076575" cy="511175"/>
          </a:xfrm>
          <a:prstGeom prst="rect">
            <a:avLst/>
          </a:prstGeom>
          <a:noFill/>
          <a:ln>
            <a:noFill/>
          </a:ln>
          <a:effectLst/>
        </p:spPr>
        <p:txBody>
          <a:bodyPr vert="horz" wrap="square" lIns="99040" tIns="49520" rIns="99040" bIns="49520" numCol="1" anchor="t" anchorCtr="0" compatLnSpc="1">
            <a:prstTxWarp prst="textNoShape">
              <a:avLst/>
            </a:prstTxWarp>
          </a:bodyPr>
          <a:lstStyle>
            <a:lvl1pPr algn="r" defTabSz="990600" eaLnBrk="0" hangingPunct="0">
              <a:defRPr sz="1300">
                <a:latin typeface="Arial" charset="0"/>
                <a:cs typeface="+mn-cs"/>
              </a:defRPr>
            </a:lvl1pPr>
          </a:lstStyle>
          <a:p>
            <a:pPr>
              <a:defRPr/>
            </a:pPr>
            <a:endParaRPr lang="de-DE" dirty="0"/>
          </a:p>
        </p:txBody>
      </p:sp>
      <p:sp>
        <p:nvSpPr>
          <p:cNvPr id="63492" name="Rectangle 4">
            <a:extLst>
              <a:ext uri="{FF2B5EF4-FFF2-40B4-BE49-F238E27FC236}">
                <a16:creationId xmlns:a16="http://schemas.microsoft.com/office/drawing/2014/main" id="{9768CAA3-54EC-4D6D-B9E8-DC957EDE0F71}"/>
              </a:ext>
            </a:extLst>
          </p:cNvPr>
          <p:cNvSpPr>
            <a:spLocks noGrp="1" noChangeArrowheads="1"/>
          </p:cNvSpPr>
          <p:nvPr>
            <p:ph type="ftr" sz="quarter" idx="2"/>
          </p:nvPr>
        </p:nvSpPr>
        <p:spPr bwMode="auto">
          <a:xfrm>
            <a:off x="0" y="9723438"/>
            <a:ext cx="3076575" cy="511175"/>
          </a:xfrm>
          <a:prstGeom prst="rect">
            <a:avLst/>
          </a:prstGeom>
          <a:noFill/>
          <a:ln>
            <a:noFill/>
          </a:ln>
          <a:effectLst/>
        </p:spPr>
        <p:txBody>
          <a:bodyPr vert="horz" wrap="square" lIns="99040" tIns="49520" rIns="99040" bIns="49520" numCol="1" anchor="b" anchorCtr="0" compatLnSpc="1">
            <a:prstTxWarp prst="textNoShape">
              <a:avLst/>
            </a:prstTxWarp>
          </a:bodyPr>
          <a:lstStyle>
            <a:lvl1pPr defTabSz="990600" eaLnBrk="0" hangingPunct="0">
              <a:defRPr sz="1300">
                <a:latin typeface="Arial" charset="0"/>
                <a:cs typeface="+mn-cs"/>
              </a:defRPr>
            </a:lvl1pPr>
          </a:lstStyle>
          <a:p>
            <a:pPr>
              <a:defRPr/>
            </a:pPr>
            <a:endParaRPr lang="de-DE" dirty="0"/>
          </a:p>
        </p:txBody>
      </p:sp>
      <p:sp>
        <p:nvSpPr>
          <p:cNvPr id="63493" name="Rectangle 5">
            <a:extLst>
              <a:ext uri="{FF2B5EF4-FFF2-40B4-BE49-F238E27FC236}">
                <a16:creationId xmlns:a16="http://schemas.microsoft.com/office/drawing/2014/main" id="{D41AFF44-F02E-4AEF-890C-5F89EF65390A}"/>
              </a:ext>
            </a:extLst>
          </p:cNvPr>
          <p:cNvSpPr>
            <a:spLocks noGrp="1" noChangeArrowheads="1"/>
          </p:cNvSpPr>
          <p:nvPr>
            <p:ph type="sldNum" sz="quarter" idx="3"/>
          </p:nvPr>
        </p:nvSpPr>
        <p:spPr bwMode="auto">
          <a:xfrm>
            <a:off x="4022725" y="9723438"/>
            <a:ext cx="3076575" cy="511175"/>
          </a:xfrm>
          <a:prstGeom prst="rect">
            <a:avLst/>
          </a:prstGeom>
          <a:noFill/>
          <a:ln>
            <a:noFill/>
          </a:ln>
          <a:effectLst/>
        </p:spPr>
        <p:txBody>
          <a:bodyPr vert="horz" wrap="square" lIns="99040" tIns="49520" rIns="99040" bIns="49520" numCol="1" anchor="b" anchorCtr="0" compatLnSpc="1">
            <a:prstTxWarp prst="textNoShape">
              <a:avLst/>
            </a:prstTxWarp>
          </a:bodyPr>
          <a:lstStyle>
            <a:lvl1pPr algn="r" defTabSz="990600">
              <a:defRPr sz="1300"/>
            </a:lvl1pPr>
          </a:lstStyle>
          <a:p>
            <a:pPr>
              <a:defRPr/>
            </a:pPr>
            <a:fld id="{7C3FF6BE-6AA7-4863-AFB7-60AF1F61E82B}" type="slidenum">
              <a:rPr lang="de-DE" altLang="de-DE"/>
              <a:pPr>
                <a:defRPr/>
              </a:pPr>
              <a:t>‹Nr.›</a:t>
            </a:fld>
            <a:endParaRPr lang="de-DE" altLang="de-DE"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4B5E79E-B981-449A-8926-494CFDB55D39}"/>
              </a:ext>
            </a:extLst>
          </p:cNvPr>
          <p:cNvSpPr>
            <a:spLocks noGrp="1" noChangeArrowheads="1"/>
          </p:cNvSpPr>
          <p:nvPr>
            <p:ph type="hdr" sz="quarter"/>
          </p:nvPr>
        </p:nvSpPr>
        <p:spPr bwMode="auto">
          <a:xfrm>
            <a:off x="0" y="0"/>
            <a:ext cx="3076575" cy="511175"/>
          </a:xfrm>
          <a:prstGeom prst="rect">
            <a:avLst/>
          </a:prstGeom>
          <a:noFill/>
          <a:ln>
            <a:noFill/>
          </a:ln>
          <a:effectLst/>
        </p:spPr>
        <p:txBody>
          <a:bodyPr vert="horz" wrap="square" lIns="99040" tIns="49520" rIns="99040" bIns="49520" numCol="1" anchor="t" anchorCtr="0" compatLnSpc="1">
            <a:prstTxWarp prst="textNoShape">
              <a:avLst/>
            </a:prstTxWarp>
          </a:bodyPr>
          <a:lstStyle>
            <a:lvl1pPr defTabSz="990600" eaLnBrk="0" hangingPunct="0">
              <a:defRPr sz="1300">
                <a:latin typeface="Arial" charset="0"/>
                <a:cs typeface="+mn-cs"/>
              </a:defRPr>
            </a:lvl1pPr>
          </a:lstStyle>
          <a:p>
            <a:pPr>
              <a:defRPr/>
            </a:pPr>
            <a:endParaRPr lang="de-DE" dirty="0"/>
          </a:p>
        </p:txBody>
      </p:sp>
      <p:sp>
        <p:nvSpPr>
          <p:cNvPr id="23555" name="Rectangle 3">
            <a:extLst>
              <a:ext uri="{FF2B5EF4-FFF2-40B4-BE49-F238E27FC236}">
                <a16:creationId xmlns:a16="http://schemas.microsoft.com/office/drawing/2014/main" id="{3E75FCE0-6B68-49DE-A82C-267C2A2D9D12}"/>
              </a:ext>
            </a:extLst>
          </p:cNvPr>
          <p:cNvSpPr>
            <a:spLocks noGrp="1" noChangeArrowheads="1"/>
          </p:cNvSpPr>
          <p:nvPr>
            <p:ph type="dt" idx="1"/>
          </p:nvPr>
        </p:nvSpPr>
        <p:spPr bwMode="auto">
          <a:xfrm>
            <a:off x="4022725" y="0"/>
            <a:ext cx="3076575" cy="511175"/>
          </a:xfrm>
          <a:prstGeom prst="rect">
            <a:avLst/>
          </a:prstGeom>
          <a:noFill/>
          <a:ln>
            <a:noFill/>
          </a:ln>
          <a:effectLst/>
        </p:spPr>
        <p:txBody>
          <a:bodyPr vert="horz" wrap="square" lIns="99040" tIns="49520" rIns="99040" bIns="49520" numCol="1" anchor="t" anchorCtr="0" compatLnSpc="1">
            <a:prstTxWarp prst="textNoShape">
              <a:avLst/>
            </a:prstTxWarp>
          </a:bodyPr>
          <a:lstStyle>
            <a:lvl1pPr algn="r" defTabSz="990600" eaLnBrk="0" hangingPunct="0">
              <a:defRPr sz="1300">
                <a:latin typeface="Arial" charset="0"/>
                <a:cs typeface="+mn-cs"/>
              </a:defRPr>
            </a:lvl1pPr>
          </a:lstStyle>
          <a:p>
            <a:pPr>
              <a:defRPr/>
            </a:pPr>
            <a:endParaRPr lang="de-DE" dirty="0"/>
          </a:p>
        </p:txBody>
      </p:sp>
      <p:sp>
        <p:nvSpPr>
          <p:cNvPr id="3076" name="Rectangle 4">
            <a:extLst>
              <a:ext uri="{FF2B5EF4-FFF2-40B4-BE49-F238E27FC236}">
                <a16:creationId xmlns:a16="http://schemas.microsoft.com/office/drawing/2014/main" id="{FD714728-E2D9-4A09-8F76-B34F815C4EF4}"/>
              </a:ext>
            </a:extLst>
          </p:cNvPr>
          <p:cNvSpPr>
            <a:spLocks noGrp="1" noRot="1" noChangeAspect="1" noChangeArrowheads="1" noTextEdit="1"/>
          </p:cNvSpPr>
          <p:nvPr>
            <p:ph type="sldImg" idx="2"/>
          </p:nvPr>
        </p:nvSpPr>
        <p:spPr bwMode="auto">
          <a:xfrm>
            <a:off x="992188" y="768350"/>
            <a:ext cx="5116512"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3557" name="Rectangle 5">
            <a:extLst>
              <a:ext uri="{FF2B5EF4-FFF2-40B4-BE49-F238E27FC236}">
                <a16:creationId xmlns:a16="http://schemas.microsoft.com/office/drawing/2014/main" id="{CA576F15-F01D-4E84-9C98-290CF2485341}"/>
              </a:ext>
            </a:extLst>
          </p:cNvPr>
          <p:cNvSpPr>
            <a:spLocks noGrp="1" noChangeArrowheads="1"/>
          </p:cNvSpPr>
          <p:nvPr>
            <p:ph type="body" sz="quarter" idx="3"/>
          </p:nvPr>
        </p:nvSpPr>
        <p:spPr bwMode="auto">
          <a:xfrm>
            <a:off x="946150" y="4860925"/>
            <a:ext cx="5207000" cy="4605338"/>
          </a:xfrm>
          <a:prstGeom prst="rect">
            <a:avLst/>
          </a:prstGeom>
          <a:noFill/>
          <a:ln>
            <a:noFill/>
          </a:ln>
          <a:effectLst/>
        </p:spPr>
        <p:txBody>
          <a:bodyPr vert="horz" wrap="square" lIns="99040" tIns="49520" rIns="99040" bIns="495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3558" name="Rectangle 6">
            <a:extLst>
              <a:ext uri="{FF2B5EF4-FFF2-40B4-BE49-F238E27FC236}">
                <a16:creationId xmlns:a16="http://schemas.microsoft.com/office/drawing/2014/main" id="{DA134FD3-380B-45A2-BEF2-04AB186105DC}"/>
              </a:ext>
            </a:extLst>
          </p:cNvPr>
          <p:cNvSpPr>
            <a:spLocks noGrp="1" noChangeArrowheads="1"/>
          </p:cNvSpPr>
          <p:nvPr>
            <p:ph type="ftr" sz="quarter" idx="4"/>
          </p:nvPr>
        </p:nvSpPr>
        <p:spPr bwMode="auto">
          <a:xfrm>
            <a:off x="0" y="9723438"/>
            <a:ext cx="3076575" cy="511175"/>
          </a:xfrm>
          <a:prstGeom prst="rect">
            <a:avLst/>
          </a:prstGeom>
          <a:noFill/>
          <a:ln>
            <a:noFill/>
          </a:ln>
          <a:effectLst/>
        </p:spPr>
        <p:txBody>
          <a:bodyPr vert="horz" wrap="square" lIns="99040" tIns="49520" rIns="99040" bIns="49520" numCol="1" anchor="b" anchorCtr="0" compatLnSpc="1">
            <a:prstTxWarp prst="textNoShape">
              <a:avLst/>
            </a:prstTxWarp>
          </a:bodyPr>
          <a:lstStyle>
            <a:lvl1pPr defTabSz="990600" eaLnBrk="0" hangingPunct="0">
              <a:defRPr sz="1300">
                <a:latin typeface="Arial" charset="0"/>
                <a:cs typeface="+mn-cs"/>
              </a:defRPr>
            </a:lvl1pPr>
          </a:lstStyle>
          <a:p>
            <a:pPr>
              <a:defRPr/>
            </a:pPr>
            <a:endParaRPr lang="de-DE" dirty="0"/>
          </a:p>
        </p:txBody>
      </p:sp>
      <p:sp>
        <p:nvSpPr>
          <p:cNvPr id="23559" name="Rectangle 7">
            <a:extLst>
              <a:ext uri="{FF2B5EF4-FFF2-40B4-BE49-F238E27FC236}">
                <a16:creationId xmlns:a16="http://schemas.microsoft.com/office/drawing/2014/main" id="{8A814242-CDA2-413F-92C5-13C336074BE8}"/>
              </a:ext>
            </a:extLst>
          </p:cNvPr>
          <p:cNvSpPr>
            <a:spLocks noGrp="1" noChangeArrowheads="1"/>
          </p:cNvSpPr>
          <p:nvPr>
            <p:ph type="sldNum" sz="quarter" idx="5"/>
          </p:nvPr>
        </p:nvSpPr>
        <p:spPr bwMode="auto">
          <a:xfrm>
            <a:off x="4022725" y="9723438"/>
            <a:ext cx="3076575" cy="511175"/>
          </a:xfrm>
          <a:prstGeom prst="rect">
            <a:avLst/>
          </a:prstGeom>
          <a:noFill/>
          <a:ln>
            <a:noFill/>
          </a:ln>
          <a:effectLst/>
        </p:spPr>
        <p:txBody>
          <a:bodyPr vert="horz" wrap="square" lIns="99040" tIns="49520" rIns="99040" bIns="49520" numCol="1" anchor="b" anchorCtr="0" compatLnSpc="1">
            <a:prstTxWarp prst="textNoShape">
              <a:avLst/>
            </a:prstTxWarp>
          </a:bodyPr>
          <a:lstStyle>
            <a:lvl1pPr algn="r" defTabSz="990600">
              <a:defRPr sz="1300"/>
            </a:lvl1pPr>
          </a:lstStyle>
          <a:p>
            <a:pPr>
              <a:defRPr/>
            </a:pPr>
            <a:fld id="{E4C5D217-05C0-4510-B4B2-FE87B54F27A8}" type="slidenum">
              <a:rPr lang="de-DE" altLang="de-DE"/>
              <a:pPr>
                <a:defRPr/>
              </a:pPr>
              <a:t>‹Nr.›</a:t>
            </a:fld>
            <a:endParaRPr lang="de-DE" altLang="de-DE"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FD7610F6-0F6B-4C73-B0E8-D2570A23043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0600">
              <a:spcBef>
                <a:spcPct val="30000"/>
              </a:spcBef>
              <a:defRPr sz="1200">
                <a:solidFill>
                  <a:schemeClr val="tx1"/>
                </a:solidFill>
                <a:latin typeface="Arial" panose="020B0604020202020204" pitchFamily="34" charset="0"/>
              </a:defRPr>
            </a:lvl1pPr>
            <a:lvl2pPr marL="742950" indent="-285750" defTabSz="990600">
              <a:spcBef>
                <a:spcPct val="30000"/>
              </a:spcBef>
              <a:defRPr sz="1200">
                <a:solidFill>
                  <a:schemeClr val="tx1"/>
                </a:solidFill>
                <a:latin typeface="Arial" panose="020B0604020202020204" pitchFamily="34" charset="0"/>
              </a:defRPr>
            </a:lvl2pPr>
            <a:lvl3pPr marL="1143000" indent="-228600" defTabSz="990600">
              <a:spcBef>
                <a:spcPct val="30000"/>
              </a:spcBef>
              <a:defRPr sz="1200">
                <a:solidFill>
                  <a:schemeClr val="tx1"/>
                </a:solidFill>
                <a:latin typeface="Arial" panose="020B0604020202020204" pitchFamily="34" charset="0"/>
              </a:defRPr>
            </a:lvl3pPr>
            <a:lvl4pPr marL="1600200" indent="-228600" defTabSz="990600">
              <a:spcBef>
                <a:spcPct val="30000"/>
              </a:spcBef>
              <a:defRPr sz="1200">
                <a:solidFill>
                  <a:schemeClr val="tx1"/>
                </a:solidFill>
                <a:latin typeface="Arial" panose="020B0604020202020204" pitchFamily="34" charset="0"/>
              </a:defRPr>
            </a:lvl4pPr>
            <a:lvl5pPr marL="2057400" indent="-228600" defTabSz="990600">
              <a:spcBef>
                <a:spcPct val="30000"/>
              </a:spcBef>
              <a:defRPr sz="1200">
                <a:solidFill>
                  <a:schemeClr val="tx1"/>
                </a:solidFill>
                <a:latin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9D737EF-0647-4A76-8D05-7840B0CB58E2}" type="slidenum">
              <a:rPr lang="de-DE" altLang="de-DE" sz="1300" smtClean="0"/>
              <a:pPr>
                <a:spcBef>
                  <a:spcPct val="0"/>
                </a:spcBef>
              </a:pPr>
              <a:t>51</a:t>
            </a:fld>
            <a:endParaRPr lang="de-DE" altLang="de-DE" sz="1300" dirty="0"/>
          </a:p>
        </p:txBody>
      </p:sp>
      <p:sp>
        <p:nvSpPr>
          <p:cNvPr id="137219" name="Rectangle 2">
            <a:extLst>
              <a:ext uri="{FF2B5EF4-FFF2-40B4-BE49-F238E27FC236}">
                <a16:creationId xmlns:a16="http://schemas.microsoft.com/office/drawing/2014/main" id="{5B78DCA1-BAC1-4C48-AA76-DFC5909FDD05}"/>
              </a:ext>
            </a:extLst>
          </p:cNvPr>
          <p:cNvSpPr>
            <a:spLocks noGrp="1" noRot="1" noChangeAspect="1" noChangeArrowheads="1" noTextEdit="1"/>
          </p:cNvSpPr>
          <p:nvPr>
            <p:ph type="sldImg"/>
          </p:nvPr>
        </p:nvSpPr>
        <p:spPr>
          <a:xfrm>
            <a:off x="993775" y="769938"/>
            <a:ext cx="5113338" cy="3835400"/>
          </a:xfrm>
          <a:ln/>
        </p:spPr>
      </p:sp>
      <p:sp>
        <p:nvSpPr>
          <p:cNvPr id="137220" name="Rectangle 3">
            <a:extLst>
              <a:ext uri="{FF2B5EF4-FFF2-40B4-BE49-F238E27FC236}">
                <a16:creationId xmlns:a16="http://schemas.microsoft.com/office/drawing/2014/main" id="{B7948E97-FC24-4861-9C2A-4C32FDF9703F}"/>
              </a:ext>
            </a:extLst>
          </p:cNvPr>
          <p:cNvSpPr>
            <a:spLocks noGrp="1" noChangeArrowheads="1"/>
          </p:cNvSpPr>
          <p:nvPr>
            <p:ph type="body" idx="1"/>
          </p:nvPr>
        </p:nvSpPr>
        <p:spPr>
          <a:xfrm>
            <a:off x="946150" y="4860925"/>
            <a:ext cx="5207000" cy="46037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de-DE" altLang="de-DE" dirty="0">
              <a:latin typeface="Arial" panose="020B0604020202020204" pitchFamily="34" charset="0"/>
            </a:endParaRPr>
          </a:p>
        </p:txBody>
      </p:sp>
    </p:spTree>
    <p:extLst>
      <p:ext uri="{BB962C8B-B14F-4D97-AF65-F5344CB8AC3E}">
        <p14:creationId xmlns:p14="http://schemas.microsoft.com/office/powerpoint/2010/main" val="2689324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a:extLst>
              <a:ext uri="{FF2B5EF4-FFF2-40B4-BE49-F238E27FC236}">
                <a16:creationId xmlns:a16="http://schemas.microsoft.com/office/drawing/2014/main" id="{2BAE7B2E-505E-4F14-841F-5DB128E0ABF2}"/>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851805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43129E28-2B0B-4832-8927-D77D8E5590ED}"/>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968359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4">
            <a:extLst>
              <a:ext uri="{FF2B5EF4-FFF2-40B4-BE49-F238E27FC236}">
                <a16:creationId xmlns:a16="http://schemas.microsoft.com/office/drawing/2014/main" id="{5F96B0AB-1F5A-4E1E-BBC3-6220F3FEA010}"/>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350636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3132138" y="1600200"/>
            <a:ext cx="27003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5984875" y="1600200"/>
            <a:ext cx="27019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C27EF96E-5759-4399-92E7-A66190157A5D}"/>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8199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a16="http://schemas.microsoft.com/office/drawing/2014/main" id="{8B179958-B751-4FD9-92D4-388E8DF9C3E2}"/>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3748959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Rectangle 4">
            <a:extLst>
              <a:ext uri="{FF2B5EF4-FFF2-40B4-BE49-F238E27FC236}">
                <a16:creationId xmlns:a16="http://schemas.microsoft.com/office/drawing/2014/main" id="{C6026F7B-2837-40F4-B535-668B66CD8475}"/>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2547546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BF6E6A3-CE85-495F-A019-593678DA5A89}"/>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3769794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a:extLst>
              <a:ext uri="{FF2B5EF4-FFF2-40B4-BE49-F238E27FC236}">
                <a16:creationId xmlns:a16="http://schemas.microsoft.com/office/drawing/2014/main" id="{C59B20A0-5784-4CD1-900E-18497FFF58D3}"/>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937196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a:extLst>
              <a:ext uri="{FF2B5EF4-FFF2-40B4-BE49-F238E27FC236}">
                <a16:creationId xmlns:a16="http://schemas.microsoft.com/office/drawing/2014/main" id="{2CC0F52C-C530-402F-B1C5-355484B28383}"/>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1716081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6E0FC3BF-EA25-4945-86A6-76EE845EF017}"/>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3526305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C42A2C26-03B7-4CE3-BED2-FC608DA97B26}"/>
              </a:ext>
            </a:extLst>
          </p:cNvPr>
          <p:cNvSpPr>
            <a:spLocks noGrp="1" noChangeArrowheads="1"/>
          </p:cNvSpPr>
          <p:nvPr>
            <p:ph type="dt" sz="half" idx="10"/>
          </p:nvPr>
        </p:nvSpPr>
        <p:spPr>
          <a:ln/>
        </p:spPr>
        <p:txBody>
          <a:bodyPr/>
          <a:lstStyle>
            <a:lvl1pPr>
              <a:defRPr/>
            </a:lvl1pPr>
          </a:lstStyle>
          <a:p>
            <a:pPr>
              <a:defRPr/>
            </a:pPr>
            <a:r>
              <a:rPr lang="de-DE" dirty="0"/>
              <a:t>Prof. Dr. Georg Bitter</a:t>
            </a:r>
          </a:p>
        </p:txBody>
      </p:sp>
    </p:spTree>
    <p:extLst>
      <p:ext uri="{BB962C8B-B14F-4D97-AF65-F5344CB8AC3E}">
        <p14:creationId xmlns:p14="http://schemas.microsoft.com/office/powerpoint/2010/main" val="3438702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6">
            <a:extLst>
              <a:ext uri="{FF2B5EF4-FFF2-40B4-BE49-F238E27FC236}">
                <a16:creationId xmlns:a16="http://schemas.microsoft.com/office/drawing/2014/main" id="{E2B8E510-5023-420C-A27B-1667BA263381}"/>
              </a:ext>
            </a:extLst>
          </p:cNvPr>
          <p:cNvSpPr>
            <a:spLocks noGrp="1" noChangeArrowheads="1"/>
          </p:cNvSpPr>
          <p:nvPr>
            <p:ph type="sldNum" sz="quarter" idx="10"/>
          </p:nvPr>
        </p:nvSpPr>
        <p:spPr>
          <a:ln/>
        </p:spPr>
        <p:txBody>
          <a:bodyPr/>
          <a:lstStyle>
            <a:lvl1pPr>
              <a:defRPr/>
            </a:lvl1pPr>
          </a:lstStyle>
          <a:p>
            <a:pPr>
              <a:defRPr/>
            </a:pPr>
            <a:fld id="{9B2B8B5F-2A21-48AE-858F-0737D72C1D60}" type="slidenum">
              <a:rPr lang="de-DE" altLang="de-DE"/>
              <a:pPr>
                <a:defRPr/>
              </a:pPr>
              <a:t>‹Nr.›</a:t>
            </a:fld>
            <a:endParaRPr lang="de-DE" altLang="de-DE" dirty="0"/>
          </a:p>
        </p:txBody>
      </p:sp>
    </p:spTree>
    <p:extLst>
      <p:ext uri="{BB962C8B-B14F-4D97-AF65-F5344CB8AC3E}">
        <p14:creationId xmlns:p14="http://schemas.microsoft.com/office/powerpoint/2010/main" val="2879703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a:extLst>
              <a:ext uri="{FF2B5EF4-FFF2-40B4-BE49-F238E27FC236}">
                <a16:creationId xmlns:a16="http://schemas.microsoft.com/office/drawing/2014/main" id="{80525CB6-A264-4FC4-91E0-D247CD6EF047}"/>
              </a:ext>
            </a:extLst>
          </p:cNvPr>
          <p:cNvSpPr>
            <a:spLocks noGrp="1" noChangeArrowheads="1"/>
          </p:cNvSpPr>
          <p:nvPr>
            <p:ph type="sldNum" sz="quarter" idx="10"/>
          </p:nvPr>
        </p:nvSpPr>
        <p:spPr>
          <a:ln/>
        </p:spPr>
        <p:txBody>
          <a:bodyPr/>
          <a:lstStyle>
            <a:lvl1pPr>
              <a:defRPr/>
            </a:lvl1pPr>
          </a:lstStyle>
          <a:p>
            <a:pPr>
              <a:defRPr/>
            </a:pPr>
            <a:fld id="{205F79BD-5210-443B-99C3-5E24F5FC355A}" type="slidenum">
              <a:rPr lang="de-DE" altLang="de-DE"/>
              <a:pPr>
                <a:defRPr/>
              </a:pPr>
              <a:t>‹Nr.›</a:t>
            </a:fld>
            <a:endParaRPr lang="de-DE" altLang="de-DE" dirty="0"/>
          </a:p>
        </p:txBody>
      </p:sp>
    </p:spTree>
    <p:extLst>
      <p:ext uri="{BB962C8B-B14F-4D97-AF65-F5344CB8AC3E}">
        <p14:creationId xmlns:p14="http://schemas.microsoft.com/office/powerpoint/2010/main" val="2546810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6">
            <a:extLst>
              <a:ext uri="{FF2B5EF4-FFF2-40B4-BE49-F238E27FC236}">
                <a16:creationId xmlns:a16="http://schemas.microsoft.com/office/drawing/2014/main" id="{F3367F28-7D77-440B-89EA-597221740427}"/>
              </a:ext>
            </a:extLst>
          </p:cNvPr>
          <p:cNvSpPr>
            <a:spLocks noGrp="1" noChangeArrowheads="1"/>
          </p:cNvSpPr>
          <p:nvPr>
            <p:ph type="sldNum" sz="quarter" idx="10"/>
          </p:nvPr>
        </p:nvSpPr>
        <p:spPr>
          <a:ln/>
        </p:spPr>
        <p:txBody>
          <a:bodyPr/>
          <a:lstStyle>
            <a:lvl1pPr>
              <a:defRPr/>
            </a:lvl1pPr>
          </a:lstStyle>
          <a:p>
            <a:pPr>
              <a:defRPr/>
            </a:pPr>
            <a:fld id="{3754B0A0-F01E-49D8-89C8-6C615C13F507}" type="slidenum">
              <a:rPr lang="de-DE" altLang="de-DE"/>
              <a:pPr>
                <a:defRPr/>
              </a:pPr>
              <a:t>‹Nr.›</a:t>
            </a:fld>
            <a:endParaRPr lang="de-DE" altLang="de-DE" dirty="0"/>
          </a:p>
        </p:txBody>
      </p:sp>
    </p:spTree>
    <p:extLst>
      <p:ext uri="{BB962C8B-B14F-4D97-AF65-F5344CB8AC3E}">
        <p14:creationId xmlns:p14="http://schemas.microsoft.com/office/powerpoint/2010/main" val="1251868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84213" y="19891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6613" y="1989138"/>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6">
            <a:extLst>
              <a:ext uri="{FF2B5EF4-FFF2-40B4-BE49-F238E27FC236}">
                <a16:creationId xmlns:a16="http://schemas.microsoft.com/office/drawing/2014/main" id="{D07A0515-97E2-4BF7-8BF5-91B204D27A16}"/>
              </a:ext>
            </a:extLst>
          </p:cNvPr>
          <p:cNvSpPr>
            <a:spLocks noGrp="1" noChangeArrowheads="1"/>
          </p:cNvSpPr>
          <p:nvPr>
            <p:ph type="sldNum" sz="quarter" idx="10"/>
          </p:nvPr>
        </p:nvSpPr>
        <p:spPr>
          <a:ln/>
        </p:spPr>
        <p:txBody>
          <a:bodyPr/>
          <a:lstStyle>
            <a:lvl1pPr>
              <a:defRPr/>
            </a:lvl1pPr>
          </a:lstStyle>
          <a:p>
            <a:pPr>
              <a:defRPr/>
            </a:pPr>
            <a:fld id="{73734C2F-3A16-434E-935A-456682D18589}" type="slidenum">
              <a:rPr lang="de-DE" altLang="de-DE"/>
              <a:pPr>
                <a:defRPr/>
              </a:pPr>
              <a:t>‹Nr.›</a:t>
            </a:fld>
            <a:endParaRPr lang="de-DE" altLang="de-DE" dirty="0"/>
          </a:p>
        </p:txBody>
      </p:sp>
    </p:spTree>
    <p:extLst>
      <p:ext uri="{BB962C8B-B14F-4D97-AF65-F5344CB8AC3E}">
        <p14:creationId xmlns:p14="http://schemas.microsoft.com/office/powerpoint/2010/main" val="1830095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6">
            <a:extLst>
              <a:ext uri="{FF2B5EF4-FFF2-40B4-BE49-F238E27FC236}">
                <a16:creationId xmlns:a16="http://schemas.microsoft.com/office/drawing/2014/main" id="{0FC7CEDF-AAE2-44A1-9164-B0C4DDBE0033}"/>
              </a:ext>
            </a:extLst>
          </p:cNvPr>
          <p:cNvSpPr>
            <a:spLocks noGrp="1" noChangeArrowheads="1"/>
          </p:cNvSpPr>
          <p:nvPr>
            <p:ph type="sldNum" sz="quarter" idx="10"/>
          </p:nvPr>
        </p:nvSpPr>
        <p:spPr>
          <a:ln/>
        </p:spPr>
        <p:txBody>
          <a:bodyPr/>
          <a:lstStyle>
            <a:lvl1pPr>
              <a:defRPr/>
            </a:lvl1pPr>
          </a:lstStyle>
          <a:p>
            <a:pPr>
              <a:defRPr/>
            </a:pPr>
            <a:fld id="{59E2AAAD-48FB-4FB6-9632-675B7C1E881B}" type="slidenum">
              <a:rPr lang="de-DE" altLang="de-DE"/>
              <a:pPr>
                <a:defRPr/>
              </a:pPr>
              <a:t>‹Nr.›</a:t>
            </a:fld>
            <a:endParaRPr lang="de-DE" altLang="de-DE" dirty="0"/>
          </a:p>
        </p:txBody>
      </p:sp>
    </p:spTree>
    <p:extLst>
      <p:ext uri="{BB962C8B-B14F-4D97-AF65-F5344CB8AC3E}">
        <p14:creationId xmlns:p14="http://schemas.microsoft.com/office/powerpoint/2010/main" val="2555923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Rectangle 6">
            <a:extLst>
              <a:ext uri="{FF2B5EF4-FFF2-40B4-BE49-F238E27FC236}">
                <a16:creationId xmlns:a16="http://schemas.microsoft.com/office/drawing/2014/main" id="{6223578B-689C-4CBD-90A8-6E6A339EDC7D}"/>
              </a:ext>
            </a:extLst>
          </p:cNvPr>
          <p:cNvSpPr>
            <a:spLocks noGrp="1" noChangeArrowheads="1"/>
          </p:cNvSpPr>
          <p:nvPr>
            <p:ph type="sldNum" sz="quarter" idx="10"/>
          </p:nvPr>
        </p:nvSpPr>
        <p:spPr>
          <a:ln/>
        </p:spPr>
        <p:txBody>
          <a:bodyPr/>
          <a:lstStyle>
            <a:lvl1pPr>
              <a:defRPr/>
            </a:lvl1pPr>
          </a:lstStyle>
          <a:p>
            <a:pPr>
              <a:defRPr/>
            </a:pPr>
            <a:fld id="{9D18718A-ED41-46D1-8E44-CCE3DBB793AE}" type="slidenum">
              <a:rPr lang="de-DE" altLang="de-DE"/>
              <a:pPr>
                <a:defRPr/>
              </a:pPr>
              <a:t>‹Nr.›</a:t>
            </a:fld>
            <a:endParaRPr lang="de-DE" altLang="de-DE" dirty="0"/>
          </a:p>
        </p:txBody>
      </p:sp>
    </p:spTree>
    <p:extLst>
      <p:ext uri="{BB962C8B-B14F-4D97-AF65-F5344CB8AC3E}">
        <p14:creationId xmlns:p14="http://schemas.microsoft.com/office/powerpoint/2010/main" val="8847823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7DE0B5C4-E952-4198-981F-32C64FBE9A59}"/>
              </a:ext>
            </a:extLst>
          </p:cNvPr>
          <p:cNvSpPr>
            <a:spLocks noGrp="1" noChangeArrowheads="1"/>
          </p:cNvSpPr>
          <p:nvPr>
            <p:ph type="sldNum" sz="quarter" idx="10"/>
          </p:nvPr>
        </p:nvSpPr>
        <p:spPr>
          <a:ln/>
        </p:spPr>
        <p:txBody>
          <a:bodyPr/>
          <a:lstStyle>
            <a:lvl1pPr>
              <a:defRPr/>
            </a:lvl1pPr>
          </a:lstStyle>
          <a:p>
            <a:pPr>
              <a:defRPr/>
            </a:pPr>
            <a:fld id="{6C1324E1-6D22-440C-A361-129177BD7296}" type="slidenum">
              <a:rPr lang="de-DE" altLang="de-DE"/>
              <a:pPr>
                <a:defRPr/>
              </a:pPr>
              <a:t>‹Nr.›</a:t>
            </a:fld>
            <a:endParaRPr lang="de-DE" altLang="de-DE" dirty="0"/>
          </a:p>
        </p:txBody>
      </p:sp>
    </p:spTree>
    <p:extLst>
      <p:ext uri="{BB962C8B-B14F-4D97-AF65-F5344CB8AC3E}">
        <p14:creationId xmlns:p14="http://schemas.microsoft.com/office/powerpoint/2010/main" val="13632556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6">
            <a:extLst>
              <a:ext uri="{FF2B5EF4-FFF2-40B4-BE49-F238E27FC236}">
                <a16:creationId xmlns:a16="http://schemas.microsoft.com/office/drawing/2014/main" id="{55D0F36D-4012-4BF7-A44A-9F9215A668B4}"/>
              </a:ext>
            </a:extLst>
          </p:cNvPr>
          <p:cNvSpPr>
            <a:spLocks noGrp="1" noChangeArrowheads="1"/>
          </p:cNvSpPr>
          <p:nvPr>
            <p:ph type="sldNum" sz="quarter" idx="10"/>
          </p:nvPr>
        </p:nvSpPr>
        <p:spPr>
          <a:ln/>
        </p:spPr>
        <p:txBody>
          <a:bodyPr/>
          <a:lstStyle>
            <a:lvl1pPr>
              <a:defRPr/>
            </a:lvl1pPr>
          </a:lstStyle>
          <a:p>
            <a:pPr>
              <a:defRPr/>
            </a:pPr>
            <a:fld id="{9CD1892A-8FF7-4B7F-B006-500E58D01886}" type="slidenum">
              <a:rPr lang="de-DE" altLang="de-DE"/>
              <a:pPr>
                <a:defRPr/>
              </a:pPr>
              <a:t>‹Nr.›</a:t>
            </a:fld>
            <a:endParaRPr lang="de-DE" altLang="de-DE" dirty="0"/>
          </a:p>
        </p:txBody>
      </p:sp>
    </p:spTree>
    <p:extLst>
      <p:ext uri="{BB962C8B-B14F-4D97-AF65-F5344CB8AC3E}">
        <p14:creationId xmlns:p14="http://schemas.microsoft.com/office/powerpoint/2010/main" val="4220306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6">
            <a:extLst>
              <a:ext uri="{FF2B5EF4-FFF2-40B4-BE49-F238E27FC236}">
                <a16:creationId xmlns:a16="http://schemas.microsoft.com/office/drawing/2014/main" id="{B958B520-8D08-4A41-8422-287069D9A81F}"/>
              </a:ext>
            </a:extLst>
          </p:cNvPr>
          <p:cNvSpPr>
            <a:spLocks noGrp="1" noChangeArrowheads="1"/>
          </p:cNvSpPr>
          <p:nvPr>
            <p:ph type="sldNum" sz="quarter" idx="10"/>
          </p:nvPr>
        </p:nvSpPr>
        <p:spPr>
          <a:ln/>
        </p:spPr>
        <p:txBody>
          <a:bodyPr/>
          <a:lstStyle>
            <a:lvl1pPr>
              <a:defRPr/>
            </a:lvl1pPr>
          </a:lstStyle>
          <a:p>
            <a:pPr>
              <a:defRPr/>
            </a:pPr>
            <a:fld id="{C2CF9734-2F68-43B3-BF4A-AC5768AD3CCC}" type="slidenum">
              <a:rPr lang="de-DE" altLang="de-DE"/>
              <a:pPr>
                <a:defRPr/>
              </a:pPr>
              <a:t>‹Nr.›</a:t>
            </a:fld>
            <a:endParaRPr lang="de-DE" altLang="de-DE" dirty="0"/>
          </a:p>
        </p:txBody>
      </p:sp>
    </p:spTree>
    <p:extLst>
      <p:ext uri="{BB962C8B-B14F-4D97-AF65-F5344CB8AC3E}">
        <p14:creationId xmlns:p14="http://schemas.microsoft.com/office/powerpoint/2010/main" val="11301474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a:extLst>
              <a:ext uri="{FF2B5EF4-FFF2-40B4-BE49-F238E27FC236}">
                <a16:creationId xmlns:a16="http://schemas.microsoft.com/office/drawing/2014/main" id="{8C79844F-7301-4975-B3EA-1766D95560CA}"/>
              </a:ext>
            </a:extLst>
          </p:cNvPr>
          <p:cNvSpPr>
            <a:spLocks noGrp="1" noChangeArrowheads="1"/>
          </p:cNvSpPr>
          <p:nvPr>
            <p:ph type="sldNum" sz="quarter" idx="10"/>
          </p:nvPr>
        </p:nvSpPr>
        <p:spPr>
          <a:ln/>
        </p:spPr>
        <p:txBody>
          <a:bodyPr/>
          <a:lstStyle>
            <a:lvl1pPr>
              <a:defRPr/>
            </a:lvl1pPr>
          </a:lstStyle>
          <a:p>
            <a:pPr>
              <a:defRPr/>
            </a:pPr>
            <a:fld id="{C434A9C9-530C-4950-B232-9B418CB55BAD}" type="slidenum">
              <a:rPr lang="de-DE" altLang="de-DE"/>
              <a:pPr>
                <a:defRPr/>
              </a:pPr>
              <a:t>‹Nr.›</a:t>
            </a:fld>
            <a:endParaRPr lang="de-DE" altLang="de-DE" dirty="0"/>
          </a:p>
        </p:txBody>
      </p:sp>
    </p:spTree>
    <p:extLst>
      <p:ext uri="{BB962C8B-B14F-4D97-AF65-F5344CB8AC3E}">
        <p14:creationId xmlns:p14="http://schemas.microsoft.com/office/powerpoint/2010/main" val="2573920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29300"/>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29300"/>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a:extLst>
              <a:ext uri="{FF2B5EF4-FFF2-40B4-BE49-F238E27FC236}">
                <a16:creationId xmlns:a16="http://schemas.microsoft.com/office/drawing/2014/main" id="{9C419CE0-2AE9-4A8B-B726-4C8FEF6104DE}"/>
              </a:ext>
            </a:extLst>
          </p:cNvPr>
          <p:cNvSpPr>
            <a:spLocks noGrp="1" noChangeArrowheads="1"/>
          </p:cNvSpPr>
          <p:nvPr>
            <p:ph type="sldNum" sz="quarter" idx="10"/>
          </p:nvPr>
        </p:nvSpPr>
        <p:spPr>
          <a:ln/>
        </p:spPr>
        <p:txBody>
          <a:bodyPr/>
          <a:lstStyle>
            <a:lvl1pPr>
              <a:defRPr/>
            </a:lvl1pPr>
          </a:lstStyle>
          <a:p>
            <a:pPr>
              <a:defRPr/>
            </a:pPr>
            <a:fld id="{69E67212-BE88-4616-9CF7-9A040C990151}" type="slidenum">
              <a:rPr lang="de-DE" altLang="de-DE"/>
              <a:pPr>
                <a:defRPr/>
              </a:pPr>
              <a:t>‹Nr.›</a:t>
            </a:fld>
            <a:endParaRPr lang="de-DE" altLang="de-DE" dirty="0"/>
          </a:p>
        </p:txBody>
      </p:sp>
    </p:spTree>
    <p:extLst>
      <p:ext uri="{BB962C8B-B14F-4D97-AF65-F5344CB8AC3E}">
        <p14:creationId xmlns:p14="http://schemas.microsoft.com/office/powerpoint/2010/main" val="34745326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6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a:extLst>
              <a:ext uri="{FF2B5EF4-FFF2-40B4-BE49-F238E27FC236}">
                <a16:creationId xmlns:a16="http://schemas.microsoft.com/office/drawing/2014/main" id="{9C57D26A-E523-4BF7-A53B-1335DB9539D4}"/>
              </a:ext>
            </a:extLst>
          </p:cNvPr>
          <p:cNvSpPr>
            <a:spLocks noGrp="1" noChangeArrowheads="1"/>
          </p:cNvSpPr>
          <p:nvPr>
            <p:ph type="sldNum" sz="quarter" idx="10"/>
          </p:nvPr>
        </p:nvSpPr>
        <p:spPr>
          <a:ln/>
        </p:spPr>
        <p:txBody>
          <a:bodyPr/>
          <a:lstStyle>
            <a:lvl1pPr>
              <a:defRPr/>
            </a:lvl1pPr>
          </a:lstStyle>
          <a:p>
            <a:pPr>
              <a:defRPr/>
            </a:pPr>
            <a:fld id="{431543D2-E85A-4E6E-A51B-5A77675A2DB6}" type="slidenum">
              <a:rPr lang="de-DE" altLang="de-DE"/>
              <a:pPr>
                <a:defRPr/>
              </a:pPr>
              <a:t>‹Nr.›</a:t>
            </a:fld>
            <a:endParaRPr lang="de-DE" altLang="de-DE" dirty="0"/>
          </a:p>
        </p:txBody>
      </p:sp>
    </p:spTree>
    <p:extLst>
      <p:ext uri="{BB962C8B-B14F-4D97-AF65-F5344CB8AC3E}">
        <p14:creationId xmlns:p14="http://schemas.microsoft.com/office/powerpoint/2010/main" val="131272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EB5EC3C7-E55B-474D-B066-64DA6C0F05F3}"/>
              </a:ext>
            </a:extLst>
          </p:cNvPr>
          <p:cNvSpPr>
            <a:spLocks noGrp="1" noChangeArrowheads="1"/>
          </p:cNvSpPr>
          <p:nvPr>
            <p:ph type="body" idx="1"/>
          </p:nvPr>
        </p:nvSpPr>
        <p:spPr bwMode="auto">
          <a:xfrm>
            <a:off x="3132138" y="1600200"/>
            <a:ext cx="555466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233476" name="Rectangle 4">
            <a:extLst>
              <a:ext uri="{FF2B5EF4-FFF2-40B4-BE49-F238E27FC236}">
                <a16:creationId xmlns:a16="http://schemas.microsoft.com/office/drawing/2014/main" id="{AAB3DE2E-638F-4918-B698-FECC214BF87B}"/>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defRPr sz="1400">
                <a:latin typeface="Arial" charset="0"/>
                <a:cs typeface="+mn-cs"/>
              </a:defRPr>
            </a:lvl1pPr>
          </a:lstStyle>
          <a:p>
            <a:pPr>
              <a:defRPr/>
            </a:pPr>
            <a:r>
              <a:rPr lang="de-DE" dirty="0"/>
              <a:t>Prof. Dr. Georg Bitter</a:t>
            </a:r>
          </a:p>
        </p:txBody>
      </p:sp>
      <p:sp>
        <p:nvSpPr>
          <p:cNvPr id="1029" name="Text Box 8">
            <a:extLst>
              <a:ext uri="{FF2B5EF4-FFF2-40B4-BE49-F238E27FC236}">
                <a16:creationId xmlns:a16="http://schemas.microsoft.com/office/drawing/2014/main" id="{FE85F293-846F-4C45-A38E-034222F18F3B}"/>
              </a:ext>
            </a:extLst>
          </p:cNvPr>
          <p:cNvSpPr txBox="1">
            <a:spLocks noChangeArrowheads="1"/>
          </p:cNvSpPr>
          <p:nvPr/>
        </p:nvSpPr>
        <p:spPr bwMode="auto">
          <a:xfrm>
            <a:off x="2438400" y="0"/>
            <a:ext cx="184150" cy="457200"/>
          </a:xfrm>
          <a:prstGeom prst="rect">
            <a:avLst/>
          </a:prstGeom>
          <a:noFill/>
          <a:ln>
            <a:noFill/>
          </a:ln>
          <a:effec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defRPr/>
            </a:pPr>
            <a:endParaRPr lang="de-DE" dirty="0">
              <a:cs typeface="+mn-cs"/>
            </a:endParaRPr>
          </a:p>
        </p:txBody>
      </p:sp>
      <p:pic>
        <p:nvPicPr>
          <p:cNvPr id="2" name="Picture 9">
            <a:extLst>
              <a:ext uri="{FF2B5EF4-FFF2-40B4-BE49-F238E27FC236}">
                <a16:creationId xmlns:a16="http://schemas.microsoft.com/office/drawing/2014/main" id="{FD29A53D-35E7-483E-9AC2-CCD0F2C2E5F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5905" t="44292" r="88582" b="18456"/>
          <a:stretch>
            <a:fillRect/>
          </a:stretch>
        </p:blipFill>
        <p:spPr bwMode="auto">
          <a:xfrm>
            <a:off x="0" y="914400"/>
            <a:ext cx="1905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10">
            <a:extLst>
              <a:ext uri="{FF2B5EF4-FFF2-40B4-BE49-F238E27FC236}">
                <a16:creationId xmlns:a16="http://schemas.microsoft.com/office/drawing/2014/main" id="{39724F51-AAF9-4585-B377-7E7922AD185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17717" t="44292" r="79724" b="18456"/>
          <a:stretch>
            <a:fillRect/>
          </a:stretch>
        </p:blipFill>
        <p:spPr bwMode="auto">
          <a:xfrm>
            <a:off x="1905000" y="914400"/>
            <a:ext cx="762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11">
            <a:extLst>
              <a:ext uri="{FF2B5EF4-FFF2-40B4-BE49-F238E27FC236}">
                <a16:creationId xmlns:a16="http://schemas.microsoft.com/office/drawing/2014/main" id="{B54E50F6-CFFB-46B8-8FCA-74E336FA106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5905" t="44292" r="88582" b="18456"/>
          <a:stretch>
            <a:fillRect/>
          </a:stretch>
        </p:blipFill>
        <p:spPr bwMode="auto">
          <a:xfrm>
            <a:off x="2667000" y="0"/>
            <a:ext cx="6477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3" name="Text Box 12">
            <a:extLst>
              <a:ext uri="{FF2B5EF4-FFF2-40B4-BE49-F238E27FC236}">
                <a16:creationId xmlns:a16="http://schemas.microsoft.com/office/drawing/2014/main" id="{D5A6EC1B-7794-4FF7-A121-233F4B2A536A}"/>
              </a:ext>
            </a:extLst>
          </p:cNvPr>
          <p:cNvSpPr txBox="1">
            <a:spLocks noChangeArrowheads="1"/>
          </p:cNvSpPr>
          <p:nvPr/>
        </p:nvSpPr>
        <p:spPr bwMode="auto">
          <a:xfrm>
            <a:off x="0" y="6477000"/>
            <a:ext cx="1828800" cy="290513"/>
          </a:xfrm>
          <a:prstGeom prst="rect">
            <a:avLst/>
          </a:prstGeom>
          <a:noFill/>
          <a:ln>
            <a:noFill/>
          </a:ln>
          <a:effec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defRPr/>
            </a:pPr>
            <a:r>
              <a:rPr lang="de-DE" sz="1300" b="1" dirty="0">
                <a:solidFill>
                  <a:schemeClr val="bg1"/>
                </a:solidFill>
                <a:cs typeface="+mn-cs"/>
              </a:rPr>
              <a:t>www.georg-bitter.de</a:t>
            </a:r>
          </a:p>
        </p:txBody>
      </p:sp>
      <p:pic>
        <p:nvPicPr>
          <p:cNvPr id="3" name="Picture 2">
            <a:extLst>
              <a:ext uri="{FF2B5EF4-FFF2-40B4-BE49-F238E27FC236}">
                <a16:creationId xmlns:a16="http://schemas.microsoft.com/office/drawing/2014/main" id="{201AD908-5503-4D65-A681-864E9E06468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1938" y="0"/>
            <a:ext cx="2143125"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7">
            <a:extLst>
              <a:ext uri="{FF2B5EF4-FFF2-40B4-BE49-F238E27FC236}">
                <a16:creationId xmlns:a16="http://schemas.microsoft.com/office/drawing/2014/main" id="{0941F0DF-58FF-48C7-8883-B836D5C3BC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5905" t="44292" r="88582" b="18456"/>
          <a:stretch>
            <a:fillRect/>
          </a:stretch>
        </p:blipFill>
        <p:spPr bwMode="auto">
          <a:xfrm>
            <a:off x="2667000" y="0"/>
            <a:ext cx="6477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9">
            <a:extLst>
              <a:ext uri="{FF2B5EF4-FFF2-40B4-BE49-F238E27FC236}">
                <a16:creationId xmlns:a16="http://schemas.microsoft.com/office/drawing/2014/main" id="{336752C6-5FA4-4501-80D2-6E1A71A3D3B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17717" t="44292" r="79724" b="18456"/>
          <a:stretch>
            <a:fillRect/>
          </a:stretch>
        </p:blipFill>
        <p:spPr bwMode="auto">
          <a:xfrm>
            <a:off x="-22225" y="914400"/>
            <a:ext cx="91662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2" name="Rectangle 3">
            <a:extLst>
              <a:ext uri="{FF2B5EF4-FFF2-40B4-BE49-F238E27FC236}">
                <a16:creationId xmlns:a16="http://schemas.microsoft.com/office/drawing/2014/main" id="{0EFCD3EE-CD0D-4E68-A1B4-64EA86942E39}"/>
              </a:ext>
            </a:extLst>
          </p:cNvPr>
          <p:cNvSpPr>
            <a:spLocks noGrp="1" noChangeArrowheads="1"/>
          </p:cNvSpPr>
          <p:nvPr>
            <p:ph type="body" idx="1"/>
          </p:nvPr>
        </p:nvSpPr>
        <p:spPr bwMode="auto">
          <a:xfrm>
            <a:off x="684213" y="1989138"/>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pic>
        <p:nvPicPr>
          <p:cNvPr id="2053" name="Picture 8">
            <a:extLst>
              <a:ext uri="{FF2B5EF4-FFF2-40B4-BE49-F238E27FC236}">
                <a16:creationId xmlns:a16="http://schemas.microsoft.com/office/drawing/2014/main" id="{3BC0FC76-E687-414F-9E0B-38E691F4F5A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l="5905" t="44292" r="88582" b="18456"/>
          <a:stretch>
            <a:fillRect/>
          </a:stretch>
        </p:blipFill>
        <p:spPr bwMode="auto">
          <a:xfrm>
            <a:off x="0" y="6513513"/>
            <a:ext cx="9144000"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0" name="Rectangle 6">
            <a:extLst>
              <a:ext uri="{FF2B5EF4-FFF2-40B4-BE49-F238E27FC236}">
                <a16:creationId xmlns:a16="http://schemas.microsoft.com/office/drawing/2014/main" id="{38B01B57-521E-4BFD-8570-7A0D8C83E244}"/>
              </a:ext>
            </a:extLst>
          </p:cNvPr>
          <p:cNvSpPr>
            <a:spLocks noGrp="1" noChangeArrowheads="1"/>
          </p:cNvSpPr>
          <p:nvPr>
            <p:ph type="sldNum" sz="quarter" idx="4"/>
          </p:nvPr>
        </p:nvSpPr>
        <p:spPr bwMode="auto">
          <a:xfrm>
            <a:off x="7059613" y="6553200"/>
            <a:ext cx="1905000" cy="2413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a:defRPr/>
            </a:pPr>
            <a:fld id="{C08B4FE1-ECD9-40C4-9735-51712DB5C44D}" type="slidenum">
              <a:rPr lang="de-DE" altLang="de-DE"/>
              <a:pPr>
                <a:defRPr/>
              </a:pPr>
              <a:t>‹Nr.›</a:t>
            </a:fld>
            <a:endParaRPr lang="de-DE" altLang="de-DE" dirty="0"/>
          </a:p>
        </p:txBody>
      </p:sp>
      <p:sp>
        <p:nvSpPr>
          <p:cNvPr id="2055" name="Text Box 13">
            <a:extLst>
              <a:ext uri="{FF2B5EF4-FFF2-40B4-BE49-F238E27FC236}">
                <a16:creationId xmlns:a16="http://schemas.microsoft.com/office/drawing/2014/main" id="{E6EB5233-2EFB-4F12-BFB5-54590270AB39}"/>
              </a:ext>
            </a:extLst>
          </p:cNvPr>
          <p:cNvSpPr txBox="1">
            <a:spLocks noChangeArrowheads="1"/>
          </p:cNvSpPr>
          <p:nvPr/>
        </p:nvSpPr>
        <p:spPr bwMode="auto">
          <a:xfrm>
            <a:off x="2885369" y="6586538"/>
            <a:ext cx="3231975" cy="230832"/>
          </a:xfrm>
          <a:prstGeom prst="rect">
            <a:avLst/>
          </a:prstGeom>
          <a:noFill/>
          <a:ln>
            <a:noFill/>
          </a:ln>
          <a:effectLst/>
        </p:spPr>
        <p:txBody>
          <a:bodyPr wrap="non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defRPr/>
            </a:pPr>
            <a:r>
              <a:rPr lang="de-DE" sz="900" dirty="0">
                <a:solidFill>
                  <a:schemeClr val="bg1"/>
                </a:solidFill>
                <a:cs typeface="Arial" charset="0"/>
              </a:rPr>
              <a:t>© 2025 Professor Dr. Georg Bitter – Universität Mannheim</a:t>
            </a:r>
          </a:p>
        </p:txBody>
      </p:sp>
      <p:pic>
        <p:nvPicPr>
          <p:cNvPr id="10" name="Picture 2">
            <a:extLst>
              <a:ext uri="{FF2B5EF4-FFF2-40B4-BE49-F238E27FC236}">
                <a16:creationId xmlns:a16="http://schemas.microsoft.com/office/drawing/2014/main" id="{D09A7BD7-0CDD-4900-95AD-3DEACC17146B}"/>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323528" y="0"/>
            <a:ext cx="2081535" cy="88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14165BD8-EF63-4EB2-8F6F-8F65B11BDD70}"/>
              </a:ext>
            </a:extLst>
          </p:cNvPr>
          <p:cNvSpPr>
            <a:spLocks noChangeArrowheads="1"/>
          </p:cNvSpPr>
          <p:nvPr/>
        </p:nvSpPr>
        <p:spPr bwMode="auto">
          <a:xfrm>
            <a:off x="2700338" y="980430"/>
            <a:ext cx="6335712" cy="55449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30000"/>
              </a:lnSpc>
              <a:spcBef>
                <a:spcPct val="35000"/>
              </a:spcBef>
              <a:spcAft>
                <a:spcPts val="0"/>
              </a:spcAft>
              <a:buFontTx/>
              <a:buNone/>
            </a:pPr>
            <a:br>
              <a:rPr lang="de-DE" altLang="de-DE" sz="1800" i="1" dirty="0"/>
            </a:br>
            <a:r>
              <a:rPr lang="de-DE" altLang="de-DE" sz="2400" i="1" dirty="0"/>
              <a:t>Prof. Dr. Georg Bitter</a:t>
            </a:r>
            <a:br>
              <a:rPr lang="de-DE" altLang="de-DE" sz="2600" i="1" dirty="0"/>
            </a:br>
            <a:r>
              <a:rPr lang="de-DE" altLang="de-DE" sz="2000" dirty="0"/>
              <a:t>Lehrstuhl für Bürgerliches Recht, </a:t>
            </a:r>
            <a:br>
              <a:rPr lang="de-DE" altLang="de-DE" sz="2000" dirty="0"/>
            </a:br>
            <a:r>
              <a:rPr lang="de-DE" altLang="de-DE" sz="2000" dirty="0"/>
              <a:t>Bank- und Kapitalmarktrecht, Insolvenzrecht</a:t>
            </a:r>
            <a:br>
              <a:rPr lang="de-DE" altLang="de-DE" sz="2400" dirty="0"/>
            </a:br>
            <a:r>
              <a:rPr lang="de-DE" altLang="de-DE" sz="2800" dirty="0"/>
              <a:t> </a:t>
            </a:r>
            <a:br>
              <a:rPr lang="de-DE" altLang="de-DE" sz="2000" i="1" dirty="0"/>
            </a:br>
            <a:r>
              <a:rPr lang="de-DE" sz="2800" b="1" dirty="0"/>
              <a:t>Die Gläubigerbenachteiligung </a:t>
            </a:r>
            <a:br>
              <a:rPr lang="de-DE" sz="2800" b="1" dirty="0"/>
            </a:br>
            <a:r>
              <a:rPr lang="de-DE" sz="2800" b="1" dirty="0"/>
              <a:t>i.S.v. § 129 InsO </a:t>
            </a:r>
          </a:p>
          <a:p>
            <a:pPr algn="ctr" eaLnBrk="1" hangingPunct="1">
              <a:lnSpc>
                <a:spcPct val="130000"/>
              </a:lnSpc>
              <a:spcBef>
                <a:spcPct val="35000"/>
              </a:spcBef>
              <a:spcAft>
                <a:spcPts val="0"/>
              </a:spcAft>
              <a:buFontTx/>
              <a:buNone/>
            </a:pPr>
            <a:r>
              <a:rPr lang="de-DE" sz="2400" b="1" dirty="0"/>
              <a:t>– eine oft unterschätzte Anfechtungsvoraussetzung –</a:t>
            </a:r>
            <a:endParaRPr lang="de-DE" altLang="de-DE" sz="2400" b="1" dirty="0"/>
          </a:p>
          <a:p>
            <a:pPr algn="ctr" eaLnBrk="1" hangingPunct="1">
              <a:lnSpc>
                <a:spcPct val="130000"/>
              </a:lnSpc>
              <a:spcBef>
                <a:spcPct val="35000"/>
              </a:spcBef>
              <a:spcAft>
                <a:spcPts val="1200"/>
              </a:spcAft>
              <a:buNone/>
            </a:pPr>
            <a:r>
              <a:rPr lang="de-DE" altLang="de-DE" sz="1200" b="1" dirty="0"/>
              <a:t> </a:t>
            </a:r>
            <a:br>
              <a:rPr lang="de-DE" altLang="de-DE" sz="1200" b="1" dirty="0"/>
            </a:br>
            <a:r>
              <a:rPr lang="de-DE" altLang="de-DE" sz="1200" b="1" dirty="0"/>
              <a:t> </a:t>
            </a:r>
            <a:br>
              <a:rPr lang="de-DE" altLang="de-DE" sz="3600" b="1" dirty="0"/>
            </a:br>
            <a:r>
              <a:rPr lang="de-DE" sz="2000" dirty="0"/>
              <a:t>ARGE Handels- und Gesellschafts­recht des Freiburger </a:t>
            </a:r>
            <a:r>
              <a:rPr lang="de-DE" sz="2000" dirty="0" err="1"/>
              <a:t>AnwaltVerein</a:t>
            </a:r>
            <a:r>
              <a:rPr lang="de-DE" sz="2000" dirty="0"/>
              <a:t> – Vortrag am 20.11.2025</a:t>
            </a:r>
            <a:endParaRPr lang="de-DE" altLang="de-DE"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nummernplatzhalter 3">
            <a:extLst>
              <a:ext uri="{FF2B5EF4-FFF2-40B4-BE49-F238E27FC236}">
                <a16:creationId xmlns:a16="http://schemas.microsoft.com/office/drawing/2014/main" id="{E98FCAEE-5509-4A3C-9DB7-28FF321B9A7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4341EF-7435-45EC-886C-C6AA97A59C93}" type="slidenum">
              <a:rPr lang="de-DE" altLang="de-DE" sz="1400" smtClean="0">
                <a:solidFill>
                  <a:schemeClr val="bg1"/>
                </a:solidFill>
              </a:rPr>
              <a:pPr>
                <a:spcBef>
                  <a:spcPct val="0"/>
                </a:spcBef>
                <a:buFontTx/>
                <a:buNone/>
              </a:pPr>
              <a:t>2</a:t>
            </a:fld>
            <a:endParaRPr lang="de-DE" altLang="de-DE" sz="1400" dirty="0">
              <a:solidFill>
                <a:schemeClr val="bg1"/>
              </a:solidFill>
            </a:endParaRPr>
          </a:p>
        </p:txBody>
      </p:sp>
      <p:sp>
        <p:nvSpPr>
          <p:cNvPr id="60419" name="Rectangle 24">
            <a:extLst>
              <a:ext uri="{FF2B5EF4-FFF2-40B4-BE49-F238E27FC236}">
                <a16:creationId xmlns:a16="http://schemas.microsoft.com/office/drawing/2014/main" id="{8F6937DC-C7A6-4C06-B253-C923A942CCD6}"/>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Gliederung</a:t>
            </a:r>
          </a:p>
        </p:txBody>
      </p:sp>
      <p:sp>
        <p:nvSpPr>
          <p:cNvPr id="7172" name="Rectangle 3">
            <a:extLst>
              <a:ext uri="{FF2B5EF4-FFF2-40B4-BE49-F238E27FC236}">
                <a16:creationId xmlns:a16="http://schemas.microsoft.com/office/drawing/2014/main" id="{2FE8921D-784B-4EB7-9E9D-02971F974223}"/>
              </a:ext>
            </a:extLst>
          </p:cNvPr>
          <p:cNvSpPr txBox="1">
            <a:spLocks noChangeArrowheads="1"/>
          </p:cNvSpPr>
          <p:nvPr/>
        </p:nvSpPr>
        <p:spPr bwMode="auto">
          <a:xfrm>
            <a:off x="251520" y="1484784"/>
            <a:ext cx="8569076" cy="4607917"/>
          </a:xfrm>
          <a:prstGeom prst="rect">
            <a:avLst/>
          </a:prstGeom>
          <a:solidFill>
            <a:schemeClr val="bg1"/>
          </a:solidFill>
          <a:ln>
            <a:noFill/>
          </a:ln>
          <a:effec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514350" indent="-514350">
              <a:spcBef>
                <a:spcPct val="20000"/>
              </a:spcBef>
              <a:buChar char="•"/>
              <a:defRPr sz="2400">
                <a:solidFill>
                  <a:schemeClr val="tx1"/>
                </a:solidFill>
                <a:latin typeface="Arial" charset="0"/>
              </a:defRPr>
            </a:lvl3pPr>
            <a:lvl4pPr marL="935038" indent="-4318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spcBef>
                <a:spcPts val="600"/>
              </a:spcBef>
              <a:buFontTx/>
              <a:buAutoNum type="romanUcPeriod"/>
              <a:defRPr/>
            </a:pPr>
            <a:r>
              <a:rPr lang="de-DE" altLang="de-DE" sz="2000" dirty="0">
                <a:cs typeface="Times New Roman" pitchFamily="18" charset="0"/>
              </a:rPr>
              <a:t>Funktion der Insolvenzanfechtung</a:t>
            </a:r>
          </a:p>
          <a:p>
            <a:pPr lvl="2">
              <a:spcBef>
                <a:spcPts val="600"/>
              </a:spcBef>
              <a:buFontTx/>
              <a:buAutoNum type="romanUcPeriod"/>
              <a:defRPr/>
            </a:pPr>
            <a:r>
              <a:rPr lang="de-DE" altLang="de-DE" sz="2000" dirty="0">
                <a:cs typeface="Times New Roman" pitchFamily="18" charset="0"/>
              </a:rPr>
              <a:t>Definition der Gläubigerbenachteiligung</a:t>
            </a:r>
          </a:p>
          <a:p>
            <a:pPr lvl="2">
              <a:spcBef>
                <a:spcPts val="600"/>
              </a:spcBef>
              <a:buFontTx/>
              <a:buAutoNum type="romanUcPeriod"/>
              <a:defRPr/>
            </a:pPr>
            <a:r>
              <a:rPr lang="de-DE" altLang="de-DE" sz="2000" dirty="0">
                <a:cs typeface="Times New Roman" pitchFamily="18" charset="0"/>
              </a:rPr>
              <a:t>Arten der Gläubigerbenachteiligung</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Unstreitige</a:t>
            </a:r>
            <a:r>
              <a:rPr lang="en-GB" altLang="de-DE" sz="2000" dirty="0">
                <a:solidFill>
                  <a:srgbClr val="000000"/>
                </a:solidFill>
                <a:cs typeface="+mn-cs"/>
              </a:rPr>
              <a:t> </a:t>
            </a:r>
            <a:r>
              <a:rPr lang="en-GB" altLang="de-DE" sz="2000" dirty="0" err="1">
                <a:solidFill>
                  <a:srgbClr val="000000"/>
                </a:solidFill>
                <a:cs typeface="+mn-cs"/>
              </a:rPr>
              <a:t>Fälle</a:t>
            </a:r>
            <a:r>
              <a:rPr lang="en-GB" altLang="de-DE" sz="2000" dirty="0">
                <a:solidFill>
                  <a:srgbClr val="000000"/>
                </a:solidFill>
                <a:cs typeface="+mn-cs"/>
              </a:rPr>
              <a:t> </a:t>
            </a:r>
            <a:r>
              <a:rPr lang="en-GB" altLang="de-DE" sz="2000" u="sng" dirty="0">
                <a:solidFill>
                  <a:srgbClr val="000000"/>
                </a:solidFill>
                <a:cs typeface="+mn-cs"/>
              </a:rPr>
              <a:t> </a:t>
            </a: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1: </a:t>
            </a:r>
            <a:r>
              <a:rPr lang="en-GB" altLang="de-DE" sz="2000" dirty="0" err="1">
                <a:solidFill>
                  <a:srgbClr val="000000"/>
                </a:solidFill>
                <a:cs typeface="+mn-cs"/>
              </a:rPr>
              <a:t>Weggabe</a:t>
            </a:r>
            <a:r>
              <a:rPr lang="en-GB" altLang="de-DE" sz="2000" dirty="0">
                <a:solidFill>
                  <a:srgbClr val="000000"/>
                </a:solidFill>
                <a:cs typeface="+mn-cs"/>
              </a:rPr>
              <a:t> </a:t>
            </a:r>
            <a:r>
              <a:rPr lang="en-GB" altLang="de-DE" sz="2000" dirty="0" err="1">
                <a:solidFill>
                  <a:srgbClr val="000000"/>
                </a:solidFill>
                <a:cs typeface="+mn-cs"/>
              </a:rPr>
              <a:t>unpfändbarer</a:t>
            </a:r>
            <a:r>
              <a:rPr lang="en-GB" altLang="de-DE" sz="2000" dirty="0">
                <a:solidFill>
                  <a:srgbClr val="000000"/>
                </a:solidFill>
                <a:cs typeface="+mn-cs"/>
              </a:rPr>
              <a:t> </a:t>
            </a:r>
            <a:r>
              <a:rPr lang="en-GB" altLang="de-DE" sz="2000" dirty="0" err="1">
                <a:solidFill>
                  <a:srgbClr val="000000"/>
                </a:solidFill>
                <a:cs typeface="+mn-cs"/>
              </a:rPr>
              <a:t>Gegenstände</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2: Ausgleich des </a:t>
            </a:r>
            <a:r>
              <a:rPr lang="en-GB" altLang="de-DE" sz="2000" dirty="0" err="1">
                <a:solidFill>
                  <a:srgbClr val="000000"/>
                </a:solidFill>
                <a:cs typeface="+mn-cs"/>
              </a:rPr>
              <a:t>Nachteils</a:t>
            </a:r>
            <a:r>
              <a:rPr lang="en-GB" altLang="de-DE" sz="2000" dirty="0">
                <a:solidFill>
                  <a:srgbClr val="000000"/>
                </a:solidFill>
                <a:cs typeface="+mn-cs"/>
              </a:rPr>
              <a:t> durch </a:t>
            </a:r>
            <a:r>
              <a:rPr lang="en-GB" altLang="de-DE" sz="2000" dirty="0" err="1">
                <a:solidFill>
                  <a:srgbClr val="000000"/>
                </a:solidFill>
                <a:cs typeface="+mn-cs"/>
              </a:rPr>
              <a:t>gegenläufigen</a:t>
            </a:r>
            <a:r>
              <a:rPr lang="en-GB" altLang="de-DE" sz="2000" dirty="0">
                <a:solidFill>
                  <a:srgbClr val="000000"/>
                </a:solidFill>
                <a:cs typeface="+mn-cs"/>
              </a:rPr>
              <a:t> </a:t>
            </a:r>
            <a:r>
              <a:rPr lang="en-GB" altLang="de-DE" sz="2000" dirty="0" err="1">
                <a:solidFill>
                  <a:srgbClr val="000000"/>
                </a:solidFill>
                <a:cs typeface="+mn-cs"/>
              </a:rPr>
              <a:t>Zufluss</a:t>
            </a:r>
            <a:endParaRPr lang="en-GB" altLang="de-DE" sz="20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Fallgestaltungen</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Praktische</a:t>
            </a:r>
            <a:r>
              <a:rPr lang="en-GB" altLang="de-DE" sz="1800" dirty="0">
                <a:solidFill>
                  <a:srgbClr val="000000"/>
                </a:solidFill>
                <a:cs typeface="+mn-cs"/>
              </a:rPr>
              <a:t> </a:t>
            </a:r>
            <a:r>
              <a:rPr lang="en-GB" altLang="de-DE" sz="1800" dirty="0" err="1">
                <a:solidFill>
                  <a:srgbClr val="000000"/>
                </a:solidFill>
                <a:cs typeface="+mn-cs"/>
              </a:rPr>
              <a:t>Bedeutung</a:t>
            </a:r>
            <a:r>
              <a:rPr lang="en-GB" altLang="de-DE" sz="1800" dirty="0">
                <a:solidFill>
                  <a:srgbClr val="000000"/>
                </a:solidFill>
                <a:cs typeface="+mn-cs"/>
              </a:rPr>
              <a:t> </a:t>
            </a:r>
          </a:p>
          <a:p>
            <a:pPr lvl="3">
              <a:spcBef>
                <a:spcPts val="600"/>
              </a:spcBef>
              <a:buFont typeface="+mj-lt"/>
              <a:buAutoNum type="arabicPeriod"/>
              <a:defRPr/>
            </a:pPr>
            <a:r>
              <a:rPr lang="de-DE" altLang="de-DE" sz="1800" dirty="0"/>
              <a:t>Vergleich zum </a:t>
            </a:r>
            <a:r>
              <a:rPr lang="de-DE" altLang="de-DE" sz="1800" dirty="0" err="1"/>
              <a:t>Aktiventausch</a:t>
            </a:r>
            <a:r>
              <a:rPr lang="de-DE" altLang="de-DE" sz="1800" dirty="0"/>
              <a:t> bei § 15b InsO </a:t>
            </a:r>
            <a:r>
              <a:rPr lang="de-DE" altLang="de-DE" sz="1400" dirty="0"/>
              <a:t>(§ 64 GmbHG a.F.)</a:t>
            </a:r>
          </a:p>
          <a:p>
            <a:pPr lvl="3">
              <a:spcBef>
                <a:spcPts val="600"/>
              </a:spcBef>
              <a:buFont typeface="+mj-lt"/>
              <a:buAutoNum type="arabicPeriod"/>
              <a:defRPr/>
            </a:pPr>
            <a:r>
              <a:rPr lang="de-DE" altLang="de-DE" sz="1800" dirty="0">
                <a:latin typeface="Arial" panose="020B0604020202020204" pitchFamily="34" charset="0"/>
              </a:rPr>
              <a:t>Keine Zuordnung des Verlustrisikos zum Anfechtungsgegner</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Ausgleichende</a:t>
            </a:r>
            <a:r>
              <a:rPr lang="en-GB" altLang="de-DE" sz="1800" dirty="0">
                <a:solidFill>
                  <a:srgbClr val="000000"/>
                </a:solidFill>
                <a:cs typeface="+mn-cs"/>
              </a:rPr>
              <a:t> </a:t>
            </a:r>
            <a:r>
              <a:rPr lang="en-GB" altLang="de-DE" sz="1800" dirty="0" err="1">
                <a:solidFill>
                  <a:srgbClr val="000000"/>
                </a:solidFill>
                <a:cs typeface="+mn-cs"/>
              </a:rPr>
              <a:t>Gegenleistung</a:t>
            </a:r>
            <a:r>
              <a:rPr lang="en-GB" altLang="de-DE" sz="1800" dirty="0">
                <a:solidFill>
                  <a:srgbClr val="000000"/>
                </a:solidFill>
                <a:cs typeface="+mn-cs"/>
              </a:rPr>
              <a:t> des </a:t>
            </a:r>
            <a:r>
              <a:rPr lang="en-GB" altLang="de-DE" sz="1800" dirty="0" err="1">
                <a:solidFill>
                  <a:srgbClr val="000000"/>
                </a:solidFill>
                <a:cs typeface="+mn-cs"/>
              </a:rPr>
              <a:t>Empfängers</a:t>
            </a:r>
            <a:endParaRPr lang="en-GB" altLang="de-DE" sz="18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Zusammenfassende</a:t>
            </a:r>
            <a:r>
              <a:rPr lang="en-GB" altLang="de-DE" sz="2000" dirty="0">
                <a:solidFill>
                  <a:srgbClr val="000000"/>
                </a:solidFill>
                <a:cs typeface="+mn-cs"/>
              </a:rPr>
              <a:t> </a:t>
            </a:r>
            <a:r>
              <a:rPr lang="en-GB" altLang="de-DE" sz="2000" dirty="0" err="1">
                <a:solidFill>
                  <a:srgbClr val="000000"/>
                </a:solidFill>
                <a:cs typeface="+mn-cs"/>
              </a:rPr>
              <a:t>Thesen</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Literaturauswahl</a:t>
            </a:r>
            <a:r>
              <a:rPr lang="en-GB" altLang="de-DE" sz="2000" dirty="0">
                <a:solidFill>
                  <a:srgbClr val="000000"/>
                </a:solidFill>
                <a:cs typeface="+mn-cs"/>
              </a:rPr>
              <a:t> </a:t>
            </a:r>
          </a:p>
          <a:p>
            <a:pPr lvl="3">
              <a:lnSpc>
                <a:spcPct val="130000"/>
              </a:lnSpc>
              <a:spcBef>
                <a:spcPts val="1200"/>
              </a:spcBef>
              <a:buFont typeface="+mj-lt"/>
              <a:buAutoNum type="romanUcPeriod"/>
              <a:defRPr/>
            </a:pPr>
            <a:endParaRPr lang="en-GB" altLang="de-DE" sz="1600" dirty="0">
              <a:solidFill>
                <a:srgbClr val="000000"/>
              </a:solidFill>
              <a:cs typeface="+mn-cs"/>
            </a:endParaRPr>
          </a:p>
          <a:p>
            <a:pPr marL="0" lvl="2" indent="0">
              <a:lnSpc>
                <a:spcPct val="130000"/>
              </a:lnSpc>
              <a:spcBef>
                <a:spcPts val="0"/>
              </a:spcBef>
              <a:buNone/>
              <a:defRPr/>
            </a:pPr>
            <a:endParaRPr lang="en-GB" altLang="de-DE" sz="800" u="sng" dirty="0">
              <a:solidFill>
                <a:srgbClr val="000000"/>
              </a:solidFill>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AA7F5-12AB-D6A5-90BD-8A507B3948A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169B576-3394-495C-81C1-EEAA2252A8B5}"/>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a:t>
            </a:fld>
            <a:endParaRPr lang="de-DE" altLang="de-DE" sz="1400">
              <a:solidFill>
                <a:schemeClr val="bg1"/>
              </a:solidFill>
            </a:endParaRPr>
          </a:p>
        </p:txBody>
      </p:sp>
      <p:sp>
        <p:nvSpPr>
          <p:cNvPr id="37892" name="Rectangle 3">
            <a:extLst>
              <a:ext uri="{FF2B5EF4-FFF2-40B4-BE49-F238E27FC236}">
                <a16:creationId xmlns:a16="http://schemas.microsoft.com/office/drawing/2014/main" id="{9D75CB38-A2DC-9050-7E81-349DE94D6F06}"/>
              </a:ext>
            </a:extLst>
          </p:cNvPr>
          <p:cNvSpPr>
            <a:spLocks noGrp="1" noChangeArrowheads="1"/>
          </p:cNvSpPr>
          <p:nvPr>
            <p:ph type="body" idx="1"/>
          </p:nvPr>
        </p:nvSpPr>
        <p:spPr>
          <a:xfrm>
            <a:off x="251520" y="1484784"/>
            <a:ext cx="8515673" cy="4896396"/>
          </a:xfrm>
          <a:solidFill>
            <a:schemeClr val="bg1"/>
          </a:solidFill>
        </p:spPr>
        <p:txBody>
          <a:bodyPr/>
          <a:lstStyle/>
          <a:p>
            <a:pPr marL="432000" indent="-432000">
              <a:lnSpc>
                <a:spcPct val="130000"/>
              </a:lnSpc>
              <a:spcBef>
                <a:spcPct val="50000"/>
              </a:spcBef>
              <a:buFontTx/>
              <a:buNone/>
              <a:defRPr/>
            </a:pPr>
            <a:r>
              <a:rPr lang="de-DE" altLang="de-DE" sz="2000" b="1" dirty="0"/>
              <a:t>Gesetzesbegründung zum dritten Abschnitt – Insolvenzanfechtung </a:t>
            </a:r>
          </a:p>
          <a:p>
            <a:pPr marL="0" indent="0" algn="l">
              <a:lnSpc>
                <a:spcPct val="130000"/>
              </a:lnSpc>
              <a:buNone/>
            </a:pPr>
            <a:r>
              <a:rPr lang="de-DE" sz="1700" dirty="0"/>
              <a:t>In diesem Abschnitt ist das Recht der Anfechtung innerhalb des Insolvenzverfahrens niedergelegt. Es hat die </a:t>
            </a:r>
            <a:r>
              <a:rPr lang="de-DE" sz="1700" dirty="0">
                <a:solidFill>
                  <a:srgbClr val="C00000"/>
                </a:solidFill>
              </a:rPr>
              <a:t>Aufgabe, den Bestand des den Gläubigern haftenden Schuldnervermögens</a:t>
            </a:r>
            <a:r>
              <a:rPr lang="de-DE" sz="1700" dirty="0"/>
              <a:t> dadurch </a:t>
            </a:r>
            <a:r>
              <a:rPr lang="de-DE" sz="1700" dirty="0">
                <a:solidFill>
                  <a:srgbClr val="C00000"/>
                </a:solidFill>
              </a:rPr>
              <a:t>wiederherzustellen</a:t>
            </a:r>
            <a:r>
              <a:rPr lang="de-DE" sz="1700" dirty="0"/>
              <a:t>, </a:t>
            </a:r>
            <a:r>
              <a:rPr lang="de-DE" sz="1700" dirty="0" err="1"/>
              <a:t>daß</a:t>
            </a:r>
            <a:r>
              <a:rPr lang="de-DE" sz="1700" dirty="0"/>
              <a:t> Vermögensverschiebungen rückgängig gemacht werden, die insbesondere in der Zeit der Krise vor der Verfahrenseröffnung zum Nachteil der Gläubiger vorgenommen worden sind.</a:t>
            </a:r>
          </a:p>
          <a:p>
            <a:pPr marL="0" indent="0" algn="l">
              <a:lnSpc>
                <a:spcPct val="130000"/>
              </a:lnSpc>
              <a:buNone/>
            </a:pPr>
            <a:r>
              <a:rPr lang="de-DE" altLang="de-DE" sz="1700" dirty="0">
                <a:sym typeface="Wingdings" pitchFamily="2" charset="2"/>
              </a:rPr>
              <a:t>(BT-Drucks. 12/2443, S. 156)</a:t>
            </a:r>
          </a:p>
          <a:p>
            <a:pPr marL="0" indent="0" algn="l">
              <a:lnSpc>
                <a:spcPct val="130000"/>
              </a:lnSpc>
              <a:buNone/>
            </a:pPr>
            <a:endParaRPr lang="de-DE" altLang="de-DE" sz="1700" dirty="0">
              <a:sym typeface="Wingdings" pitchFamily="2" charset="2"/>
            </a:endParaRPr>
          </a:p>
        </p:txBody>
      </p:sp>
      <p:sp>
        <p:nvSpPr>
          <p:cNvPr id="65540" name="Rectangle 24">
            <a:extLst>
              <a:ext uri="{FF2B5EF4-FFF2-40B4-BE49-F238E27FC236}">
                <a16:creationId xmlns:a16="http://schemas.microsoft.com/office/drawing/2014/main" id="{E0266732-B5BC-8A7C-1094-53B22F81C3F4}"/>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 Funktion der Insolvenzanfechtung</a:t>
            </a:r>
          </a:p>
        </p:txBody>
      </p:sp>
    </p:spTree>
    <p:extLst>
      <p:ext uri="{BB962C8B-B14F-4D97-AF65-F5344CB8AC3E}">
        <p14:creationId xmlns:p14="http://schemas.microsoft.com/office/powerpoint/2010/main" val="4047791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64994-ED60-AECD-0E8C-619A3586CCB6}"/>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1CE4AA59-333F-C707-AF74-E655E087718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a:t>
            </a:fld>
            <a:endParaRPr lang="de-DE" altLang="de-DE" sz="1400">
              <a:solidFill>
                <a:schemeClr val="bg1"/>
              </a:solidFill>
            </a:endParaRPr>
          </a:p>
        </p:txBody>
      </p:sp>
      <p:sp>
        <p:nvSpPr>
          <p:cNvPr id="37892" name="Rectangle 3">
            <a:extLst>
              <a:ext uri="{FF2B5EF4-FFF2-40B4-BE49-F238E27FC236}">
                <a16:creationId xmlns:a16="http://schemas.microsoft.com/office/drawing/2014/main" id="{B64E05C5-383C-6C2E-413E-21DD056304B1}"/>
              </a:ext>
            </a:extLst>
          </p:cNvPr>
          <p:cNvSpPr>
            <a:spLocks noGrp="1" noChangeArrowheads="1"/>
          </p:cNvSpPr>
          <p:nvPr>
            <p:ph type="body" idx="1"/>
          </p:nvPr>
        </p:nvSpPr>
        <p:spPr>
          <a:xfrm>
            <a:off x="179389" y="1412875"/>
            <a:ext cx="8659812" cy="5040313"/>
          </a:xfrm>
          <a:solidFill>
            <a:schemeClr val="bg1"/>
          </a:solidFill>
        </p:spPr>
        <p:txBody>
          <a:bodyPr/>
          <a:lstStyle/>
          <a:p>
            <a:pPr marL="432000" indent="-432000">
              <a:lnSpc>
                <a:spcPct val="130000"/>
              </a:lnSpc>
              <a:buNone/>
            </a:pPr>
            <a:r>
              <a:rPr lang="de-DE" sz="2200" b="1" dirty="0"/>
              <a:t>1. 	Gesetzestext des § 129 InsO. Grundsatz</a:t>
            </a:r>
          </a:p>
          <a:p>
            <a:pPr marL="828000" indent="-396000">
              <a:lnSpc>
                <a:spcPct val="130000"/>
              </a:lnSpc>
              <a:buAutoNum type="arabicParenBoth"/>
            </a:pPr>
            <a:r>
              <a:rPr lang="de-DE" sz="1800" dirty="0"/>
              <a:t>Rechtshandlungen, die vor der Eröffnung des Insolvenzverfahrens vorgenommen worden sind </a:t>
            </a:r>
            <a:r>
              <a:rPr lang="de-DE" sz="1800" dirty="0">
                <a:solidFill>
                  <a:srgbClr val="C00000"/>
                </a:solidFill>
              </a:rPr>
              <a:t>und die Insolvenzgläubiger benachteiligen</a:t>
            </a:r>
            <a:r>
              <a:rPr lang="de-DE" sz="1800" dirty="0"/>
              <a:t>, kann der Insolvenzverwalter nach Maßgabe der §§ 130 bis 146 anfechten.</a:t>
            </a:r>
          </a:p>
          <a:p>
            <a:pPr marL="828000" indent="-396000">
              <a:lnSpc>
                <a:spcPct val="130000"/>
              </a:lnSpc>
              <a:buAutoNum type="arabicParenBoth"/>
            </a:pPr>
            <a:r>
              <a:rPr lang="de-DE" sz="1800" dirty="0"/>
              <a:t>Eine Unterlassung steht einer Rechtshandlung gleich.</a:t>
            </a:r>
          </a:p>
          <a:p>
            <a:pPr marL="828000" indent="-396000">
              <a:lnSpc>
                <a:spcPct val="130000"/>
              </a:lnSpc>
              <a:spcBef>
                <a:spcPts val="2400"/>
              </a:spcBef>
              <a:buFont typeface="Wingdings" panose="05000000000000000000" pitchFamily="2" charset="2"/>
              <a:buChar char="Ø"/>
              <a:defRPr/>
            </a:pPr>
            <a:r>
              <a:rPr lang="de-DE" altLang="de-DE" sz="2000" dirty="0"/>
              <a:t>Gläubigerbenachteiligung als unabdingbare Voraussetzung jeder Insolvenzanfechtung (§ 129 InsO)</a:t>
            </a:r>
          </a:p>
          <a:p>
            <a:pPr marL="828000" indent="-396000">
              <a:lnSpc>
                <a:spcPct val="130000"/>
              </a:lnSpc>
              <a:spcBef>
                <a:spcPct val="50000"/>
              </a:spcBef>
              <a:buFont typeface="Wingdings" panose="05000000000000000000" pitchFamily="2" charset="2"/>
              <a:buChar char="Ø"/>
              <a:defRPr/>
            </a:pPr>
            <a:r>
              <a:rPr lang="de-DE" altLang="de-DE" sz="2000" dirty="0"/>
              <a:t>objektives Merkmal </a:t>
            </a:r>
          </a:p>
        </p:txBody>
      </p:sp>
      <p:sp>
        <p:nvSpPr>
          <p:cNvPr id="65540" name="Rectangle 24">
            <a:extLst>
              <a:ext uri="{FF2B5EF4-FFF2-40B4-BE49-F238E27FC236}">
                <a16:creationId xmlns:a16="http://schemas.microsoft.com/office/drawing/2014/main" id="{5A8C7F6B-357A-F41C-F7C0-3E0E6DBC104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 Definition der Gläubigerbenachteiligung</a:t>
            </a:r>
          </a:p>
        </p:txBody>
      </p:sp>
    </p:spTree>
    <p:extLst>
      <p:ext uri="{BB962C8B-B14F-4D97-AF65-F5344CB8AC3E}">
        <p14:creationId xmlns:p14="http://schemas.microsoft.com/office/powerpoint/2010/main" val="137945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8338AC00-6B82-498A-A6C5-E359351C513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5</a:t>
            </a:fld>
            <a:endParaRPr lang="de-DE" altLang="de-DE" sz="1400">
              <a:solidFill>
                <a:schemeClr val="bg1"/>
              </a:solidFill>
            </a:endParaRPr>
          </a:p>
        </p:txBody>
      </p:sp>
      <p:sp>
        <p:nvSpPr>
          <p:cNvPr id="37892" name="Rectangle 3">
            <a:extLst>
              <a:ext uri="{FF2B5EF4-FFF2-40B4-BE49-F238E27FC236}">
                <a16:creationId xmlns:a16="http://schemas.microsoft.com/office/drawing/2014/main" id="{A81D6926-0E7C-443B-A4D8-2D5AF8021C84}"/>
              </a:ext>
            </a:extLst>
          </p:cNvPr>
          <p:cNvSpPr>
            <a:spLocks noGrp="1" noChangeArrowheads="1"/>
          </p:cNvSpPr>
          <p:nvPr>
            <p:ph type="body" idx="1"/>
          </p:nvPr>
        </p:nvSpPr>
        <p:spPr>
          <a:xfrm>
            <a:off x="179388" y="1412875"/>
            <a:ext cx="8857107" cy="5040313"/>
          </a:xfrm>
          <a:solidFill>
            <a:schemeClr val="bg1"/>
          </a:solidFill>
        </p:spPr>
        <p:txBody>
          <a:bodyPr/>
          <a:lstStyle/>
          <a:p>
            <a:pPr marL="432000" indent="-432000">
              <a:lnSpc>
                <a:spcPct val="130000"/>
              </a:lnSpc>
              <a:spcBef>
                <a:spcPct val="50000"/>
              </a:spcBef>
              <a:buFontTx/>
              <a:buNone/>
              <a:defRPr/>
            </a:pPr>
            <a:r>
              <a:rPr lang="de-DE" altLang="de-DE" sz="2200" b="1" dirty="0"/>
              <a:t>2.	Gesetzesbegründung zu § 144 InsO-E (= § 129 InsO)</a:t>
            </a:r>
          </a:p>
          <a:p>
            <a:pPr marL="432000" lvl="1" indent="0">
              <a:lnSpc>
                <a:spcPct val="120000"/>
              </a:lnSpc>
              <a:spcBef>
                <a:spcPts val="1200"/>
              </a:spcBef>
              <a:buNone/>
              <a:defRPr/>
            </a:pPr>
            <a:r>
              <a:rPr lang="de-DE" sz="1800" dirty="0"/>
              <a:t>Die Gläubiger werden in diesem Sinne benachteiligt, wenn ihre </a:t>
            </a:r>
            <a:r>
              <a:rPr lang="de-DE" sz="1800" dirty="0">
                <a:solidFill>
                  <a:srgbClr val="212121"/>
                </a:solidFill>
              </a:rPr>
              <a:t>Befriedigung beeinträchtigt </a:t>
            </a:r>
            <a:r>
              <a:rPr lang="de-DE" sz="1800" dirty="0"/>
              <a:t>wird. Eine solche Beeinträchtigung liegt vor, wenn die </a:t>
            </a:r>
            <a:r>
              <a:rPr lang="de-DE" sz="1800" dirty="0">
                <a:solidFill>
                  <a:srgbClr val="C00000"/>
                </a:solidFill>
              </a:rPr>
              <a:t>Befriedigung verkürzt (vermindert), vereitelt, erschwert oder verzögert </a:t>
            </a:r>
            <a:r>
              <a:rPr lang="de-DE" sz="1800" dirty="0"/>
              <a:t>wird. Würde die </a:t>
            </a:r>
            <a:r>
              <a:rPr lang="de-DE" sz="1800" dirty="0" err="1"/>
              <a:t>Besei-tigung</a:t>
            </a:r>
            <a:r>
              <a:rPr lang="de-DE" sz="1800" dirty="0"/>
              <a:t> des durch die Rechtshandlung eingetretenen Erfolges die Befriedigungs-möglichkeit der Gläubiger in keiner Weise verbessern, wäre das Erfordernis der Gläubigerbenachteiligung nicht erfüllt. </a:t>
            </a:r>
          </a:p>
          <a:p>
            <a:pPr marL="432000" lvl="1" indent="0">
              <a:lnSpc>
                <a:spcPct val="120000"/>
              </a:lnSpc>
              <a:spcBef>
                <a:spcPts val="1200"/>
              </a:spcBef>
              <a:buNone/>
              <a:defRPr/>
            </a:pPr>
            <a:r>
              <a:rPr lang="de-DE" altLang="de-DE" sz="1800" dirty="0">
                <a:sym typeface="Wingdings" pitchFamily="2" charset="2"/>
              </a:rPr>
              <a:t>(BT-Drucks. 12/2443, S. 157)</a:t>
            </a:r>
          </a:p>
          <a:p>
            <a:pPr marL="432000" lvl="1" indent="0">
              <a:lnSpc>
                <a:spcPct val="120000"/>
              </a:lnSpc>
              <a:spcBef>
                <a:spcPts val="1200"/>
              </a:spcBef>
              <a:buNone/>
              <a:defRPr/>
            </a:pPr>
            <a:endParaRPr lang="de-DE" altLang="de-DE" sz="1800" u="sng" dirty="0">
              <a:cs typeface="Times New Roman" pitchFamily="18" charset="0"/>
              <a:sym typeface="Wingdings" pitchFamily="2" charset="2"/>
            </a:endParaRPr>
          </a:p>
          <a:p>
            <a:pPr marL="432000" lvl="1" indent="0">
              <a:lnSpc>
                <a:spcPct val="120000"/>
              </a:lnSpc>
              <a:spcBef>
                <a:spcPts val="1200"/>
              </a:spcBef>
              <a:buNone/>
              <a:defRPr/>
            </a:pPr>
            <a:endParaRPr lang="de-DE" altLang="de-DE" sz="1800" u="sng" dirty="0">
              <a:cs typeface="Times New Roman" pitchFamily="18" charset="0"/>
              <a:sym typeface="Wingdings" pitchFamily="2" charset="2"/>
            </a:endParaRPr>
          </a:p>
        </p:txBody>
      </p:sp>
      <p:sp>
        <p:nvSpPr>
          <p:cNvPr id="65540" name="Rectangle 24">
            <a:extLst>
              <a:ext uri="{FF2B5EF4-FFF2-40B4-BE49-F238E27FC236}">
                <a16:creationId xmlns:a16="http://schemas.microsoft.com/office/drawing/2014/main" id="{4909D997-A84A-407F-B4B7-CA8CD08A85BF}"/>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 Definition der Gläubigerbenachteiligung</a:t>
            </a:r>
          </a:p>
        </p:txBody>
      </p:sp>
    </p:spTree>
    <p:extLst>
      <p:ext uri="{BB962C8B-B14F-4D97-AF65-F5344CB8AC3E}">
        <p14:creationId xmlns:p14="http://schemas.microsoft.com/office/powerpoint/2010/main" val="2836171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8A634-FF85-FF3C-08D7-7DDEC28074FA}"/>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80FEF980-05E6-0486-F83D-FB69B5908A1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6</a:t>
            </a:fld>
            <a:endParaRPr lang="de-DE" altLang="de-DE" sz="1400">
              <a:solidFill>
                <a:schemeClr val="bg1"/>
              </a:solidFill>
            </a:endParaRPr>
          </a:p>
        </p:txBody>
      </p:sp>
      <p:sp>
        <p:nvSpPr>
          <p:cNvPr id="37892" name="Rectangle 3">
            <a:extLst>
              <a:ext uri="{FF2B5EF4-FFF2-40B4-BE49-F238E27FC236}">
                <a16:creationId xmlns:a16="http://schemas.microsoft.com/office/drawing/2014/main" id="{BB7AD05B-3435-C06C-AF5B-93C691FBE805}"/>
              </a:ext>
            </a:extLst>
          </p:cNvPr>
          <p:cNvSpPr>
            <a:spLocks noGrp="1" noChangeArrowheads="1"/>
          </p:cNvSpPr>
          <p:nvPr>
            <p:ph type="body" idx="1"/>
          </p:nvPr>
        </p:nvSpPr>
        <p:spPr>
          <a:xfrm>
            <a:off x="179389" y="1412875"/>
            <a:ext cx="8713092" cy="3528293"/>
          </a:xfrm>
          <a:solidFill>
            <a:schemeClr val="bg1"/>
          </a:solidFill>
        </p:spPr>
        <p:txBody>
          <a:bodyPr/>
          <a:lstStyle/>
          <a:p>
            <a:pPr marL="432000" indent="-432000">
              <a:lnSpc>
                <a:spcPct val="130000"/>
              </a:lnSpc>
              <a:spcBef>
                <a:spcPct val="50000"/>
              </a:spcBef>
              <a:buFontTx/>
              <a:buNone/>
              <a:defRPr/>
            </a:pPr>
            <a:r>
              <a:rPr lang="de-DE" altLang="de-DE" sz="2200" b="1" dirty="0"/>
              <a:t>3.	Definition der Rechtsprechung</a:t>
            </a:r>
          </a:p>
          <a:p>
            <a:pPr marL="432000" lvl="1" indent="0">
              <a:lnSpc>
                <a:spcPct val="120000"/>
              </a:lnSpc>
              <a:spcBef>
                <a:spcPts val="1200"/>
              </a:spcBef>
              <a:buNone/>
              <a:defRPr/>
            </a:pPr>
            <a:r>
              <a:rPr lang="de-DE" sz="1800" dirty="0"/>
              <a:t>„Die von allen Anfechtungstatbeständen der Insolvenzordnung vorausgesetzte Gläubigerbenachteiligung gemäß § 129 Abs. 1 InsO liegt dann vor, wenn </a:t>
            </a:r>
            <a:r>
              <a:rPr lang="de-DE" sz="1800" dirty="0">
                <a:solidFill>
                  <a:srgbClr val="C00000"/>
                </a:solidFill>
              </a:rPr>
              <a:t>entweder die Schuldenmasse vermehrt oder die Aktivmasse verkürzt und dadurch der Gläubigerzugriff auf das Schuldnervermögen vereitelt, erschwert, gefährdet oder verzögert wird </a:t>
            </a:r>
            <a:r>
              <a:rPr lang="de-DE" sz="1800" dirty="0"/>
              <a:t>(…). Erforderlich ist mithin, dass die </a:t>
            </a:r>
            <a:r>
              <a:rPr lang="de-DE" sz="1800" dirty="0" err="1"/>
              <a:t>Befriedi-gungsmöglichkeiten</a:t>
            </a:r>
            <a:r>
              <a:rPr lang="de-DE" sz="1800" dirty="0"/>
              <a:t> der Insolvenzgläubiger ohne die angefochtene Rechts-handlung bei wirtschaftlicher Betrachtungsweise günstiger gewesen wären.“</a:t>
            </a:r>
          </a:p>
          <a:p>
            <a:pPr marL="717750" lvl="1">
              <a:lnSpc>
                <a:spcPct val="120000"/>
              </a:lnSpc>
              <a:spcBef>
                <a:spcPts val="1200"/>
              </a:spcBef>
              <a:buFont typeface="Wingdings" panose="05000000000000000000" pitchFamily="2" charset="2"/>
              <a:buChar char="v"/>
              <a:defRPr/>
            </a:pPr>
            <a:r>
              <a:rPr lang="de-DE" altLang="de-DE" sz="1800" dirty="0">
                <a:cs typeface="Times New Roman" pitchFamily="18" charset="0"/>
                <a:sym typeface="Wingdings" pitchFamily="2" charset="2"/>
              </a:rPr>
              <a:t>vgl. z.B. BGH v. 23.6.2022 – IX ZR 75/21, ZIP 2022, 1608 Rn. 12 m.w.N.</a:t>
            </a:r>
          </a:p>
          <a:p>
            <a:pPr marL="432000" lvl="1" indent="0">
              <a:lnSpc>
                <a:spcPct val="120000"/>
              </a:lnSpc>
              <a:spcBef>
                <a:spcPts val="1200"/>
              </a:spcBef>
              <a:buNone/>
              <a:defRPr/>
            </a:pPr>
            <a:endParaRPr lang="de-DE" altLang="de-DE" sz="1800" u="sng" dirty="0">
              <a:cs typeface="Times New Roman" pitchFamily="18" charset="0"/>
              <a:sym typeface="Wingdings" pitchFamily="2" charset="2"/>
            </a:endParaRPr>
          </a:p>
        </p:txBody>
      </p:sp>
      <p:sp>
        <p:nvSpPr>
          <p:cNvPr id="65540" name="Rectangle 24">
            <a:extLst>
              <a:ext uri="{FF2B5EF4-FFF2-40B4-BE49-F238E27FC236}">
                <a16:creationId xmlns:a16="http://schemas.microsoft.com/office/drawing/2014/main" id="{2252AA42-1733-BB82-7BF2-3075C5E5833E}"/>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 Definition der Gläubigerbenachteiligung</a:t>
            </a:r>
          </a:p>
        </p:txBody>
      </p:sp>
      <p:sp>
        <p:nvSpPr>
          <p:cNvPr id="2" name="Textfeld 1">
            <a:extLst>
              <a:ext uri="{FF2B5EF4-FFF2-40B4-BE49-F238E27FC236}">
                <a16:creationId xmlns:a16="http://schemas.microsoft.com/office/drawing/2014/main" id="{7E9E5007-2973-E6F3-22ED-36B021733710}"/>
              </a:ext>
            </a:extLst>
          </p:cNvPr>
          <p:cNvSpPr txBox="1"/>
          <p:nvPr/>
        </p:nvSpPr>
        <p:spPr>
          <a:xfrm>
            <a:off x="611560" y="5085184"/>
            <a:ext cx="2864887" cy="646331"/>
          </a:xfrm>
          <a:prstGeom prst="rect">
            <a:avLst/>
          </a:prstGeom>
          <a:noFill/>
        </p:spPr>
        <p:txBody>
          <a:bodyPr wrap="none" rtlCol="0">
            <a:spAutoFit/>
          </a:bodyPr>
          <a:lstStyle/>
          <a:p>
            <a:r>
              <a:rPr lang="de-DE" sz="1800" dirty="0">
                <a:solidFill>
                  <a:srgbClr val="212121"/>
                </a:solidFill>
              </a:rPr>
              <a:t>Schuldenmasse vermehrt </a:t>
            </a:r>
            <a:br>
              <a:rPr lang="de-DE" sz="1800" dirty="0">
                <a:solidFill>
                  <a:srgbClr val="212121"/>
                </a:solidFill>
              </a:rPr>
            </a:br>
            <a:r>
              <a:rPr lang="de-DE" sz="1800" dirty="0">
                <a:solidFill>
                  <a:srgbClr val="212121"/>
                </a:solidFill>
              </a:rPr>
              <a:t>oder Aktivmasse verkürzt</a:t>
            </a:r>
          </a:p>
        </p:txBody>
      </p:sp>
      <p:sp>
        <p:nvSpPr>
          <p:cNvPr id="3" name="Textfeld 2">
            <a:extLst>
              <a:ext uri="{FF2B5EF4-FFF2-40B4-BE49-F238E27FC236}">
                <a16:creationId xmlns:a16="http://schemas.microsoft.com/office/drawing/2014/main" id="{ED9EEE2A-5264-8C15-B5EE-12A24F3EED7E}"/>
              </a:ext>
            </a:extLst>
          </p:cNvPr>
          <p:cNvSpPr txBox="1"/>
          <p:nvPr/>
        </p:nvSpPr>
        <p:spPr>
          <a:xfrm>
            <a:off x="5667555" y="5085184"/>
            <a:ext cx="2877711" cy="923330"/>
          </a:xfrm>
          <a:prstGeom prst="rect">
            <a:avLst/>
          </a:prstGeom>
          <a:noFill/>
        </p:spPr>
        <p:txBody>
          <a:bodyPr wrap="none" rtlCol="0">
            <a:spAutoFit/>
          </a:bodyPr>
          <a:lstStyle/>
          <a:p>
            <a:r>
              <a:rPr lang="de-DE" sz="1800" dirty="0">
                <a:solidFill>
                  <a:srgbClr val="212121"/>
                </a:solidFill>
              </a:rPr>
              <a:t>Gläubigerzugriff vereitelt, </a:t>
            </a:r>
            <a:br>
              <a:rPr lang="de-DE" sz="1800" dirty="0">
                <a:solidFill>
                  <a:srgbClr val="212121"/>
                </a:solidFill>
              </a:rPr>
            </a:br>
            <a:r>
              <a:rPr lang="de-DE" sz="1800" dirty="0">
                <a:solidFill>
                  <a:srgbClr val="212121"/>
                </a:solidFill>
              </a:rPr>
              <a:t>erschwert, gefährdet oder </a:t>
            </a:r>
            <a:br>
              <a:rPr lang="de-DE" sz="1800" dirty="0">
                <a:solidFill>
                  <a:srgbClr val="212121"/>
                </a:solidFill>
              </a:rPr>
            </a:br>
            <a:r>
              <a:rPr lang="de-DE" sz="1800" dirty="0">
                <a:solidFill>
                  <a:srgbClr val="212121"/>
                </a:solidFill>
              </a:rPr>
              <a:t>verzögert</a:t>
            </a:r>
          </a:p>
        </p:txBody>
      </p:sp>
      <p:cxnSp>
        <p:nvCxnSpPr>
          <p:cNvPr id="5" name="Gerade Verbindung mit Pfeil 4">
            <a:extLst>
              <a:ext uri="{FF2B5EF4-FFF2-40B4-BE49-F238E27FC236}">
                <a16:creationId xmlns:a16="http://schemas.microsoft.com/office/drawing/2014/main" id="{97B39C3F-B829-EB8F-7F4D-250B32EBE55C}"/>
              </a:ext>
            </a:extLst>
          </p:cNvPr>
          <p:cNvCxnSpPr/>
          <p:nvPr/>
        </p:nvCxnSpPr>
        <p:spPr bwMode="auto">
          <a:xfrm>
            <a:off x="3563888" y="5408349"/>
            <a:ext cx="2016224"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feld 8">
            <a:extLst>
              <a:ext uri="{FF2B5EF4-FFF2-40B4-BE49-F238E27FC236}">
                <a16:creationId xmlns:a16="http://schemas.microsoft.com/office/drawing/2014/main" id="{0249F32E-B196-2714-67F5-1C1C7CBF403C}"/>
              </a:ext>
            </a:extLst>
          </p:cNvPr>
          <p:cNvSpPr txBox="1"/>
          <p:nvPr/>
        </p:nvSpPr>
        <p:spPr>
          <a:xfrm>
            <a:off x="3552332" y="5445125"/>
            <a:ext cx="1967205" cy="933589"/>
          </a:xfrm>
          <a:prstGeom prst="rect">
            <a:avLst/>
          </a:prstGeom>
          <a:noFill/>
        </p:spPr>
        <p:txBody>
          <a:bodyPr wrap="none" rtlCol="0">
            <a:spAutoFit/>
          </a:bodyPr>
          <a:lstStyle/>
          <a:p>
            <a:pPr algn="ctr">
              <a:spcAft>
                <a:spcPts val="800"/>
              </a:spcAft>
            </a:pPr>
            <a:r>
              <a:rPr lang="de-DE" sz="1800" dirty="0">
                <a:solidFill>
                  <a:srgbClr val="212121"/>
                </a:solidFill>
              </a:rPr>
              <a:t>Anscheinsbeweis</a:t>
            </a:r>
          </a:p>
          <a:p>
            <a:pPr algn="ctr"/>
            <a:r>
              <a:rPr lang="de-DE" sz="1500" dirty="0">
                <a:solidFill>
                  <a:srgbClr val="212121"/>
                </a:solidFill>
              </a:rPr>
              <a:t>(</a:t>
            </a:r>
            <a:r>
              <a:rPr lang="de-DE" sz="1500" i="1" dirty="0">
                <a:solidFill>
                  <a:srgbClr val="212121"/>
                </a:solidFill>
              </a:rPr>
              <a:t>Schultz</a:t>
            </a:r>
            <a:r>
              <a:rPr lang="de-DE" sz="1500" dirty="0">
                <a:solidFill>
                  <a:srgbClr val="212121"/>
                </a:solidFill>
              </a:rPr>
              <a:t>, ZIP 2023, </a:t>
            </a:r>
            <a:br>
              <a:rPr lang="de-DE" sz="1500" dirty="0">
                <a:solidFill>
                  <a:srgbClr val="212121"/>
                </a:solidFill>
              </a:rPr>
            </a:br>
            <a:r>
              <a:rPr lang="de-DE" sz="1500" dirty="0">
                <a:solidFill>
                  <a:srgbClr val="212121"/>
                </a:solidFill>
              </a:rPr>
              <a:t>1665, 1666 f. m.N.)</a:t>
            </a:r>
          </a:p>
        </p:txBody>
      </p:sp>
    </p:spTree>
    <p:extLst>
      <p:ext uri="{BB962C8B-B14F-4D97-AF65-F5344CB8AC3E}">
        <p14:creationId xmlns:p14="http://schemas.microsoft.com/office/powerpoint/2010/main" val="2794814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E3A53-276F-878F-5B08-61F4AC663BB4}"/>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D1E25273-0550-D9F8-A8B6-F3051EA96B8B}"/>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7</a:t>
            </a:fld>
            <a:endParaRPr lang="de-DE" altLang="de-DE" sz="1400">
              <a:solidFill>
                <a:schemeClr val="bg1"/>
              </a:solidFill>
            </a:endParaRPr>
          </a:p>
        </p:txBody>
      </p:sp>
      <p:sp>
        <p:nvSpPr>
          <p:cNvPr id="37892" name="Rectangle 3">
            <a:extLst>
              <a:ext uri="{FF2B5EF4-FFF2-40B4-BE49-F238E27FC236}">
                <a16:creationId xmlns:a16="http://schemas.microsoft.com/office/drawing/2014/main" id="{2F5BA759-982D-36EE-8897-CD957BD24B02}"/>
              </a:ext>
            </a:extLst>
          </p:cNvPr>
          <p:cNvSpPr>
            <a:spLocks noGrp="1" noChangeArrowheads="1"/>
          </p:cNvSpPr>
          <p:nvPr>
            <p:ph type="body" idx="1"/>
          </p:nvPr>
        </p:nvSpPr>
        <p:spPr>
          <a:xfrm>
            <a:off x="179389" y="1412875"/>
            <a:ext cx="8659812" cy="5040313"/>
          </a:xfrm>
          <a:solidFill>
            <a:schemeClr val="bg1"/>
          </a:solidFill>
        </p:spPr>
        <p:txBody>
          <a:bodyPr/>
          <a:lstStyle/>
          <a:p>
            <a:pPr marL="432000" indent="-432000">
              <a:lnSpc>
                <a:spcPct val="130000"/>
              </a:lnSpc>
              <a:spcBef>
                <a:spcPct val="50000"/>
              </a:spcBef>
              <a:buFontTx/>
              <a:buNone/>
              <a:defRPr/>
            </a:pPr>
            <a:r>
              <a:rPr lang="de-DE" altLang="de-DE" sz="2200" b="1" dirty="0"/>
              <a:t>1.	Gesetzesbegründung zu § 144 InsO-E (= § 129 InsO)</a:t>
            </a:r>
          </a:p>
          <a:p>
            <a:pPr marL="432000" lvl="1" indent="0">
              <a:lnSpc>
                <a:spcPct val="120000"/>
              </a:lnSpc>
              <a:spcBef>
                <a:spcPts val="1200"/>
              </a:spcBef>
              <a:buNone/>
              <a:defRPr/>
            </a:pPr>
            <a:r>
              <a:rPr lang="de-DE" sz="1800" dirty="0">
                <a:cs typeface="Times New Roman" pitchFamily="18" charset="0"/>
              </a:rPr>
              <a:t>„Sofern der Entwurf nicht ausdrücklich eine </a:t>
            </a:r>
            <a:r>
              <a:rPr lang="de-DE" sz="1800" dirty="0">
                <a:solidFill>
                  <a:srgbClr val="C00000"/>
                </a:solidFill>
                <a:cs typeface="Times New Roman" pitchFamily="18" charset="0"/>
              </a:rPr>
              <a:t>unmittelbare Benachteiligung </a:t>
            </a:r>
            <a:r>
              <a:rPr lang="de-DE" sz="1800" dirty="0">
                <a:cs typeface="Times New Roman" pitchFamily="18" charset="0"/>
              </a:rPr>
              <a:t>der Gläubiger verlangt, genügt auch eine </a:t>
            </a:r>
            <a:r>
              <a:rPr lang="de-DE" sz="1800" dirty="0">
                <a:solidFill>
                  <a:srgbClr val="C00000"/>
                </a:solidFill>
                <a:cs typeface="Times New Roman" pitchFamily="18" charset="0"/>
              </a:rPr>
              <a:t>mittelbare Beeinträchtigung</a:t>
            </a:r>
            <a:r>
              <a:rPr lang="de-DE" sz="1800" dirty="0">
                <a:cs typeface="Times New Roman" pitchFamily="18" charset="0"/>
              </a:rPr>
              <a:t>; diese ist gegeben, wenn zwar die Rechtshandlung selbst noch keinen Nachteil für die Gläubiger bedeutet, wenn sie aber die Grundlagen für eine weitere, die Gläubiger schädigende Handlung schafft. So kann die Veräußerung eines Grundstücks auch dann wegen vorsätzlicher Benachteiligung (</a:t>
            </a:r>
            <a:r>
              <a:rPr lang="de-DE" sz="1800" dirty="0"/>
              <a:t>§ </a:t>
            </a:r>
            <a:r>
              <a:rPr lang="de-DE" sz="1800" dirty="0">
                <a:cs typeface="Times New Roman" pitchFamily="18" charset="0"/>
              </a:rPr>
              <a:t>148 des Entwurfs) anfechtbar sein, wenn sie zwar zu einem angemessenen Preis erfolgt, wenn der Schuldner aber die dem anderen Teil bekannte Absicht hat, das Geld dem Zugriff der Gläubiger zu entziehen.“</a:t>
            </a:r>
          </a:p>
          <a:p>
            <a:pPr marL="432000" lvl="1" indent="0">
              <a:lnSpc>
                <a:spcPct val="120000"/>
              </a:lnSpc>
              <a:spcBef>
                <a:spcPts val="1200"/>
              </a:spcBef>
              <a:buNone/>
              <a:defRPr/>
            </a:pPr>
            <a:r>
              <a:rPr lang="de-DE" altLang="de-DE" sz="1800" dirty="0">
                <a:sym typeface="Wingdings" pitchFamily="2" charset="2"/>
              </a:rPr>
              <a:t>(BT-Drucks. 12/2443, S. 157)</a:t>
            </a:r>
            <a:endParaRPr lang="de-DE" altLang="de-DE" sz="1800" dirty="0">
              <a:cs typeface="Times New Roman" pitchFamily="18" charset="0"/>
              <a:sym typeface="Wingdings" pitchFamily="2" charset="2"/>
            </a:endParaRPr>
          </a:p>
        </p:txBody>
      </p:sp>
      <p:sp>
        <p:nvSpPr>
          <p:cNvPr id="65540" name="Rectangle 24">
            <a:extLst>
              <a:ext uri="{FF2B5EF4-FFF2-40B4-BE49-F238E27FC236}">
                <a16:creationId xmlns:a16="http://schemas.microsoft.com/office/drawing/2014/main" id="{FAB23132-8695-8507-4002-7FE2AC004EC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III. Arten der Gläubigerbenachteiligung</a:t>
            </a:r>
          </a:p>
        </p:txBody>
      </p:sp>
    </p:spTree>
    <p:extLst>
      <p:ext uri="{BB962C8B-B14F-4D97-AF65-F5344CB8AC3E}">
        <p14:creationId xmlns:p14="http://schemas.microsoft.com/office/powerpoint/2010/main" val="2178156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236BF-92E0-2FEC-DDAC-95EDF7631871}"/>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A364D277-311B-F22B-BD39-96B013B05CB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8</a:t>
            </a:fld>
            <a:endParaRPr lang="de-DE" altLang="de-DE" sz="1400">
              <a:solidFill>
                <a:schemeClr val="bg1"/>
              </a:solidFill>
            </a:endParaRPr>
          </a:p>
        </p:txBody>
      </p:sp>
      <p:sp>
        <p:nvSpPr>
          <p:cNvPr id="37892" name="Rectangle 3">
            <a:extLst>
              <a:ext uri="{FF2B5EF4-FFF2-40B4-BE49-F238E27FC236}">
                <a16:creationId xmlns:a16="http://schemas.microsoft.com/office/drawing/2014/main" id="{E803CC68-CBFA-1804-B09D-805B9FB8386A}"/>
              </a:ext>
            </a:extLst>
          </p:cNvPr>
          <p:cNvSpPr>
            <a:spLocks noGrp="1" noChangeArrowheads="1"/>
          </p:cNvSpPr>
          <p:nvPr>
            <p:ph type="body" idx="1"/>
          </p:nvPr>
        </p:nvSpPr>
        <p:spPr>
          <a:xfrm>
            <a:off x="179389" y="1412875"/>
            <a:ext cx="8659812" cy="5040313"/>
          </a:xfrm>
          <a:solidFill>
            <a:schemeClr val="bg1"/>
          </a:solidFill>
        </p:spPr>
        <p:txBody>
          <a:bodyPr/>
          <a:lstStyle/>
          <a:p>
            <a:pPr marL="432000" indent="-432000">
              <a:lnSpc>
                <a:spcPct val="130000"/>
              </a:lnSpc>
              <a:spcBef>
                <a:spcPct val="50000"/>
              </a:spcBef>
              <a:buFontTx/>
              <a:buNone/>
              <a:defRPr/>
            </a:pPr>
            <a:r>
              <a:rPr lang="de-DE" altLang="de-DE" sz="2200" b="1" dirty="0"/>
              <a:t>2.	Unmittelbare Gläubigerbenachteiligung </a:t>
            </a:r>
          </a:p>
          <a:p>
            <a:pPr marL="864000" lvl="1" indent="-432000">
              <a:lnSpc>
                <a:spcPct val="120000"/>
              </a:lnSpc>
              <a:spcBef>
                <a:spcPts val="1200"/>
              </a:spcBef>
              <a:buFont typeface="Wingdings" panose="05000000000000000000" pitchFamily="2" charset="2"/>
              <a:buChar char="Ø"/>
              <a:defRPr/>
            </a:pPr>
            <a:r>
              <a:rPr lang="de-DE" altLang="de-DE" sz="1800" dirty="0">
                <a:cs typeface="Times New Roman" pitchFamily="18" charset="0"/>
                <a:sym typeface="Wingdings" pitchFamily="2" charset="2"/>
              </a:rPr>
              <a:t>verlangt in </a:t>
            </a:r>
            <a:r>
              <a:rPr lang="de-DE" sz="1800" dirty="0"/>
              <a:t>§ </a:t>
            </a:r>
            <a:r>
              <a:rPr lang="de-DE" altLang="de-DE" sz="1800" dirty="0">
                <a:cs typeface="Times New Roman" pitchFamily="18" charset="0"/>
                <a:sym typeface="Wingdings" pitchFamily="2" charset="2"/>
              </a:rPr>
              <a:t>132 Abs. 1 InsO + </a:t>
            </a:r>
            <a:r>
              <a:rPr lang="de-DE" sz="1800" dirty="0"/>
              <a:t>§ </a:t>
            </a:r>
            <a:r>
              <a:rPr lang="de-DE" altLang="de-DE" sz="1800" dirty="0">
                <a:cs typeface="Times New Roman" pitchFamily="18" charset="0"/>
                <a:sym typeface="Wingdings" pitchFamily="2" charset="2"/>
              </a:rPr>
              <a:t>133 Abs. 4 InsO</a:t>
            </a:r>
          </a:p>
          <a:p>
            <a:pPr marL="864000" lvl="1" indent="-432000">
              <a:lnSpc>
                <a:spcPct val="120000"/>
              </a:lnSpc>
              <a:spcBef>
                <a:spcPts val="1200"/>
              </a:spcBef>
              <a:buFont typeface="Wingdings" panose="05000000000000000000" pitchFamily="2" charset="2"/>
              <a:buChar char="Ø"/>
              <a:defRPr/>
            </a:pPr>
            <a:r>
              <a:rPr lang="de-DE" altLang="de-DE" sz="1800" u="sng" dirty="0">
                <a:cs typeface="Times New Roman" pitchFamily="18" charset="0"/>
              </a:rPr>
              <a:t>Definition</a:t>
            </a:r>
            <a:r>
              <a:rPr lang="de-DE" altLang="de-DE" sz="1800" dirty="0">
                <a:cs typeface="Times New Roman" pitchFamily="18" charset="0"/>
              </a:rPr>
              <a:t>: Benachteiligung durch die Vornahme der angefochtenen Handlung selbst ohne Hinzutreten späterer Umstände</a:t>
            </a:r>
          </a:p>
          <a:p>
            <a:pPr marL="864000" lvl="1" indent="-432000">
              <a:lnSpc>
                <a:spcPct val="120000"/>
              </a:lnSpc>
              <a:spcBef>
                <a:spcPts val="1200"/>
              </a:spcBef>
              <a:buFont typeface="Wingdings" panose="05000000000000000000" pitchFamily="2" charset="2"/>
              <a:buChar char="Ø"/>
              <a:defRPr/>
            </a:pPr>
            <a:r>
              <a:rPr lang="de-DE" altLang="de-DE" sz="1800" dirty="0">
                <a:cs typeface="Times New Roman" pitchFamily="18" charset="0"/>
              </a:rPr>
              <a:t>Berücksichtigung von Gegenleistungen, soweit sie Teil des angefochtenen Rechtsgeschäfts, insbes. Vertrags, sind </a:t>
            </a:r>
          </a:p>
          <a:p>
            <a:pPr marL="1117800" lvl="2" indent="-285750">
              <a:lnSpc>
                <a:spcPct val="120000"/>
              </a:lnSpc>
              <a:spcBef>
                <a:spcPts val="1200"/>
              </a:spcBef>
              <a:buFont typeface="Wingdings" panose="05000000000000000000" pitchFamily="2" charset="2"/>
              <a:buChar char="ð"/>
              <a:defRPr/>
            </a:pPr>
            <a:r>
              <a:rPr lang="de-DE" altLang="de-DE" sz="1800" dirty="0">
                <a:cs typeface="Times New Roman" pitchFamily="18" charset="0"/>
                <a:sym typeface="Wingdings" panose="05000000000000000000" pitchFamily="2" charset="2"/>
              </a:rPr>
              <a:t>Wertverhältnis der ausgetauschten Leistungen entscheidet </a:t>
            </a:r>
            <a:br>
              <a:rPr lang="de-DE" altLang="de-DE" sz="1800" dirty="0">
                <a:cs typeface="Times New Roman" pitchFamily="18" charset="0"/>
                <a:sym typeface="Wingdings" panose="05000000000000000000" pitchFamily="2" charset="2"/>
              </a:rPr>
            </a:br>
            <a:r>
              <a:rPr lang="de-DE" altLang="de-DE" sz="1800" dirty="0">
                <a:cs typeface="Times New Roman" pitchFamily="18" charset="0"/>
                <a:sym typeface="Wingdings" panose="05000000000000000000" pitchFamily="2" charset="2"/>
              </a:rPr>
              <a:t>(bei </a:t>
            </a:r>
            <a:r>
              <a:rPr lang="de-DE" sz="1800" dirty="0"/>
              <a:t>§ </a:t>
            </a:r>
            <a:r>
              <a:rPr lang="de-DE" altLang="de-DE" sz="1800" dirty="0">
                <a:cs typeface="Times New Roman" pitchFamily="18" charset="0"/>
                <a:sym typeface="Wingdings" pitchFamily="2" charset="2"/>
              </a:rPr>
              <a:t>132 Abs. 1 InsO)</a:t>
            </a:r>
          </a:p>
          <a:p>
            <a:pPr marL="1117800" lvl="2" indent="-285750">
              <a:lnSpc>
                <a:spcPct val="120000"/>
              </a:lnSpc>
              <a:spcBef>
                <a:spcPts val="1200"/>
              </a:spcBef>
              <a:buFont typeface="Wingdings" panose="05000000000000000000" pitchFamily="2" charset="2"/>
              <a:buChar char="ð"/>
              <a:defRPr/>
            </a:pPr>
            <a:r>
              <a:rPr lang="de-DE" altLang="de-DE" sz="1800" dirty="0">
                <a:cs typeface="Times New Roman" pitchFamily="18" charset="0"/>
                <a:sym typeface="Wingdings" pitchFamily="2" charset="2"/>
              </a:rPr>
              <a:t>bei wertgleichem Austausch entfällt die relevante Gläubigerbenachteiligung endgültig</a:t>
            </a:r>
          </a:p>
          <a:p>
            <a:pPr marL="1117800" lvl="2" indent="-285750">
              <a:lnSpc>
                <a:spcPct val="120000"/>
              </a:lnSpc>
              <a:spcBef>
                <a:spcPts val="1200"/>
              </a:spcBef>
              <a:buFont typeface="Wingdings" panose="05000000000000000000" pitchFamily="2" charset="2"/>
              <a:buChar char="ð"/>
              <a:defRPr/>
            </a:pPr>
            <a:endParaRPr lang="de-DE" altLang="de-DE" sz="1400" dirty="0">
              <a:cs typeface="Times New Roman" pitchFamily="18" charset="0"/>
            </a:endParaRPr>
          </a:p>
        </p:txBody>
      </p:sp>
      <p:sp>
        <p:nvSpPr>
          <p:cNvPr id="65540" name="Rectangle 24">
            <a:extLst>
              <a:ext uri="{FF2B5EF4-FFF2-40B4-BE49-F238E27FC236}">
                <a16:creationId xmlns:a16="http://schemas.microsoft.com/office/drawing/2014/main" id="{2E1A9DB8-270E-FC2B-94A4-13C1913146C9}"/>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III. Arten der Gläubigerbenachteiligung</a:t>
            </a:r>
          </a:p>
        </p:txBody>
      </p:sp>
    </p:spTree>
    <p:extLst>
      <p:ext uri="{BB962C8B-B14F-4D97-AF65-F5344CB8AC3E}">
        <p14:creationId xmlns:p14="http://schemas.microsoft.com/office/powerpoint/2010/main" val="3922679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E2C96-199E-0EF8-314F-2F8CCD6F50F3}"/>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83941077-91CB-0A9D-72C5-39A5E87D363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9</a:t>
            </a:fld>
            <a:endParaRPr lang="de-DE" altLang="de-DE" sz="1400">
              <a:solidFill>
                <a:schemeClr val="bg1"/>
              </a:solidFill>
            </a:endParaRPr>
          </a:p>
        </p:txBody>
      </p:sp>
      <p:sp>
        <p:nvSpPr>
          <p:cNvPr id="37892" name="Rectangle 3">
            <a:extLst>
              <a:ext uri="{FF2B5EF4-FFF2-40B4-BE49-F238E27FC236}">
                <a16:creationId xmlns:a16="http://schemas.microsoft.com/office/drawing/2014/main" id="{928DB688-9CB7-72BE-E2DA-AB20B50BB74B}"/>
              </a:ext>
            </a:extLst>
          </p:cNvPr>
          <p:cNvSpPr>
            <a:spLocks noGrp="1" noChangeArrowheads="1"/>
          </p:cNvSpPr>
          <p:nvPr>
            <p:ph type="body" idx="1"/>
          </p:nvPr>
        </p:nvSpPr>
        <p:spPr>
          <a:xfrm>
            <a:off x="179389" y="1412875"/>
            <a:ext cx="8659812" cy="5040313"/>
          </a:xfrm>
          <a:solidFill>
            <a:schemeClr val="bg1"/>
          </a:solidFill>
        </p:spPr>
        <p:txBody>
          <a:bodyPr/>
          <a:lstStyle/>
          <a:p>
            <a:pPr marL="432000" indent="-432000">
              <a:lnSpc>
                <a:spcPct val="130000"/>
              </a:lnSpc>
              <a:spcBef>
                <a:spcPct val="50000"/>
              </a:spcBef>
              <a:buFontTx/>
              <a:buNone/>
              <a:defRPr/>
            </a:pPr>
            <a:r>
              <a:rPr lang="de-DE" altLang="de-DE" sz="2200" b="1" dirty="0"/>
              <a:t>3.	Mittelbare Gläubigerbenachteiligung </a:t>
            </a:r>
          </a:p>
          <a:p>
            <a:pPr marL="864000" lvl="1" indent="-432000">
              <a:lnSpc>
                <a:spcPct val="120000"/>
              </a:lnSpc>
              <a:spcBef>
                <a:spcPts val="800"/>
              </a:spcBef>
              <a:buFont typeface="Wingdings" panose="05000000000000000000" pitchFamily="2" charset="2"/>
              <a:buChar char="Ø"/>
              <a:defRPr/>
            </a:pPr>
            <a:r>
              <a:rPr lang="de-DE" altLang="de-DE" sz="1800" dirty="0">
                <a:cs typeface="Times New Roman" pitchFamily="18" charset="0"/>
                <a:sym typeface="Wingdings" pitchFamily="2" charset="2"/>
              </a:rPr>
              <a:t>ausreichend für sonstige Anfechtungstatbestände</a:t>
            </a:r>
          </a:p>
          <a:p>
            <a:pPr marL="864000" lvl="1" indent="-432000">
              <a:lnSpc>
                <a:spcPct val="120000"/>
              </a:lnSpc>
              <a:spcBef>
                <a:spcPts val="800"/>
              </a:spcBef>
              <a:buFont typeface="Wingdings" panose="05000000000000000000" pitchFamily="2" charset="2"/>
              <a:buChar char="Ø"/>
              <a:defRPr/>
            </a:pPr>
            <a:r>
              <a:rPr lang="de-DE" altLang="de-DE" sz="1800" u="sng" dirty="0">
                <a:cs typeface="Times New Roman" pitchFamily="18" charset="0"/>
              </a:rPr>
              <a:t>Definition</a:t>
            </a:r>
            <a:r>
              <a:rPr lang="de-DE" altLang="de-DE" sz="1800" dirty="0">
                <a:cs typeface="Times New Roman" pitchFamily="18" charset="0"/>
              </a:rPr>
              <a:t>: „</a:t>
            </a:r>
            <a:r>
              <a:rPr lang="de-DE" sz="1800" dirty="0">
                <a:cs typeface="Times New Roman" pitchFamily="18" charset="0"/>
              </a:rPr>
              <a:t>Für eine mittelbare Benachteiligung der Insolvenzgläubiger reicht es aus, wenn es zwar an einer unmittelbaren Benachteiligung durch die Rechtshandlung fehlt, sich aber im </a:t>
            </a:r>
            <a:r>
              <a:rPr lang="de-DE" sz="1800" dirty="0">
                <a:solidFill>
                  <a:srgbClr val="C00000"/>
                </a:solidFill>
                <a:cs typeface="Times New Roman" pitchFamily="18" charset="0"/>
              </a:rPr>
              <a:t>Zeitpunkt der letzten mündlichen Tatsachenverhandlung im Anfechtungsprozess </a:t>
            </a:r>
            <a:r>
              <a:rPr lang="de-DE" sz="1800" dirty="0">
                <a:cs typeface="Times New Roman" pitchFamily="18" charset="0"/>
              </a:rPr>
              <a:t>ergibt, dass die Möglichkeit der Gläubiger, sich aus dem Vermögen des Schuldners zu befriedigen, durch das </a:t>
            </a:r>
            <a:r>
              <a:rPr lang="de-DE" sz="1800" dirty="0">
                <a:solidFill>
                  <a:srgbClr val="C00000"/>
                </a:solidFill>
                <a:cs typeface="Times New Roman" pitchFamily="18" charset="0"/>
              </a:rPr>
              <a:t>Hinzutreten weiterer Umstände </a:t>
            </a:r>
            <a:r>
              <a:rPr lang="de-DE" sz="1800" dirty="0">
                <a:cs typeface="Times New Roman" pitchFamily="18" charset="0"/>
              </a:rPr>
              <a:t>beeinträchtigt wurde (…).</a:t>
            </a:r>
            <a:r>
              <a:rPr lang="de-DE" altLang="de-DE" sz="1800" dirty="0">
                <a:cs typeface="Times New Roman" pitchFamily="18" charset="0"/>
              </a:rPr>
              <a:t>“</a:t>
            </a:r>
          </a:p>
          <a:p>
            <a:pPr marL="1224000" lvl="1" indent="-360000">
              <a:lnSpc>
                <a:spcPct val="120000"/>
              </a:lnSpc>
              <a:spcBef>
                <a:spcPts val="600"/>
              </a:spcBef>
              <a:buFont typeface="Wingdings" panose="05000000000000000000" pitchFamily="2" charset="2"/>
              <a:buChar char="v"/>
              <a:defRPr/>
            </a:pPr>
            <a:r>
              <a:rPr lang="de-DE" altLang="de-DE" sz="1600" dirty="0">
                <a:cs typeface="Times New Roman" pitchFamily="18" charset="0"/>
              </a:rPr>
              <a:t>BGH v. 9.6.2016 – IX ZR 153/15, ZIP 2016, 1491 m.w.N.</a:t>
            </a:r>
          </a:p>
          <a:p>
            <a:pPr marL="1224000" lvl="1" indent="-360000">
              <a:lnSpc>
                <a:spcPct val="120000"/>
              </a:lnSpc>
              <a:spcBef>
                <a:spcPts val="600"/>
              </a:spcBef>
              <a:buFont typeface="Wingdings" panose="05000000000000000000" pitchFamily="2" charset="2"/>
              <a:buChar char="v"/>
              <a:defRPr/>
            </a:pPr>
            <a:r>
              <a:rPr lang="de-DE" altLang="de-DE" sz="1600" dirty="0">
                <a:cs typeface="Times New Roman" pitchFamily="18" charset="0"/>
              </a:rPr>
              <a:t>ebenso BGH v. 8.2.2024 – </a:t>
            </a:r>
            <a:r>
              <a:rPr lang="de-DE" sz="1600" dirty="0">
                <a:cs typeface="Times New Roman" pitchFamily="18" charset="0"/>
              </a:rPr>
              <a:t>IX ZR 194/22, ZIP 2024, 414 (Rn. 17)</a:t>
            </a:r>
          </a:p>
          <a:p>
            <a:pPr marL="1224000" lvl="2" indent="0">
              <a:lnSpc>
                <a:spcPct val="120000"/>
              </a:lnSpc>
              <a:spcBef>
                <a:spcPts val="300"/>
              </a:spcBef>
              <a:buNone/>
              <a:defRPr/>
            </a:pPr>
            <a:r>
              <a:rPr lang="de-DE" altLang="de-DE" sz="1600" u="sng" dirty="0">
                <a:cs typeface="Times New Roman" pitchFamily="18" charset="0"/>
              </a:rPr>
              <a:t>Leitsatz 1</a:t>
            </a:r>
            <a:r>
              <a:rPr lang="de-DE" altLang="de-DE" sz="1600" dirty="0">
                <a:cs typeface="Times New Roman" pitchFamily="18" charset="0"/>
              </a:rPr>
              <a:t>: </a:t>
            </a:r>
            <a:r>
              <a:rPr lang="de-DE" sz="1600" dirty="0"/>
              <a:t>Der Annahme einer mittelbaren Gläubigerbenachteiligung durch die Zahlung von Einfuhrumsatzsteuer stehen weder das von der Entstehung der Steuer abhängige Recht zum Vorsteuerabzug noch eine (unterstellte) Pflicht zur Berichtigung des getätigten Vorsteuerabzugs entgegen.</a:t>
            </a:r>
            <a:endParaRPr lang="de-DE" altLang="de-DE" sz="1600" dirty="0">
              <a:cs typeface="Times New Roman" pitchFamily="18" charset="0"/>
            </a:endParaRPr>
          </a:p>
          <a:p>
            <a:pPr marL="1117800" lvl="2" indent="-285750">
              <a:lnSpc>
                <a:spcPct val="120000"/>
              </a:lnSpc>
              <a:spcBef>
                <a:spcPts val="1200"/>
              </a:spcBef>
              <a:buFont typeface="Wingdings" panose="05000000000000000000" pitchFamily="2" charset="2"/>
              <a:buChar char="ð"/>
              <a:defRPr/>
            </a:pPr>
            <a:endParaRPr lang="de-DE" altLang="de-DE" sz="1400" dirty="0">
              <a:cs typeface="Times New Roman" pitchFamily="18" charset="0"/>
            </a:endParaRPr>
          </a:p>
        </p:txBody>
      </p:sp>
      <p:sp>
        <p:nvSpPr>
          <p:cNvPr id="65540" name="Rectangle 24">
            <a:extLst>
              <a:ext uri="{FF2B5EF4-FFF2-40B4-BE49-F238E27FC236}">
                <a16:creationId xmlns:a16="http://schemas.microsoft.com/office/drawing/2014/main" id="{A6619585-F513-5B4E-127C-4B1810511862}"/>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III. Arten der Gläubigerbenachteiligung</a:t>
            </a:r>
          </a:p>
        </p:txBody>
      </p:sp>
    </p:spTree>
    <p:extLst>
      <p:ext uri="{BB962C8B-B14F-4D97-AF65-F5344CB8AC3E}">
        <p14:creationId xmlns:p14="http://schemas.microsoft.com/office/powerpoint/2010/main" val="3383877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D921C-1CE8-0BA9-601C-7C67DB82153B}"/>
            </a:ext>
          </a:extLst>
        </p:cNvPr>
        <p:cNvGrpSpPr/>
        <p:nvPr/>
      </p:nvGrpSpPr>
      <p:grpSpPr>
        <a:xfrm>
          <a:off x="0" y="0"/>
          <a:ext cx="0" cy="0"/>
          <a:chOff x="0" y="0"/>
          <a:chExt cx="0" cy="0"/>
        </a:xfrm>
      </p:grpSpPr>
      <p:sp>
        <p:nvSpPr>
          <p:cNvPr id="60418" name="Foliennummernplatzhalter 3">
            <a:extLst>
              <a:ext uri="{FF2B5EF4-FFF2-40B4-BE49-F238E27FC236}">
                <a16:creationId xmlns:a16="http://schemas.microsoft.com/office/drawing/2014/main" id="{30A93278-BE99-ABE7-3447-A55166B1BCD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4341EF-7435-45EC-886C-C6AA97A59C93}" type="slidenum">
              <a:rPr lang="de-DE" altLang="de-DE" sz="1400" smtClean="0">
                <a:solidFill>
                  <a:schemeClr val="bg1"/>
                </a:solidFill>
              </a:rPr>
              <a:pPr>
                <a:spcBef>
                  <a:spcPct val="0"/>
                </a:spcBef>
                <a:buFontTx/>
                <a:buNone/>
              </a:pPr>
              <a:t>10</a:t>
            </a:fld>
            <a:endParaRPr lang="de-DE" altLang="de-DE" sz="1400" dirty="0">
              <a:solidFill>
                <a:schemeClr val="bg1"/>
              </a:solidFill>
            </a:endParaRPr>
          </a:p>
        </p:txBody>
      </p:sp>
      <p:sp>
        <p:nvSpPr>
          <p:cNvPr id="60419" name="Rectangle 24">
            <a:extLst>
              <a:ext uri="{FF2B5EF4-FFF2-40B4-BE49-F238E27FC236}">
                <a16:creationId xmlns:a16="http://schemas.microsoft.com/office/drawing/2014/main" id="{26A36A3C-8FD7-2E84-794E-F27F99BAF8D5}"/>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Gliederung</a:t>
            </a:r>
          </a:p>
        </p:txBody>
      </p:sp>
      <p:sp>
        <p:nvSpPr>
          <p:cNvPr id="7172" name="Rectangle 3">
            <a:extLst>
              <a:ext uri="{FF2B5EF4-FFF2-40B4-BE49-F238E27FC236}">
                <a16:creationId xmlns:a16="http://schemas.microsoft.com/office/drawing/2014/main" id="{A142640D-10B1-8F33-4B8C-1C7105C4D578}"/>
              </a:ext>
            </a:extLst>
          </p:cNvPr>
          <p:cNvSpPr txBox="1">
            <a:spLocks noChangeArrowheads="1"/>
          </p:cNvSpPr>
          <p:nvPr/>
        </p:nvSpPr>
        <p:spPr bwMode="auto">
          <a:xfrm>
            <a:off x="251520" y="1484784"/>
            <a:ext cx="8569076" cy="4607917"/>
          </a:xfrm>
          <a:prstGeom prst="rect">
            <a:avLst/>
          </a:prstGeom>
          <a:solidFill>
            <a:schemeClr val="bg1"/>
          </a:solidFill>
          <a:ln>
            <a:noFill/>
          </a:ln>
          <a:effec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514350" indent="-514350">
              <a:spcBef>
                <a:spcPct val="20000"/>
              </a:spcBef>
              <a:buChar char="•"/>
              <a:defRPr sz="2400">
                <a:solidFill>
                  <a:schemeClr val="tx1"/>
                </a:solidFill>
                <a:latin typeface="Arial" charset="0"/>
              </a:defRPr>
            </a:lvl3pPr>
            <a:lvl4pPr marL="935038" indent="-4318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spcBef>
                <a:spcPts val="600"/>
              </a:spcBef>
              <a:buFontTx/>
              <a:buAutoNum type="romanUcPeriod"/>
              <a:defRPr/>
            </a:pPr>
            <a:r>
              <a:rPr lang="de-DE" altLang="de-DE" sz="2000" dirty="0">
                <a:cs typeface="Times New Roman" pitchFamily="18" charset="0"/>
              </a:rPr>
              <a:t>Funktion der Insolvenzanfechtung</a:t>
            </a:r>
          </a:p>
          <a:p>
            <a:pPr lvl="2">
              <a:spcBef>
                <a:spcPts val="600"/>
              </a:spcBef>
              <a:buFontTx/>
              <a:buAutoNum type="romanUcPeriod"/>
              <a:defRPr/>
            </a:pPr>
            <a:r>
              <a:rPr lang="de-DE" altLang="de-DE" sz="2000" dirty="0">
                <a:cs typeface="Times New Roman" pitchFamily="18" charset="0"/>
              </a:rPr>
              <a:t>Definition der Gläubigerbenachteiligung</a:t>
            </a:r>
          </a:p>
          <a:p>
            <a:pPr lvl="2">
              <a:spcBef>
                <a:spcPts val="600"/>
              </a:spcBef>
              <a:buFontTx/>
              <a:buAutoNum type="romanUcPeriod"/>
              <a:defRPr/>
            </a:pPr>
            <a:r>
              <a:rPr lang="de-DE" altLang="de-DE" sz="2000" dirty="0">
                <a:cs typeface="Times New Roman" pitchFamily="18" charset="0"/>
              </a:rPr>
              <a:t>Arten der Gläubigerbenachteiligung</a:t>
            </a:r>
            <a:endParaRPr lang="en-GB" altLang="de-DE" sz="2000" dirty="0">
              <a:solidFill>
                <a:srgbClr val="000000"/>
              </a:solidFill>
              <a:cs typeface="+mn-cs"/>
            </a:endParaRPr>
          </a:p>
          <a:p>
            <a:pPr lvl="2">
              <a:spcBef>
                <a:spcPts val="600"/>
              </a:spcBef>
              <a:buFontTx/>
              <a:buAutoNum type="romanUcPeriod"/>
              <a:defRPr/>
            </a:pPr>
            <a:r>
              <a:rPr lang="en-GB" altLang="de-DE" sz="2000" b="1" dirty="0" err="1">
                <a:solidFill>
                  <a:srgbClr val="C00000"/>
                </a:solidFill>
                <a:cs typeface="+mn-cs"/>
              </a:rPr>
              <a:t>Unstreitige</a:t>
            </a:r>
            <a:r>
              <a:rPr lang="en-GB" altLang="de-DE" sz="2000" b="1" dirty="0">
                <a:solidFill>
                  <a:srgbClr val="C00000"/>
                </a:solidFill>
                <a:cs typeface="+mn-cs"/>
              </a:rPr>
              <a:t> </a:t>
            </a:r>
            <a:r>
              <a:rPr lang="en-GB" altLang="de-DE" sz="2000" b="1" dirty="0" err="1">
                <a:solidFill>
                  <a:srgbClr val="C00000"/>
                </a:solidFill>
                <a:cs typeface="+mn-cs"/>
              </a:rPr>
              <a:t>Fälle</a:t>
            </a:r>
            <a:r>
              <a:rPr lang="en-GB" altLang="de-DE" sz="2000" b="1" dirty="0">
                <a:solidFill>
                  <a:srgbClr val="C00000"/>
                </a:solidFill>
                <a:cs typeface="+mn-cs"/>
              </a:rPr>
              <a:t> </a:t>
            </a:r>
            <a:r>
              <a:rPr lang="en-GB" altLang="de-DE" sz="2000" b="1" u="sng" dirty="0">
                <a:solidFill>
                  <a:srgbClr val="C00000"/>
                </a:solidFill>
                <a:cs typeface="+mn-cs"/>
              </a:rPr>
              <a:t> </a:t>
            </a: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1: </a:t>
            </a:r>
            <a:r>
              <a:rPr lang="en-GB" altLang="de-DE" sz="2000" dirty="0" err="1">
                <a:solidFill>
                  <a:srgbClr val="000000"/>
                </a:solidFill>
                <a:cs typeface="+mn-cs"/>
              </a:rPr>
              <a:t>Weggabe</a:t>
            </a:r>
            <a:r>
              <a:rPr lang="en-GB" altLang="de-DE" sz="2000" dirty="0">
                <a:solidFill>
                  <a:srgbClr val="000000"/>
                </a:solidFill>
                <a:cs typeface="+mn-cs"/>
              </a:rPr>
              <a:t> </a:t>
            </a:r>
            <a:r>
              <a:rPr lang="en-GB" altLang="de-DE" sz="2000" dirty="0" err="1">
                <a:solidFill>
                  <a:srgbClr val="000000"/>
                </a:solidFill>
                <a:cs typeface="+mn-cs"/>
              </a:rPr>
              <a:t>unpfändbarer</a:t>
            </a:r>
            <a:r>
              <a:rPr lang="en-GB" altLang="de-DE" sz="2000" dirty="0">
                <a:solidFill>
                  <a:srgbClr val="000000"/>
                </a:solidFill>
                <a:cs typeface="+mn-cs"/>
              </a:rPr>
              <a:t> </a:t>
            </a:r>
            <a:r>
              <a:rPr lang="en-GB" altLang="de-DE" sz="2000" dirty="0" err="1">
                <a:solidFill>
                  <a:srgbClr val="000000"/>
                </a:solidFill>
                <a:cs typeface="+mn-cs"/>
              </a:rPr>
              <a:t>Gegenstände</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2: Ausgleich des </a:t>
            </a:r>
            <a:r>
              <a:rPr lang="en-GB" altLang="de-DE" sz="2000" dirty="0" err="1">
                <a:solidFill>
                  <a:srgbClr val="000000"/>
                </a:solidFill>
                <a:cs typeface="+mn-cs"/>
              </a:rPr>
              <a:t>Nachteils</a:t>
            </a:r>
            <a:r>
              <a:rPr lang="en-GB" altLang="de-DE" sz="2000" dirty="0">
                <a:solidFill>
                  <a:srgbClr val="000000"/>
                </a:solidFill>
                <a:cs typeface="+mn-cs"/>
              </a:rPr>
              <a:t> durch </a:t>
            </a:r>
            <a:r>
              <a:rPr lang="en-GB" altLang="de-DE" sz="2000" dirty="0" err="1">
                <a:solidFill>
                  <a:srgbClr val="000000"/>
                </a:solidFill>
                <a:cs typeface="+mn-cs"/>
              </a:rPr>
              <a:t>gegenläufigen</a:t>
            </a:r>
            <a:r>
              <a:rPr lang="en-GB" altLang="de-DE" sz="2000" dirty="0">
                <a:solidFill>
                  <a:srgbClr val="000000"/>
                </a:solidFill>
                <a:cs typeface="+mn-cs"/>
              </a:rPr>
              <a:t> </a:t>
            </a:r>
            <a:r>
              <a:rPr lang="en-GB" altLang="de-DE" sz="2000" dirty="0" err="1">
                <a:solidFill>
                  <a:srgbClr val="000000"/>
                </a:solidFill>
                <a:cs typeface="+mn-cs"/>
              </a:rPr>
              <a:t>Zufluss</a:t>
            </a:r>
            <a:endParaRPr lang="en-GB" altLang="de-DE" sz="20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Fallgestaltungen</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Praktische</a:t>
            </a:r>
            <a:r>
              <a:rPr lang="en-GB" altLang="de-DE" sz="1800" dirty="0">
                <a:solidFill>
                  <a:srgbClr val="000000"/>
                </a:solidFill>
                <a:cs typeface="+mn-cs"/>
              </a:rPr>
              <a:t> </a:t>
            </a:r>
            <a:r>
              <a:rPr lang="en-GB" altLang="de-DE" sz="1800" dirty="0" err="1">
                <a:solidFill>
                  <a:srgbClr val="000000"/>
                </a:solidFill>
                <a:cs typeface="+mn-cs"/>
              </a:rPr>
              <a:t>Bedeutung</a:t>
            </a:r>
            <a:r>
              <a:rPr lang="en-GB" altLang="de-DE" sz="1800" dirty="0">
                <a:solidFill>
                  <a:srgbClr val="000000"/>
                </a:solidFill>
                <a:cs typeface="+mn-cs"/>
              </a:rPr>
              <a:t> </a:t>
            </a:r>
          </a:p>
          <a:p>
            <a:pPr lvl="3">
              <a:spcBef>
                <a:spcPts val="600"/>
              </a:spcBef>
              <a:buFont typeface="+mj-lt"/>
              <a:buAutoNum type="arabicPeriod"/>
              <a:defRPr/>
            </a:pPr>
            <a:r>
              <a:rPr lang="de-DE" altLang="de-DE" sz="1800" dirty="0"/>
              <a:t>Vergleich zum </a:t>
            </a:r>
            <a:r>
              <a:rPr lang="de-DE" altLang="de-DE" sz="1800" dirty="0" err="1"/>
              <a:t>Aktiventausch</a:t>
            </a:r>
            <a:r>
              <a:rPr lang="de-DE" altLang="de-DE" sz="1800" dirty="0"/>
              <a:t> bei § 15b InsO </a:t>
            </a:r>
            <a:r>
              <a:rPr lang="de-DE" altLang="de-DE" sz="1400" dirty="0"/>
              <a:t>(§ 64 GmbHG a.F.)</a:t>
            </a:r>
          </a:p>
          <a:p>
            <a:pPr lvl="3">
              <a:spcBef>
                <a:spcPts val="600"/>
              </a:spcBef>
              <a:buFont typeface="+mj-lt"/>
              <a:buAutoNum type="arabicPeriod"/>
              <a:defRPr/>
            </a:pPr>
            <a:r>
              <a:rPr lang="de-DE" altLang="de-DE" sz="1800" dirty="0">
                <a:latin typeface="Arial" panose="020B0604020202020204" pitchFamily="34" charset="0"/>
              </a:rPr>
              <a:t>Keine Zuordnung des Verlustrisikos zum Anfechtungsgegner</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Ausgleichende</a:t>
            </a:r>
            <a:r>
              <a:rPr lang="en-GB" altLang="de-DE" sz="1800" dirty="0">
                <a:solidFill>
                  <a:srgbClr val="000000"/>
                </a:solidFill>
                <a:cs typeface="+mn-cs"/>
              </a:rPr>
              <a:t> </a:t>
            </a:r>
            <a:r>
              <a:rPr lang="en-GB" altLang="de-DE" sz="1800" dirty="0" err="1">
                <a:solidFill>
                  <a:srgbClr val="000000"/>
                </a:solidFill>
                <a:cs typeface="+mn-cs"/>
              </a:rPr>
              <a:t>Gegenleistung</a:t>
            </a:r>
            <a:r>
              <a:rPr lang="en-GB" altLang="de-DE" sz="1800" dirty="0">
                <a:solidFill>
                  <a:srgbClr val="000000"/>
                </a:solidFill>
                <a:cs typeface="+mn-cs"/>
              </a:rPr>
              <a:t> des </a:t>
            </a:r>
            <a:r>
              <a:rPr lang="en-GB" altLang="de-DE" sz="1800" dirty="0" err="1">
                <a:solidFill>
                  <a:srgbClr val="000000"/>
                </a:solidFill>
                <a:cs typeface="+mn-cs"/>
              </a:rPr>
              <a:t>Empfängers</a:t>
            </a:r>
            <a:endParaRPr lang="en-GB" altLang="de-DE" sz="18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Zusammenfassende</a:t>
            </a:r>
            <a:r>
              <a:rPr lang="en-GB" altLang="de-DE" sz="2000" dirty="0">
                <a:solidFill>
                  <a:srgbClr val="000000"/>
                </a:solidFill>
                <a:cs typeface="+mn-cs"/>
              </a:rPr>
              <a:t> </a:t>
            </a:r>
            <a:r>
              <a:rPr lang="en-GB" altLang="de-DE" sz="2000" dirty="0" err="1">
                <a:solidFill>
                  <a:srgbClr val="000000"/>
                </a:solidFill>
                <a:cs typeface="+mn-cs"/>
              </a:rPr>
              <a:t>Thesen</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Literaturauswahl</a:t>
            </a:r>
            <a:r>
              <a:rPr lang="en-GB" altLang="de-DE" sz="2000" dirty="0">
                <a:solidFill>
                  <a:srgbClr val="000000"/>
                </a:solidFill>
                <a:cs typeface="+mn-cs"/>
              </a:rPr>
              <a:t> </a:t>
            </a:r>
          </a:p>
          <a:p>
            <a:pPr lvl="3">
              <a:lnSpc>
                <a:spcPct val="130000"/>
              </a:lnSpc>
              <a:spcBef>
                <a:spcPts val="1200"/>
              </a:spcBef>
              <a:buFont typeface="+mj-lt"/>
              <a:buAutoNum type="romanUcPeriod"/>
              <a:defRPr/>
            </a:pPr>
            <a:endParaRPr lang="en-GB" altLang="de-DE" sz="1600" dirty="0">
              <a:solidFill>
                <a:srgbClr val="000000"/>
              </a:solidFill>
              <a:cs typeface="+mn-cs"/>
            </a:endParaRPr>
          </a:p>
          <a:p>
            <a:pPr marL="0" lvl="2" indent="0">
              <a:lnSpc>
                <a:spcPct val="130000"/>
              </a:lnSpc>
              <a:spcBef>
                <a:spcPts val="0"/>
              </a:spcBef>
              <a:buNone/>
              <a:defRPr/>
            </a:pPr>
            <a:endParaRPr lang="en-GB" altLang="de-DE" sz="800" u="sng" dirty="0">
              <a:solidFill>
                <a:srgbClr val="000000"/>
              </a:solidFill>
              <a:cs typeface="+mn-cs"/>
            </a:endParaRPr>
          </a:p>
        </p:txBody>
      </p:sp>
    </p:spTree>
    <p:extLst>
      <p:ext uri="{BB962C8B-B14F-4D97-AF65-F5344CB8AC3E}">
        <p14:creationId xmlns:p14="http://schemas.microsoft.com/office/powerpoint/2010/main" val="238186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96745-75B3-113B-4706-B224B0956CD9}"/>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AE65AFB-00FD-D0E2-DD39-246459A339A6}"/>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11</a:t>
            </a:fld>
            <a:endParaRPr lang="de-DE" altLang="de-DE" sz="1400">
              <a:solidFill>
                <a:schemeClr val="bg1"/>
              </a:solidFill>
            </a:endParaRPr>
          </a:p>
        </p:txBody>
      </p:sp>
      <p:sp>
        <p:nvSpPr>
          <p:cNvPr id="37892" name="Rectangle 3">
            <a:extLst>
              <a:ext uri="{FF2B5EF4-FFF2-40B4-BE49-F238E27FC236}">
                <a16:creationId xmlns:a16="http://schemas.microsoft.com/office/drawing/2014/main" id="{90C253F4-783C-2AEE-DCDF-17C25512B738}"/>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1.	Vorhandene (mittelbare) Gläubigerbenachteiligung </a:t>
            </a:r>
          </a:p>
          <a:p>
            <a:pPr marL="432000" lvl="1" indent="0">
              <a:lnSpc>
                <a:spcPct val="120000"/>
              </a:lnSpc>
              <a:spcBef>
                <a:spcPts val="300"/>
              </a:spcBef>
              <a:buNone/>
              <a:defRPr/>
            </a:pPr>
            <a:r>
              <a:rPr lang="de-DE" altLang="de-DE" sz="2000" u="sng" dirty="0">
                <a:cs typeface="Times New Roman" pitchFamily="18" charset="0"/>
                <a:sym typeface="Wingdings" pitchFamily="2" charset="2"/>
              </a:rPr>
              <a:t>Befriedigung einer Altforderung des Gläubigers</a:t>
            </a:r>
          </a:p>
          <a:p>
            <a:pPr marL="504000" lvl="3" indent="0">
              <a:lnSpc>
                <a:spcPct val="130000"/>
              </a:lnSpc>
              <a:spcBef>
                <a:spcPts val="900"/>
              </a:spcBef>
              <a:buNone/>
              <a:defRPr/>
            </a:pPr>
            <a:endParaRPr lang="de-DE" altLang="de-DE" sz="1800" u="sng" dirty="0">
              <a:cs typeface="Times New Roman" pitchFamily="18" charset="0"/>
            </a:endParaRPr>
          </a:p>
          <a:p>
            <a:pPr marL="504000" lvl="3" indent="0">
              <a:lnSpc>
                <a:spcPct val="130000"/>
              </a:lnSpc>
              <a:spcBef>
                <a:spcPts val="900"/>
              </a:spcBef>
              <a:buNone/>
              <a:defRPr/>
            </a:pPr>
            <a:endParaRPr lang="de-DE" altLang="de-DE" sz="1800" u="sng" dirty="0">
              <a:cs typeface="Times New Roman" pitchFamily="18" charset="0"/>
            </a:endParaRPr>
          </a:p>
          <a:p>
            <a:pPr marL="864000" lvl="3" indent="-360000">
              <a:lnSpc>
                <a:spcPct val="114000"/>
              </a:lnSpc>
              <a:spcBef>
                <a:spcPts val="2700"/>
              </a:spcBef>
              <a:buFont typeface="Wingdings" panose="05000000000000000000" pitchFamily="2" charset="2"/>
              <a:buChar char="Ø"/>
              <a:defRPr/>
            </a:pPr>
            <a:r>
              <a:rPr lang="de-DE" altLang="de-DE" sz="1800" u="sng" dirty="0">
                <a:cs typeface="Times New Roman" pitchFamily="18" charset="0"/>
              </a:rPr>
              <a:t>Fall</a:t>
            </a:r>
            <a:r>
              <a:rPr lang="de-DE" altLang="de-DE" sz="1800" dirty="0">
                <a:cs typeface="Times New Roman" pitchFamily="18" charset="0"/>
              </a:rPr>
              <a:t>: Anfechtungsgegner hatte vorgeleistet (Warenlieferung oder Dienst-leistung) und erhält später eine Zahlung auf seinen Gegenleistungs-anspruch (z.B. aus </a:t>
            </a:r>
            <a:r>
              <a:rPr lang="de-DE" sz="1800" dirty="0"/>
              <a:t>§ </a:t>
            </a:r>
            <a:r>
              <a:rPr lang="de-DE" altLang="de-DE" sz="1800" dirty="0">
                <a:cs typeface="Times New Roman" pitchFamily="18" charset="0"/>
              </a:rPr>
              <a:t>433 Abs. 2 BGB oder </a:t>
            </a:r>
            <a:r>
              <a:rPr lang="de-DE" sz="1800" dirty="0"/>
              <a:t>§ </a:t>
            </a:r>
            <a:r>
              <a:rPr lang="de-DE" altLang="de-DE" sz="1800" dirty="0">
                <a:cs typeface="Times New Roman" pitchFamily="18" charset="0"/>
              </a:rPr>
              <a:t>633 Abs. 1 BGB)</a:t>
            </a:r>
          </a:p>
          <a:p>
            <a:pPr marL="864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einseitige Befreiung von dem zuvor eingegangenen Insolvenzrisiko</a:t>
            </a:r>
          </a:p>
          <a:p>
            <a:pPr marL="864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sonstige Gläubiger stehen durch die Verminderung der Aktivmasse schlechter, weil sich ihre Quotenaussicht verschlechtert</a:t>
            </a:r>
          </a:p>
          <a:p>
            <a:pPr marL="864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Vergleich mit der typischen Masseschmälerung i.S.v. </a:t>
            </a:r>
            <a:r>
              <a:rPr lang="de-DE" sz="1800" dirty="0"/>
              <a:t>§ </a:t>
            </a:r>
            <a:r>
              <a:rPr lang="de-DE" altLang="de-DE" sz="1800" dirty="0">
                <a:cs typeface="Times New Roman" pitchFamily="18" charset="0"/>
              </a:rPr>
              <a:t>15b InsO</a:t>
            </a:r>
          </a:p>
          <a:p>
            <a:pPr marL="864000" lvl="3" indent="-360000">
              <a:lnSpc>
                <a:spcPct val="114000"/>
              </a:lnSpc>
              <a:spcBef>
                <a:spcPts val="900"/>
              </a:spcBef>
              <a:buFont typeface="Wingdings" panose="05000000000000000000" pitchFamily="2" charset="2"/>
              <a:buChar char="v"/>
              <a:defRPr/>
            </a:pPr>
            <a:r>
              <a:rPr lang="de-DE" altLang="de-DE" sz="1600" i="1" dirty="0"/>
              <a:t>Bitter</a:t>
            </a:r>
            <a:r>
              <a:rPr lang="de-DE" altLang="de-DE" sz="1600" dirty="0"/>
              <a:t>, </a:t>
            </a:r>
            <a:r>
              <a:rPr lang="de-DE" sz="1600" dirty="0"/>
              <a:t>ZIP 2025, 2339, 2342 f. unter Ziff. III. 1.</a:t>
            </a:r>
            <a:endParaRPr lang="de-DE" altLang="de-DE" sz="1600" dirty="0">
              <a:cs typeface="Times New Roman" pitchFamily="18" charset="0"/>
            </a:endParaRPr>
          </a:p>
          <a:p>
            <a:pPr marL="864000" lvl="3" indent="0">
              <a:lnSpc>
                <a:spcPct val="120000"/>
              </a:lnSpc>
              <a:spcBef>
                <a:spcPts val="900"/>
              </a:spcBef>
              <a:buFont typeface="Wingdings" pitchFamily="2" charset="2"/>
              <a:buNone/>
              <a:defRPr/>
            </a:pPr>
            <a:endParaRPr lang="de-DE" altLang="de-DE" sz="1800" dirty="0">
              <a:cs typeface="Times New Roman" pitchFamily="18" charset="0"/>
            </a:endParaRPr>
          </a:p>
        </p:txBody>
      </p:sp>
      <p:sp>
        <p:nvSpPr>
          <p:cNvPr id="65540" name="Rectangle 24">
            <a:extLst>
              <a:ext uri="{FF2B5EF4-FFF2-40B4-BE49-F238E27FC236}">
                <a16:creationId xmlns:a16="http://schemas.microsoft.com/office/drawing/2014/main" id="{3DFDBC48-0334-660B-3AEC-62FB61557F7E}"/>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
        <p:nvSpPr>
          <p:cNvPr id="2" name="Textfeld 1">
            <a:extLst>
              <a:ext uri="{FF2B5EF4-FFF2-40B4-BE49-F238E27FC236}">
                <a16:creationId xmlns:a16="http://schemas.microsoft.com/office/drawing/2014/main" id="{7DC24494-28E2-6AB9-A9E6-EDFD87B08BDC}"/>
              </a:ext>
            </a:extLst>
          </p:cNvPr>
          <p:cNvSpPr txBox="1"/>
          <p:nvPr/>
        </p:nvSpPr>
        <p:spPr>
          <a:xfrm>
            <a:off x="714295" y="2474749"/>
            <a:ext cx="1236236" cy="923330"/>
          </a:xfrm>
          <a:prstGeom prst="rect">
            <a:avLst/>
          </a:prstGeom>
          <a:noFill/>
          <a:ln>
            <a:solidFill>
              <a:srgbClr val="212121"/>
            </a:solidFill>
          </a:ln>
        </p:spPr>
        <p:txBody>
          <a:bodyPr wrap="none" rtlCol="0">
            <a:spAutoFit/>
          </a:bodyPr>
          <a:lstStyle/>
          <a:p>
            <a:pPr algn="ctr"/>
            <a:r>
              <a:rPr lang="de-DE" sz="1800" dirty="0"/>
              <a:t>(späterer)</a:t>
            </a:r>
          </a:p>
          <a:p>
            <a:pPr algn="ctr"/>
            <a:r>
              <a:rPr lang="de-DE" sz="1800" dirty="0"/>
              <a:t>Insolvenz-</a:t>
            </a:r>
          </a:p>
          <a:p>
            <a:pPr algn="ctr"/>
            <a:r>
              <a:rPr lang="de-DE" sz="1800" dirty="0" err="1"/>
              <a:t>schuldner</a:t>
            </a:r>
            <a:endParaRPr lang="de-DE" sz="1800" dirty="0"/>
          </a:p>
        </p:txBody>
      </p:sp>
      <p:cxnSp>
        <p:nvCxnSpPr>
          <p:cNvPr id="3" name="Gerade Verbindung mit Pfeil 2">
            <a:extLst>
              <a:ext uri="{FF2B5EF4-FFF2-40B4-BE49-F238E27FC236}">
                <a16:creationId xmlns:a16="http://schemas.microsoft.com/office/drawing/2014/main" id="{AF1E54A2-C108-B36F-75D8-C7860C92CA30}"/>
              </a:ext>
            </a:extLst>
          </p:cNvPr>
          <p:cNvCxnSpPr/>
          <p:nvPr/>
        </p:nvCxnSpPr>
        <p:spPr bwMode="auto">
          <a:xfrm flipH="1">
            <a:off x="2123728" y="2780928"/>
            <a:ext cx="3888432" cy="0"/>
          </a:xfrm>
          <a:prstGeom prst="straightConnector1">
            <a:avLst/>
          </a:prstGeom>
          <a:solidFill>
            <a:schemeClr val="accent1"/>
          </a:solidFill>
          <a:ln w="38100"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feld 3">
            <a:extLst>
              <a:ext uri="{FF2B5EF4-FFF2-40B4-BE49-F238E27FC236}">
                <a16:creationId xmlns:a16="http://schemas.microsoft.com/office/drawing/2014/main" id="{96C0C1ED-8E8B-54BF-DD35-AF25753EC712}"/>
              </a:ext>
            </a:extLst>
          </p:cNvPr>
          <p:cNvSpPr txBox="1"/>
          <p:nvPr/>
        </p:nvSpPr>
        <p:spPr>
          <a:xfrm>
            <a:off x="3396410" y="2420888"/>
            <a:ext cx="1326069" cy="369332"/>
          </a:xfrm>
          <a:prstGeom prst="rect">
            <a:avLst/>
          </a:prstGeom>
          <a:noFill/>
        </p:spPr>
        <p:txBody>
          <a:bodyPr wrap="none" rtlCol="0">
            <a:spAutoFit/>
          </a:bodyPr>
          <a:lstStyle/>
          <a:p>
            <a:r>
              <a:rPr lang="de-DE" sz="1800" dirty="0"/>
              <a:t>Vorleistung</a:t>
            </a:r>
          </a:p>
        </p:txBody>
      </p:sp>
      <p:cxnSp>
        <p:nvCxnSpPr>
          <p:cNvPr id="5" name="Gerade Verbindung mit Pfeil 4">
            <a:extLst>
              <a:ext uri="{FF2B5EF4-FFF2-40B4-BE49-F238E27FC236}">
                <a16:creationId xmlns:a16="http://schemas.microsoft.com/office/drawing/2014/main" id="{3C06C45D-5EC6-97AB-75EB-B4CC1C3422C2}"/>
              </a:ext>
            </a:extLst>
          </p:cNvPr>
          <p:cNvCxnSpPr/>
          <p:nvPr/>
        </p:nvCxnSpPr>
        <p:spPr bwMode="auto">
          <a:xfrm flipH="1">
            <a:off x="2123728" y="3356992"/>
            <a:ext cx="3871434" cy="2876"/>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feld 5">
            <a:extLst>
              <a:ext uri="{FF2B5EF4-FFF2-40B4-BE49-F238E27FC236}">
                <a16:creationId xmlns:a16="http://schemas.microsoft.com/office/drawing/2014/main" id="{0ED9F984-8BD2-9D99-3B2E-46F1C79B85C5}"/>
              </a:ext>
            </a:extLst>
          </p:cNvPr>
          <p:cNvSpPr txBox="1"/>
          <p:nvPr/>
        </p:nvSpPr>
        <p:spPr>
          <a:xfrm>
            <a:off x="2928297" y="2993177"/>
            <a:ext cx="2467342" cy="369332"/>
          </a:xfrm>
          <a:prstGeom prst="rect">
            <a:avLst/>
          </a:prstGeom>
          <a:noFill/>
        </p:spPr>
        <p:txBody>
          <a:bodyPr wrap="none" rtlCol="0">
            <a:spAutoFit/>
          </a:bodyPr>
          <a:lstStyle/>
          <a:p>
            <a:r>
              <a:rPr lang="de-DE" sz="1800" dirty="0"/>
              <a:t>nachfolgende Zahlung</a:t>
            </a:r>
          </a:p>
        </p:txBody>
      </p:sp>
      <p:sp>
        <p:nvSpPr>
          <p:cNvPr id="7" name="Textfeld 6">
            <a:extLst>
              <a:ext uri="{FF2B5EF4-FFF2-40B4-BE49-F238E27FC236}">
                <a16:creationId xmlns:a16="http://schemas.microsoft.com/office/drawing/2014/main" id="{8BAEB6CA-6EA5-7DA0-E6C3-819C0B71F3B6}"/>
              </a:ext>
            </a:extLst>
          </p:cNvPr>
          <p:cNvSpPr txBox="1"/>
          <p:nvPr/>
        </p:nvSpPr>
        <p:spPr>
          <a:xfrm>
            <a:off x="6212583" y="2531512"/>
            <a:ext cx="1544012" cy="923330"/>
          </a:xfrm>
          <a:prstGeom prst="rect">
            <a:avLst/>
          </a:prstGeom>
          <a:noFill/>
          <a:ln>
            <a:solidFill>
              <a:srgbClr val="212121"/>
            </a:solidFill>
          </a:ln>
        </p:spPr>
        <p:txBody>
          <a:bodyPr wrap="none" rtlCol="0">
            <a:spAutoFit/>
          </a:bodyPr>
          <a:lstStyle/>
          <a:p>
            <a:pPr algn="ctr"/>
            <a:r>
              <a:rPr lang="de-DE" sz="1800" dirty="0"/>
              <a:t>(späterer)</a:t>
            </a:r>
          </a:p>
          <a:p>
            <a:pPr algn="ctr"/>
            <a:r>
              <a:rPr lang="de-DE" sz="1800" dirty="0"/>
              <a:t>Anfechtungs-</a:t>
            </a:r>
          </a:p>
          <a:p>
            <a:pPr algn="ctr"/>
            <a:r>
              <a:rPr lang="de-DE" sz="1800" dirty="0" err="1"/>
              <a:t>gegner</a:t>
            </a:r>
            <a:endParaRPr lang="de-DE" sz="1800" dirty="0"/>
          </a:p>
        </p:txBody>
      </p:sp>
    </p:spTree>
    <p:extLst>
      <p:ext uri="{BB962C8B-B14F-4D97-AF65-F5344CB8AC3E}">
        <p14:creationId xmlns:p14="http://schemas.microsoft.com/office/powerpoint/2010/main" val="396457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BC896-81E0-2FE4-4246-C4F3FC318D3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F0F0792C-7360-3482-47B5-736F239ABB4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12</a:t>
            </a:fld>
            <a:endParaRPr lang="de-DE" altLang="de-DE" sz="1400">
              <a:solidFill>
                <a:schemeClr val="bg1"/>
              </a:solidFill>
            </a:endParaRPr>
          </a:p>
        </p:txBody>
      </p:sp>
      <p:sp>
        <p:nvSpPr>
          <p:cNvPr id="37892" name="Rectangle 3">
            <a:extLst>
              <a:ext uri="{FF2B5EF4-FFF2-40B4-BE49-F238E27FC236}">
                <a16:creationId xmlns:a16="http://schemas.microsoft.com/office/drawing/2014/main" id="{FEBB3C62-6DA4-C34E-DA34-2678541D3C70}"/>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2.	Fehlende (mittelbare) Gläubigerbenachteiligung</a:t>
            </a:r>
            <a:endParaRPr lang="de-DE" altLang="de-DE" sz="1600" dirty="0">
              <a:cs typeface="Times New Roman" pitchFamily="18" charset="0"/>
              <a:sym typeface="Wingdings" pitchFamily="2" charset="2"/>
            </a:endParaRPr>
          </a:p>
          <a:p>
            <a:pPr marL="864000" lvl="1" indent="-432000">
              <a:lnSpc>
                <a:spcPct val="120000"/>
              </a:lnSpc>
              <a:spcBef>
                <a:spcPts val="1200"/>
              </a:spcBef>
              <a:buFont typeface="+mj-lt"/>
              <a:buAutoNum type="alphaLcParenR"/>
              <a:defRPr/>
            </a:pPr>
            <a:r>
              <a:rPr lang="de-DE" altLang="de-DE" sz="1900" b="1" dirty="0">
                <a:cs typeface="Times New Roman" pitchFamily="18" charset="0"/>
                <a:sym typeface="Wingdings" pitchFamily="2" charset="2"/>
              </a:rPr>
              <a:t>Insolvenzmasse reicht zur Gläubigerbefriedigung aus </a:t>
            </a:r>
          </a:p>
          <a:p>
            <a:pPr marL="864000" lvl="3" indent="0">
              <a:lnSpc>
                <a:spcPct val="120000"/>
              </a:lnSpc>
              <a:spcBef>
                <a:spcPts val="900"/>
              </a:spcBef>
              <a:buNone/>
              <a:defRPr/>
            </a:pPr>
            <a:r>
              <a:rPr lang="pl-PL" altLang="de-DE" sz="1800" dirty="0">
                <a:cs typeface="Times New Roman" pitchFamily="18" charset="0"/>
              </a:rPr>
              <a:t>BGH </a:t>
            </a:r>
            <a:r>
              <a:rPr lang="de-DE" altLang="de-DE" sz="1800" dirty="0">
                <a:cs typeface="Times New Roman" pitchFamily="18" charset="0"/>
              </a:rPr>
              <a:t>v. 19.12.</a:t>
            </a:r>
            <a:r>
              <a:rPr lang="pl-PL" altLang="de-DE" sz="1800" dirty="0">
                <a:cs typeface="Times New Roman" pitchFamily="18" charset="0"/>
              </a:rPr>
              <a:t>2024 – IX</a:t>
            </a:r>
            <a:r>
              <a:rPr lang="de-DE" altLang="de-DE" sz="1800" dirty="0">
                <a:cs typeface="Times New Roman" pitchFamily="18" charset="0"/>
              </a:rPr>
              <a:t> </a:t>
            </a:r>
            <a:r>
              <a:rPr lang="pl-PL" altLang="de-DE" sz="1800" dirty="0">
                <a:cs typeface="Times New Roman" pitchFamily="18" charset="0"/>
              </a:rPr>
              <a:t>ZR 120</a:t>
            </a:r>
            <a:r>
              <a:rPr lang="de-DE" altLang="de-DE" sz="1800" dirty="0">
                <a:cs typeface="Times New Roman" pitchFamily="18" charset="0"/>
              </a:rPr>
              <a:t>/</a:t>
            </a:r>
            <a:r>
              <a:rPr lang="pl-PL" altLang="de-DE" sz="1800" dirty="0">
                <a:cs typeface="Times New Roman" pitchFamily="18" charset="0"/>
              </a:rPr>
              <a:t>23</a:t>
            </a:r>
            <a:r>
              <a:rPr lang="de-DE" altLang="de-DE" sz="1800" dirty="0">
                <a:cs typeface="Times New Roman" pitchFamily="18" charset="0"/>
              </a:rPr>
              <a:t>, ZIP 2025, 456</a:t>
            </a:r>
          </a:p>
          <a:p>
            <a:pPr marL="1224000" lvl="3" indent="-360000">
              <a:lnSpc>
                <a:spcPct val="120000"/>
              </a:lnSpc>
              <a:spcBef>
                <a:spcPts val="900"/>
              </a:spcBef>
              <a:buFont typeface="Wingdings" panose="05000000000000000000" pitchFamily="2" charset="2"/>
              <a:buChar char="Ø"/>
              <a:defRPr/>
            </a:pPr>
            <a:r>
              <a:rPr lang="de-DE" sz="1800" dirty="0">
                <a:cs typeface="Times New Roman" pitchFamily="18" charset="0"/>
              </a:rPr>
              <a:t>keine Gläubigerbenachteiligung, wenn die Insolvenzmasse ohne die Anfechtung ausreicht, um </a:t>
            </a:r>
            <a:r>
              <a:rPr lang="de-DE" sz="1800" u="sng" dirty="0">
                <a:cs typeface="Times New Roman" pitchFamily="18" charset="0"/>
              </a:rPr>
              <a:t>alle</a:t>
            </a:r>
            <a:r>
              <a:rPr lang="de-DE" sz="1800" dirty="0">
                <a:cs typeface="Times New Roman" pitchFamily="18" charset="0"/>
              </a:rPr>
              <a:t> Ansprüche der Insolvenzgläubiger zu erfüllen (Rn. 18)</a:t>
            </a:r>
          </a:p>
          <a:p>
            <a:pPr marL="1224000" lvl="3" indent="-360000">
              <a:lnSpc>
                <a:spcPct val="120000"/>
              </a:lnSpc>
              <a:spcBef>
                <a:spcPts val="900"/>
              </a:spcBef>
              <a:buFont typeface="Wingdings" panose="05000000000000000000" pitchFamily="2" charset="2"/>
              <a:buChar char="Ø"/>
              <a:defRPr/>
            </a:pPr>
            <a:r>
              <a:rPr lang="de-DE" altLang="de-DE" sz="1800" dirty="0">
                <a:cs typeface="Times New Roman" pitchFamily="18" charset="0"/>
              </a:rPr>
              <a:t>Anscheinsbeweis für nicht ausreichende Insolvenzmasse (Rn. 19)</a:t>
            </a:r>
          </a:p>
          <a:p>
            <a:pPr marL="1224000" lvl="3" indent="-360000">
              <a:lnSpc>
                <a:spcPct val="120000"/>
              </a:lnSpc>
              <a:spcBef>
                <a:spcPts val="900"/>
              </a:spcBef>
              <a:buFont typeface="Wingdings" panose="05000000000000000000" pitchFamily="2" charset="2"/>
              <a:buChar char="Ø"/>
              <a:defRPr/>
            </a:pPr>
            <a:r>
              <a:rPr lang="de-DE" altLang="de-DE" sz="1800" dirty="0">
                <a:cs typeface="Times New Roman" pitchFamily="18" charset="0"/>
              </a:rPr>
              <a:t>Unzulässigkeit des Einwandes, eine Forderung sei zu Unrecht zur Tabelle festgestellt worden (Leitsatz + Rn. 20 ff.) </a:t>
            </a:r>
          </a:p>
          <a:p>
            <a:pPr marL="1224000" lvl="4" indent="0">
              <a:lnSpc>
                <a:spcPct val="120000"/>
              </a:lnSpc>
              <a:spcBef>
                <a:spcPts val="900"/>
              </a:spcBef>
              <a:buNone/>
              <a:defRPr/>
            </a:pPr>
            <a:r>
              <a:rPr lang="de-DE" altLang="de-DE" sz="1600" u="sng" dirty="0">
                <a:cs typeface="Times New Roman" pitchFamily="18" charset="0"/>
              </a:rPr>
              <a:t>Argument</a:t>
            </a:r>
            <a:r>
              <a:rPr lang="de-DE" altLang="de-DE" sz="1600" dirty="0">
                <a:cs typeface="Times New Roman" pitchFamily="18" charset="0"/>
              </a:rPr>
              <a:t>: Rechtskraft des Tabelleneintrags (</a:t>
            </a:r>
            <a:r>
              <a:rPr lang="de-DE" sz="1600" dirty="0"/>
              <a:t>§ </a:t>
            </a:r>
            <a:r>
              <a:rPr lang="de-DE" altLang="de-DE" sz="1600" dirty="0">
                <a:cs typeface="Times New Roman" pitchFamily="18" charset="0"/>
              </a:rPr>
              <a:t>178 III InsO). Deshalb muss die Forderung bei der Schlussverteilung berücksichtigt werden.</a:t>
            </a:r>
          </a:p>
          <a:p>
            <a:pPr marL="1224000" lvl="3" indent="-360000">
              <a:lnSpc>
                <a:spcPct val="120000"/>
              </a:lnSpc>
              <a:spcBef>
                <a:spcPts val="900"/>
              </a:spcBef>
              <a:buFont typeface="Wingdings" panose="05000000000000000000" pitchFamily="2" charset="2"/>
              <a:buChar char="Ø"/>
              <a:defRPr/>
            </a:pPr>
            <a:endParaRPr lang="de-DE" altLang="de-DE" sz="1800" dirty="0">
              <a:cs typeface="Times New Roman" pitchFamily="18" charset="0"/>
            </a:endParaRPr>
          </a:p>
          <a:p>
            <a:pPr marL="1224000" lvl="3" indent="-360000">
              <a:lnSpc>
                <a:spcPct val="120000"/>
              </a:lnSpc>
              <a:spcBef>
                <a:spcPts val="900"/>
              </a:spcBef>
              <a:buFont typeface="Wingdings" panose="05000000000000000000" pitchFamily="2" charset="2"/>
              <a:buChar char="Ø"/>
              <a:defRPr/>
            </a:pPr>
            <a:endParaRPr lang="de-DE" altLang="de-DE" sz="1800" dirty="0">
              <a:cs typeface="Times New Roman" pitchFamily="18" charset="0"/>
            </a:endParaRPr>
          </a:p>
          <a:p>
            <a:pPr marL="864000" lvl="3" indent="0">
              <a:lnSpc>
                <a:spcPct val="120000"/>
              </a:lnSpc>
              <a:spcBef>
                <a:spcPts val="900"/>
              </a:spcBef>
              <a:buFont typeface="Wingdings" pitchFamily="2" charset="2"/>
              <a:buNone/>
              <a:defRPr/>
            </a:pPr>
            <a:endParaRPr lang="de-DE" altLang="de-DE" sz="1800" dirty="0">
              <a:cs typeface="Times New Roman" pitchFamily="18" charset="0"/>
            </a:endParaRPr>
          </a:p>
        </p:txBody>
      </p:sp>
      <p:sp>
        <p:nvSpPr>
          <p:cNvPr id="65540" name="Rectangle 24">
            <a:extLst>
              <a:ext uri="{FF2B5EF4-FFF2-40B4-BE49-F238E27FC236}">
                <a16:creationId xmlns:a16="http://schemas.microsoft.com/office/drawing/2014/main" id="{BAE57DEF-FB6C-8E56-3795-919EF72649B7}"/>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Tree>
    <p:extLst>
      <p:ext uri="{BB962C8B-B14F-4D97-AF65-F5344CB8AC3E}">
        <p14:creationId xmlns:p14="http://schemas.microsoft.com/office/powerpoint/2010/main" val="3167977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BFC83-9ED1-C653-4368-DEA514F93641}"/>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24F899A3-A100-E210-0319-1CAE2B0AA95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13</a:t>
            </a:fld>
            <a:endParaRPr lang="de-DE" altLang="de-DE" sz="1400">
              <a:solidFill>
                <a:schemeClr val="bg1"/>
              </a:solidFill>
            </a:endParaRPr>
          </a:p>
        </p:txBody>
      </p:sp>
      <p:sp>
        <p:nvSpPr>
          <p:cNvPr id="37892" name="Rectangle 3">
            <a:extLst>
              <a:ext uri="{FF2B5EF4-FFF2-40B4-BE49-F238E27FC236}">
                <a16:creationId xmlns:a16="http://schemas.microsoft.com/office/drawing/2014/main" id="{55719C45-1EF8-F913-780E-899586E10AA1}"/>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2.	Fehlende (mittelbare) Gläubigerbenachteiligung</a:t>
            </a:r>
            <a:endParaRPr lang="de-DE" altLang="de-DE" sz="1600" dirty="0">
              <a:cs typeface="Times New Roman" pitchFamily="18" charset="0"/>
              <a:sym typeface="Wingdings" pitchFamily="2" charset="2"/>
            </a:endParaRPr>
          </a:p>
          <a:p>
            <a:pPr marL="864000" lvl="1" indent="-432000">
              <a:lnSpc>
                <a:spcPct val="120000"/>
              </a:lnSpc>
              <a:spcBef>
                <a:spcPts val="1200"/>
              </a:spcBef>
              <a:buFont typeface="+mj-lt"/>
              <a:buAutoNum type="alphaLcParenR" startAt="2"/>
              <a:defRPr/>
            </a:pPr>
            <a:r>
              <a:rPr lang="de-DE" altLang="de-DE" sz="1900" b="1" dirty="0">
                <a:cs typeface="Times New Roman" pitchFamily="18" charset="0"/>
                <a:sym typeface="Wingdings" pitchFamily="2" charset="2"/>
              </a:rPr>
              <a:t>Unterlassen einer Vermögensmehrung </a:t>
            </a:r>
          </a:p>
          <a:p>
            <a:pPr marL="864000" lvl="3" indent="0">
              <a:lnSpc>
                <a:spcPct val="120000"/>
              </a:lnSpc>
              <a:spcBef>
                <a:spcPts val="600"/>
              </a:spcBef>
              <a:buNone/>
              <a:defRPr/>
            </a:pPr>
            <a:r>
              <a:rPr lang="de-DE" altLang="de-DE" sz="1800" dirty="0">
                <a:cs typeface="Times New Roman" pitchFamily="18" charset="0"/>
              </a:rPr>
              <a:t>≠ Minderung des Schuldnervermögens</a:t>
            </a:r>
          </a:p>
          <a:p>
            <a:pPr marL="864000" lvl="3" indent="0">
              <a:lnSpc>
                <a:spcPct val="120000"/>
              </a:lnSpc>
              <a:spcBef>
                <a:spcPts val="900"/>
              </a:spcBef>
              <a:buNone/>
              <a:defRPr/>
            </a:pPr>
            <a:r>
              <a:rPr lang="de-DE" altLang="de-DE" sz="1800" dirty="0">
                <a:cs typeface="Times New Roman" pitchFamily="18" charset="0"/>
              </a:rPr>
              <a:t>Beispiel bei OLG Frankfurt v. 25.7.2025 – 4 U 282/22, ZIP 2025, 2646</a:t>
            </a:r>
          </a:p>
          <a:p>
            <a:pPr marL="864000" lvl="3" indent="0">
              <a:lnSpc>
                <a:spcPct val="120000"/>
              </a:lnSpc>
              <a:spcBef>
                <a:spcPts val="900"/>
              </a:spcBef>
              <a:buNone/>
              <a:defRPr/>
            </a:pPr>
            <a:r>
              <a:rPr lang="de-DE" sz="1800" u="sng" dirty="0">
                <a:cs typeface="Times New Roman" pitchFamily="18" charset="0"/>
              </a:rPr>
              <a:t>Leitsatz</a:t>
            </a:r>
            <a:r>
              <a:rPr lang="de-DE" sz="1800" dirty="0">
                <a:cs typeface="Times New Roman" pitchFamily="18" charset="0"/>
              </a:rPr>
              <a:t>:</a:t>
            </a:r>
            <a:r>
              <a:rPr lang="de-DE" sz="1800" dirty="0"/>
              <a:t> Behält sich der Erblasser bei der (außerhalb der Frist des § 134 Abs. 1 InsO erfolgten) schenkweisen Übertragung eines Grundstücks das Recht vor, den Grundbesitz zu belasten, führt das </a:t>
            </a:r>
            <a:r>
              <a:rPr lang="de-DE" sz="1800" dirty="0" err="1"/>
              <a:t>Nichtgebrauchmachen</a:t>
            </a:r>
            <a:r>
              <a:rPr lang="de-DE" sz="1800" dirty="0"/>
              <a:t> von dieser Belastungsvollmacht nicht zu einer Gläubigerbenachteiligung </a:t>
            </a:r>
            <a:r>
              <a:rPr lang="de-DE" sz="1800" dirty="0" err="1"/>
              <a:t>i.S.d</a:t>
            </a:r>
            <a:r>
              <a:rPr lang="de-DE" sz="1800" dirty="0"/>
              <a:t>. § 129 InsO. (Revision unter Az. IX ZR 115/25)</a:t>
            </a:r>
            <a:endParaRPr lang="de-DE" sz="1800" dirty="0">
              <a:cs typeface="Times New Roman" pitchFamily="18" charset="0"/>
            </a:endParaRPr>
          </a:p>
          <a:p>
            <a:pPr marL="1224000" lvl="3" indent="-360000">
              <a:lnSpc>
                <a:spcPct val="120000"/>
              </a:lnSpc>
              <a:spcBef>
                <a:spcPts val="600"/>
              </a:spcBef>
              <a:buFont typeface="Wingdings" panose="05000000000000000000" pitchFamily="2" charset="2"/>
              <a:buChar char="Ø"/>
              <a:defRPr/>
            </a:pPr>
            <a:r>
              <a:rPr lang="de-DE" altLang="de-DE" sz="1600" dirty="0">
                <a:cs typeface="Times New Roman" pitchFamily="18" charset="0"/>
              </a:rPr>
              <a:t>Unterlassung einer Grundschuldbestellung zugunsten des Schuldners vermindert dessen Vermögen nicht, sondern verhindert nur eine Mehrung des Vermögens</a:t>
            </a:r>
          </a:p>
          <a:p>
            <a:pPr marL="1224000" lvl="3" indent="-360000">
              <a:lnSpc>
                <a:spcPct val="120000"/>
              </a:lnSpc>
              <a:spcBef>
                <a:spcPts val="600"/>
              </a:spcBef>
              <a:buFont typeface="Wingdings" panose="05000000000000000000" pitchFamily="2" charset="2"/>
              <a:buChar char="Ø"/>
              <a:defRPr/>
            </a:pPr>
            <a:r>
              <a:rPr lang="de-DE" altLang="de-DE" sz="1600" dirty="0">
                <a:cs typeface="Times New Roman" pitchFamily="18" charset="0"/>
              </a:rPr>
              <a:t>Fehlende Vergleichbarkeit mit der widerruflichen Einräumung eines Bezugsrechts an einer Lebensversicherung; dort ist die Einräumung anfechtbar</a:t>
            </a:r>
          </a:p>
        </p:txBody>
      </p:sp>
      <p:sp>
        <p:nvSpPr>
          <p:cNvPr id="65540" name="Rectangle 24">
            <a:extLst>
              <a:ext uri="{FF2B5EF4-FFF2-40B4-BE49-F238E27FC236}">
                <a16:creationId xmlns:a16="http://schemas.microsoft.com/office/drawing/2014/main" id="{5B21575D-986E-C1CC-3754-7912578817C8}"/>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Tree>
    <p:extLst>
      <p:ext uri="{BB962C8B-B14F-4D97-AF65-F5344CB8AC3E}">
        <p14:creationId xmlns:p14="http://schemas.microsoft.com/office/powerpoint/2010/main" val="1061195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71FD-D8F4-306B-C32F-B427E62F0EBB}"/>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6C4C55A-B649-405D-74C6-B1362DDF599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14</a:t>
            </a:fld>
            <a:endParaRPr lang="de-DE" altLang="de-DE" sz="1400">
              <a:solidFill>
                <a:schemeClr val="bg1"/>
              </a:solidFill>
            </a:endParaRPr>
          </a:p>
        </p:txBody>
      </p:sp>
      <p:sp>
        <p:nvSpPr>
          <p:cNvPr id="37892" name="Rectangle 3">
            <a:extLst>
              <a:ext uri="{FF2B5EF4-FFF2-40B4-BE49-F238E27FC236}">
                <a16:creationId xmlns:a16="http://schemas.microsoft.com/office/drawing/2014/main" id="{59269F15-7CB6-2D80-25F0-45302211A85A}"/>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2.	Fehlende (mittelbare) Gläubigerbenachteiligung</a:t>
            </a:r>
            <a:endParaRPr lang="de-DE" altLang="de-DE" sz="1600" dirty="0">
              <a:cs typeface="Times New Roman" pitchFamily="18" charset="0"/>
              <a:sym typeface="Wingdings" pitchFamily="2" charset="2"/>
            </a:endParaRPr>
          </a:p>
          <a:p>
            <a:pPr marL="864000" lvl="1" indent="-432000">
              <a:lnSpc>
                <a:spcPct val="120000"/>
              </a:lnSpc>
              <a:spcBef>
                <a:spcPts val="1200"/>
              </a:spcBef>
              <a:buFont typeface="+mj-lt"/>
              <a:buAutoNum type="alphaLcParenR" startAt="3"/>
              <a:defRPr/>
            </a:pPr>
            <a:r>
              <a:rPr lang="de-DE" altLang="de-DE" sz="1900" b="1" dirty="0">
                <a:cs typeface="Times New Roman" pitchFamily="18" charset="0"/>
                <a:sym typeface="Wingdings" pitchFamily="2" charset="2"/>
              </a:rPr>
              <a:t>Leistung auf wirksame Sicherheit + </a:t>
            </a:r>
            <a:r>
              <a:rPr lang="de-DE" altLang="de-DE" sz="1900" b="1" dirty="0" err="1">
                <a:cs typeface="Times New Roman" pitchFamily="18" charset="0"/>
                <a:sym typeface="Wingdings" pitchFamily="2" charset="2"/>
              </a:rPr>
              <a:t>Sicherheitentausch</a:t>
            </a:r>
            <a:endParaRPr lang="de-DE" altLang="de-DE" sz="1900" b="1" dirty="0">
              <a:cs typeface="Times New Roman" pitchFamily="18" charset="0"/>
              <a:sym typeface="Wingdings" pitchFamily="2" charset="2"/>
            </a:endParaRPr>
          </a:p>
          <a:p>
            <a:pPr marL="864000" lvl="3" indent="0">
              <a:lnSpc>
                <a:spcPct val="120000"/>
              </a:lnSpc>
              <a:spcBef>
                <a:spcPts val="900"/>
              </a:spcBef>
              <a:buNone/>
              <a:defRPr/>
            </a:pPr>
            <a:r>
              <a:rPr lang="de-DE" altLang="de-DE" sz="1800" dirty="0">
                <a:sym typeface="Wingdings" panose="05000000000000000000" pitchFamily="2" charset="2"/>
              </a:rPr>
              <a:t>BGH v. 19.9.2024 – IX ZR 217/22, ZIP 2024, 2423 (Rn. 28)</a:t>
            </a:r>
            <a:endParaRPr lang="de-DE" altLang="de-DE" sz="1800" dirty="0">
              <a:cs typeface="Times New Roman" pitchFamily="18" charset="0"/>
            </a:endParaRPr>
          </a:p>
          <a:p>
            <a:pPr marL="1224000" lvl="3" indent="-360000">
              <a:lnSpc>
                <a:spcPct val="120000"/>
              </a:lnSpc>
              <a:spcBef>
                <a:spcPts val="900"/>
              </a:spcBef>
              <a:buFont typeface="Wingdings" panose="05000000000000000000" pitchFamily="2" charset="2"/>
              <a:buChar char="Ø"/>
              <a:defRPr/>
            </a:pPr>
            <a:r>
              <a:rPr lang="de-DE" sz="1700" dirty="0"/>
              <a:t>objektive Gläubigerbenachteiligung fehlt, wenn der </a:t>
            </a:r>
            <a:r>
              <a:rPr lang="de-DE" sz="1700" dirty="0">
                <a:solidFill>
                  <a:srgbClr val="C00000"/>
                </a:solidFill>
              </a:rPr>
              <a:t>Gläubiger im Umfang der Zahlung insolvenzbeständig am Schuldnervermögen gesichert </a:t>
            </a:r>
            <a:r>
              <a:rPr lang="de-DE" sz="1700" dirty="0"/>
              <a:t>war</a:t>
            </a:r>
          </a:p>
          <a:p>
            <a:pPr marL="1224000" lvl="3" indent="-360000">
              <a:lnSpc>
                <a:spcPct val="120000"/>
              </a:lnSpc>
              <a:spcBef>
                <a:spcPts val="900"/>
              </a:spcBef>
              <a:buFont typeface="Wingdings" panose="05000000000000000000" pitchFamily="2" charset="2"/>
              <a:buChar char="Ø"/>
              <a:defRPr/>
            </a:pPr>
            <a:r>
              <a:rPr lang="de-DE" sz="1700" dirty="0"/>
              <a:t>objektive Gläubigerbenachteiligung fehlt auch beim </a:t>
            </a:r>
            <a:r>
              <a:rPr lang="de-DE" sz="1700" dirty="0" err="1">
                <a:solidFill>
                  <a:srgbClr val="C00000"/>
                </a:solidFill>
              </a:rPr>
              <a:t>Sicherheitentausch</a:t>
            </a:r>
            <a:r>
              <a:rPr lang="de-DE" sz="1700" dirty="0"/>
              <a:t> = wirksam und unanfechtbar bestellte Sicherheit wird durch eine gleichwertige andere Sicherheit ersetzt, ohne dass damit für das Schuldnervermögen ein zusätzlicher Rechtsverlust verbunden wäre</a:t>
            </a:r>
          </a:p>
          <a:p>
            <a:pPr marL="1224000" lvl="3" indent="-360000">
              <a:lnSpc>
                <a:spcPct val="120000"/>
              </a:lnSpc>
              <a:spcBef>
                <a:spcPts val="900"/>
              </a:spcBef>
              <a:buFont typeface="Wingdings" panose="05000000000000000000" pitchFamily="2" charset="2"/>
              <a:buChar char="Ø"/>
              <a:defRPr/>
            </a:pPr>
            <a:r>
              <a:rPr lang="de-DE" sz="1700" dirty="0"/>
              <a:t>Der </a:t>
            </a:r>
            <a:r>
              <a:rPr lang="de-DE" sz="1700" dirty="0">
                <a:solidFill>
                  <a:srgbClr val="C00000"/>
                </a:solidFill>
              </a:rPr>
              <a:t>unmittelbare Austausch gleichwertiger Sicherheiten </a:t>
            </a:r>
            <a:r>
              <a:rPr lang="de-DE" sz="1700" dirty="0"/>
              <a:t>benachteiligt die Gläubiger nicht (…), allerdings nur in dem Umfang des für die ursprüngliche Sicherheit vereinbarten Sicherungszwecks</a:t>
            </a:r>
            <a:r>
              <a:rPr lang="de-DE" sz="1700" dirty="0">
                <a:cs typeface="Times New Roman" pitchFamily="18" charset="0"/>
              </a:rPr>
              <a:t> (…).</a:t>
            </a:r>
          </a:p>
          <a:p>
            <a:pPr marL="864000" lvl="3" indent="0">
              <a:lnSpc>
                <a:spcPct val="120000"/>
              </a:lnSpc>
              <a:spcBef>
                <a:spcPts val="900"/>
              </a:spcBef>
              <a:buNone/>
              <a:defRPr/>
            </a:pPr>
            <a:r>
              <a:rPr lang="de-DE" altLang="de-DE" sz="1700" dirty="0"/>
              <a:t>Zur Teilanfechtung beim </a:t>
            </a:r>
            <a:r>
              <a:rPr lang="de-DE" altLang="de-DE" sz="1700" dirty="0" err="1"/>
              <a:t>Sicherheitentausch</a:t>
            </a:r>
            <a:r>
              <a:rPr lang="de-DE" altLang="de-DE" sz="1700" dirty="0"/>
              <a:t> </a:t>
            </a:r>
            <a:r>
              <a:rPr lang="de-DE" altLang="de-DE" sz="1700" i="1" dirty="0"/>
              <a:t>Klinck</a:t>
            </a:r>
            <a:r>
              <a:rPr lang="de-DE" altLang="de-DE" sz="1700" dirty="0"/>
              <a:t>, KTS 2025, 1 ff. bei Fn. 96 f.</a:t>
            </a:r>
            <a:endParaRPr lang="de-DE" sz="1700" dirty="0">
              <a:cs typeface="Times New Roman" pitchFamily="18" charset="0"/>
            </a:endParaRPr>
          </a:p>
        </p:txBody>
      </p:sp>
      <p:sp>
        <p:nvSpPr>
          <p:cNvPr id="65540" name="Rectangle 24">
            <a:extLst>
              <a:ext uri="{FF2B5EF4-FFF2-40B4-BE49-F238E27FC236}">
                <a16:creationId xmlns:a16="http://schemas.microsoft.com/office/drawing/2014/main" id="{6147AE61-7C80-7934-7EDE-A31398C14E24}"/>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Tree>
    <p:extLst>
      <p:ext uri="{BB962C8B-B14F-4D97-AF65-F5344CB8AC3E}">
        <p14:creationId xmlns:p14="http://schemas.microsoft.com/office/powerpoint/2010/main" val="1976340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EF8E-1D6C-4F2E-8D93-71E3722CEEE0}"/>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FA5F6E91-0495-8E66-1FA6-1AC45E87239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15</a:t>
            </a:fld>
            <a:endParaRPr lang="de-DE" altLang="de-DE" sz="1400">
              <a:solidFill>
                <a:schemeClr val="bg1"/>
              </a:solidFill>
            </a:endParaRPr>
          </a:p>
        </p:txBody>
      </p:sp>
      <p:sp>
        <p:nvSpPr>
          <p:cNvPr id="37892" name="Rectangle 3">
            <a:extLst>
              <a:ext uri="{FF2B5EF4-FFF2-40B4-BE49-F238E27FC236}">
                <a16:creationId xmlns:a16="http://schemas.microsoft.com/office/drawing/2014/main" id="{0BA1D1B6-C538-3D71-8820-655A844D1CA5}"/>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2.	Fehlende (mittelbare) Gläubigerbenachteiligung </a:t>
            </a:r>
          </a:p>
          <a:p>
            <a:pPr marL="864000" lvl="1" indent="-432000">
              <a:lnSpc>
                <a:spcPct val="120000"/>
              </a:lnSpc>
              <a:spcBef>
                <a:spcPts val="1200"/>
              </a:spcBef>
              <a:buFont typeface="Wingdings" panose="05000000000000000000" pitchFamily="2" charset="2"/>
              <a:buChar char="v"/>
              <a:defRPr/>
            </a:pPr>
            <a:r>
              <a:rPr lang="de-DE" altLang="de-DE" sz="1600" u="sng" dirty="0">
                <a:cs typeface="Times New Roman" pitchFamily="18" charset="0"/>
                <a:sym typeface="Wingdings" pitchFamily="2" charset="2"/>
              </a:rPr>
              <a:t>Literatur</a:t>
            </a:r>
            <a:r>
              <a:rPr lang="de-DE" altLang="de-DE" sz="1600" dirty="0">
                <a:cs typeface="Times New Roman" pitchFamily="18" charset="0"/>
                <a:sym typeface="Wingdings" pitchFamily="2" charset="2"/>
              </a:rPr>
              <a:t>: </a:t>
            </a:r>
            <a:r>
              <a:rPr lang="de-DE" altLang="de-DE" sz="1600" i="1" dirty="0">
                <a:cs typeface="Times New Roman" pitchFamily="18" charset="0"/>
                <a:sym typeface="Wingdings" pitchFamily="2" charset="2"/>
              </a:rPr>
              <a:t>Bitter</a:t>
            </a:r>
            <a:r>
              <a:rPr lang="de-DE" altLang="de-DE" sz="1600" dirty="0">
                <a:cs typeface="Times New Roman" pitchFamily="18" charset="0"/>
                <a:sym typeface="Wingdings" pitchFamily="2" charset="2"/>
              </a:rPr>
              <a:t> in FS Karsten Schmidt, 2009, S. 123, 129 ff.</a:t>
            </a:r>
          </a:p>
          <a:p>
            <a:pPr marL="864000" lvl="1" indent="-432000">
              <a:lnSpc>
                <a:spcPct val="114000"/>
              </a:lnSpc>
              <a:spcBef>
                <a:spcPts val="1200"/>
              </a:spcBef>
              <a:buFont typeface="+mj-lt"/>
              <a:buAutoNum type="alphaLcParenR" startAt="4"/>
              <a:defRPr/>
            </a:pPr>
            <a:r>
              <a:rPr lang="de-DE" altLang="de-DE" sz="1900" b="1" dirty="0">
                <a:cs typeface="Times New Roman" pitchFamily="18" charset="0"/>
                <a:sym typeface="Wingdings" pitchFamily="2" charset="2"/>
              </a:rPr>
              <a:t>Weggabe schuldnerfremder Gegenstände</a:t>
            </a:r>
          </a:p>
          <a:p>
            <a:pPr marL="1224000" lvl="3" indent="-360000">
              <a:lnSpc>
                <a:spcPct val="114000"/>
              </a:lnSpc>
              <a:spcBef>
                <a:spcPts val="900"/>
              </a:spcBef>
              <a:buFont typeface="Wingdings" panose="05000000000000000000" pitchFamily="2" charset="2"/>
              <a:buChar char="Ø"/>
              <a:defRPr/>
            </a:pPr>
            <a:r>
              <a:rPr lang="de-DE" altLang="de-DE" sz="1800" u="sng" dirty="0">
                <a:cs typeface="Times New Roman" pitchFamily="18" charset="0"/>
              </a:rPr>
              <a:t>Fall</a:t>
            </a:r>
            <a:r>
              <a:rPr lang="de-DE" altLang="de-DE" sz="1800" dirty="0">
                <a:cs typeface="Times New Roman" pitchFamily="18" charset="0"/>
              </a:rPr>
              <a:t>: Herausgabe eines der Aussonderung (</a:t>
            </a:r>
            <a:r>
              <a:rPr lang="de-DE" sz="1800" dirty="0"/>
              <a:t>§ </a:t>
            </a:r>
            <a:r>
              <a:rPr lang="de-DE" altLang="de-DE" sz="1800" dirty="0">
                <a:cs typeface="Times New Roman" pitchFamily="18" charset="0"/>
              </a:rPr>
              <a:t>47 InsO) unterliegenden Gegenstandes an den Rechtsinhaber (Eigentümer)</a:t>
            </a:r>
          </a:p>
          <a:p>
            <a:pPr marL="1224000" lvl="3" indent="-360000">
              <a:lnSpc>
                <a:spcPct val="114000"/>
              </a:lnSpc>
              <a:spcBef>
                <a:spcPts val="900"/>
              </a:spcBef>
              <a:buFont typeface="Wingdings" panose="05000000000000000000" pitchFamily="2" charset="2"/>
              <a:buChar char="Ø"/>
              <a:defRPr/>
            </a:pPr>
            <a:r>
              <a:rPr lang="de-DE" altLang="de-DE" sz="1800" dirty="0">
                <a:cs typeface="Times New Roman" pitchFamily="18" charset="0"/>
              </a:rPr>
              <a:t>Insolvenzverwalter hätte den Gegenstand ohnehin herausgeben müssen</a:t>
            </a:r>
          </a:p>
          <a:p>
            <a:pPr marL="864000" lvl="1" indent="-432000">
              <a:lnSpc>
                <a:spcPct val="114000"/>
              </a:lnSpc>
              <a:spcBef>
                <a:spcPts val="1200"/>
              </a:spcBef>
              <a:buFont typeface="+mj-lt"/>
              <a:buAutoNum type="alphaLcParenR" startAt="4"/>
              <a:defRPr/>
            </a:pPr>
            <a:r>
              <a:rPr lang="de-DE" altLang="de-DE" sz="1900" b="1" dirty="0">
                <a:cs typeface="Times New Roman" pitchFamily="18" charset="0"/>
              </a:rPr>
              <a:t>Weggabe wertloser/wertausschöpfend belasteter Gegenstände</a:t>
            </a:r>
          </a:p>
          <a:p>
            <a:pPr marL="1224000" lvl="3" indent="-360000">
              <a:lnSpc>
                <a:spcPct val="114000"/>
              </a:lnSpc>
              <a:spcBef>
                <a:spcPts val="900"/>
              </a:spcBef>
              <a:buFont typeface="Wingdings" panose="05000000000000000000" pitchFamily="2" charset="2"/>
              <a:buChar char="Ø"/>
              <a:defRPr/>
            </a:pPr>
            <a:r>
              <a:rPr lang="de-DE" altLang="de-DE" sz="1800" u="sng" dirty="0">
                <a:cs typeface="Times New Roman" pitchFamily="18" charset="0"/>
              </a:rPr>
              <a:t>Fall</a:t>
            </a:r>
            <a:r>
              <a:rPr lang="de-DE" altLang="de-DE" sz="1800" dirty="0">
                <a:cs typeface="Times New Roman" pitchFamily="18" charset="0"/>
              </a:rPr>
              <a:t>: Herausgabe von Fotos mit reinem Affektionsinteresse; Übertragung von Anteilen an einer vermögenslosen Gesellschaft; Abtretung einer rechtlich nicht durchsetzbaren Forderung</a:t>
            </a:r>
          </a:p>
          <a:p>
            <a:pPr marL="1224000" lvl="3" indent="-360000">
              <a:lnSpc>
                <a:spcPct val="114000"/>
              </a:lnSpc>
              <a:spcBef>
                <a:spcPts val="900"/>
              </a:spcBef>
              <a:buFont typeface="Wingdings" panose="05000000000000000000" pitchFamily="2" charset="2"/>
              <a:buChar char="Ø"/>
              <a:defRPr/>
            </a:pPr>
            <a:r>
              <a:rPr lang="de-DE" altLang="de-DE" sz="1800" dirty="0">
                <a:cs typeface="Times New Roman" pitchFamily="18" charset="0"/>
              </a:rPr>
              <a:t>keine Möglichkeit der Erlöserzielung durch den Insolvenzverwalter</a:t>
            </a:r>
          </a:p>
          <a:p>
            <a:pPr marL="1224000" lvl="3" indent="-360000">
              <a:lnSpc>
                <a:spcPct val="114000"/>
              </a:lnSpc>
              <a:spcBef>
                <a:spcPts val="900"/>
              </a:spcBef>
              <a:buFont typeface="Wingdings" panose="05000000000000000000" pitchFamily="2" charset="2"/>
              <a:buChar char="Ø"/>
              <a:defRPr/>
            </a:pPr>
            <a:r>
              <a:rPr lang="de-DE" sz="1800" b="0" u="none" strike="noStrike" baseline="0" dirty="0">
                <a:solidFill>
                  <a:srgbClr val="1B1B1B"/>
                </a:solidFill>
                <a:latin typeface="Arial" panose="020B0604020202020204" pitchFamily="34" charset="0"/>
              </a:rPr>
              <a:t>BFH v. 18.4.2023 – VII R 20/20, ZIP 2023, 1955 (Rn. 32) m.w.N. </a:t>
            </a:r>
            <a:endParaRPr lang="de-DE" altLang="de-DE" sz="1800" dirty="0">
              <a:cs typeface="Times New Roman" pitchFamily="18" charset="0"/>
            </a:endParaRPr>
          </a:p>
          <a:p>
            <a:pPr marL="1224000" lvl="3" indent="-360000">
              <a:lnSpc>
                <a:spcPct val="120000"/>
              </a:lnSpc>
              <a:spcBef>
                <a:spcPts val="900"/>
              </a:spcBef>
              <a:buFont typeface="Wingdings" panose="05000000000000000000" pitchFamily="2" charset="2"/>
              <a:buChar char="Ø"/>
              <a:defRPr/>
            </a:pPr>
            <a:endParaRPr lang="de-DE" altLang="de-DE" sz="1800" dirty="0">
              <a:cs typeface="Times New Roman" pitchFamily="18" charset="0"/>
            </a:endParaRPr>
          </a:p>
          <a:p>
            <a:pPr marL="864000" lvl="3" indent="0">
              <a:lnSpc>
                <a:spcPct val="120000"/>
              </a:lnSpc>
              <a:spcBef>
                <a:spcPts val="900"/>
              </a:spcBef>
              <a:buFont typeface="Wingdings" pitchFamily="2" charset="2"/>
              <a:buNone/>
              <a:defRPr/>
            </a:pPr>
            <a:endParaRPr lang="de-DE" altLang="de-DE" sz="1800" dirty="0">
              <a:cs typeface="Times New Roman" pitchFamily="18" charset="0"/>
            </a:endParaRPr>
          </a:p>
        </p:txBody>
      </p:sp>
      <p:sp>
        <p:nvSpPr>
          <p:cNvPr id="65540" name="Rectangle 24">
            <a:extLst>
              <a:ext uri="{FF2B5EF4-FFF2-40B4-BE49-F238E27FC236}">
                <a16:creationId xmlns:a16="http://schemas.microsoft.com/office/drawing/2014/main" id="{0AEDA8B4-F4D7-0E32-D0D2-33B8499F93F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Tree>
    <p:extLst>
      <p:ext uri="{BB962C8B-B14F-4D97-AF65-F5344CB8AC3E}">
        <p14:creationId xmlns:p14="http://schemas.microsoft.com/office/powerpoint/2010/main" val="1711765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907AD-6D31-F7CF-AAFB-123B33044E60}"/>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1442AA2F-8968-CE27-CFE5-C3DCAD6204E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16</a:t>
            </a:fld>
            <a:endParaRPr lang="de-DE" altLang="de-DE" sz="1400">
              <a:solidFill>
                <a:schemeClr val="bg1"/>
              </a:solidFill>
            </a:endParaRPr>
          </a:p>
        </p:txBody>
      </p:sp>
      <p:sp>
        <p:nvSpPr>
          <p:cNvPr id="37892" name="Rectangle 3">
            <a:extLst>
              <a:ext uri="{FF2B5EF4-FFF2-40B4-BE49-F238E27FC236}">
                <a16:creationId xmlns:a16="http://schemas.microsoft.com/office/drawing/2014/main" id="{962D0DB5-1932-98D6-8ACE-82EF47682D44}"/>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2.	Fehlende (mittelbare) Gläubigerbenachteiligung </a:t>
            </a:r>
          </a:p>
          <a:p>
            <a:pPr marL="864000" lvl="1" indent="-432000">
              <a:lnSpc>
                <a:spcPct val="120000"/>
              </a:lnSpc>
              <a:spcBef>
                <a:spcPts val="1200"/>
              </a:spcBef>
              <a:buFont typeface="+mj-lt"/>
              <a:buAutoNum type="alphaLcParenR" startAt="6"/>
              <a:defRPr/>
            </a:pPr>
            <a:r>
              <a:rPr lang="de-DE" altLang="de-DE" sz="1900" b="1" dirty="0">
                <a:cs typeface="Times New Roman" pitchFamily="18" charset="0"/>
                <a:sym typeface="Wingdings" pitchFamily="2" charset="2"/>
              </a:rPr>
              <a:t>Persönlichkeitsrechte</a:t>
            </a:r>
          </a:p>
          <a:p>
            <a:pPr marL="1224000" lvl="3" indent="-360000">
              <a:lnSpc>
                <a:spcPct val="120000"/>
              </a:lnSpc>
              <a:spcBef>
                <a:spcPts val="900"/>
              </a:spcBef>
              <a:buFont typeface="Wingdings" panose="05000000000000000000" pitchFamily="2" charset="2"/>
              <a:buChar char="Ø"/>
              <a:defRPr/>
            </a:pPr>
            <a:r>
              <a:rPr lang="de-DE" altLang="de-DE" sz="1800" u="sng" dirty="0">
                <a:cs typeface="Times New Roman" pitchFamily="18" charset="0"/>
              </a:rPr>
              <a:t>Fälle</a:t>
            </a:r>
            <a:r>
              <a:rPr lang="de-DE" altLang="de-DE" sz="1800" dirty="0">
                <a:cs typeface="Times New Roman" pitchFamily="18" charset="0"/>
              </a:rPr>
              <a:t>: Änderungen im Personenstand des Schuldners (Heirat; Annahme an Kindes statt); Umwandlung des Güterstandes; Ausschlagung einer Erbschaft oder eines Vermächtnisses; Erbverzicht; fehlende Einforderung eines Pflichtteilsanspruchs; Aufgabe einer gutbezahlten Arbeitsstelle</a:t>
            </a:r>
          </a:p>
          <a:p>
            <a:pPr marL="1224000" lvl="3" indent="-360000">
              <a:lnSpc>
                <a:spcPct val="120000"/>
              </a:lnSpc>
              <a:spcBef>
                <a:spcPts val="900"/>
              </a:spcBef>
              <a:buFont typeface="Wingdings" panose="05000000000000000000" pitchFamily="2" charset="2"/>
              <a:buChar char="Ø"/>
              <a:defRPr/>
            </a:pPr>
            <a:r>
              <a:rPr lang="de-DE" altLang="de-DE" sz="1800" dirty="0">
                <a:cs typeface="Times New Roman" pitchFamily="18" charset="0"/>
              </a:rPr>
              <a:t>wirtschaftlicher Nachteil für die Gläubiger denkbar </a:t>
            </a:r>
            <a:r>
              <a:rPr lang="de-DE" altLang="de-DE" sz="1800" dirty="0">
                <a:cs typeface="Times New Roman" pitchFamily="18" charset="0"/>
                <a:sym typeface="Wingdings" panose="05000000000000000000" pitchFamily="2" charset="2"/>
              </a:rPr>
              <a:t> Fallgruppen c) - e)</a:t>
            </a:r>
            <a:endParaRPr lang="de-DE" altLang="de-DE" sz="1800" dirty="0">
              <a:cs typeface="Times New Roman" pitchFamily="18" charset="0"/>
            </a:endParaRPr>
          </a:p>
          <a:p>
            <a:pPr marL="1224000" lvl="3" indent="-360000">
              <a:lnSpc>
                <a:spcPct val="120000"/>
              </a:lnSpc>
              <a:spcBef>
                <a:spcPts val="900"/>
              </a:spcBef>
              <a:buFont typeface="Wingdings" panose="05000000000000000000" pitchFamily="2" charset="2"/>
              <a:buChar char="Ø"/>
              <a:defRPr/>
            </a:pPr>
            <a:r>
              <a:rPr lang="de-DE" altLang="de-DE" sz="1800" u="sng" dirty="0">
                <a:cs typeface="Times New Roman" pitchFamily="18" charset="0"/>
              </a:rPr>
              <a:t>Aber</a:t>
            </a:r>
            <a:r>
              <a:rPr lang="de-DE" altLang="de-DE" sz="1800" dirty="0">
                <a:cs typeface="Times New Roman" pitchFamily="18" charset="0"/>
              </a:rPr>
              <a:t>: Ziel bestmöglicher Gläubigerbefriedigung tritt hinter dem als höherrangig empfundenen Persönlichkeitsrecht zurück</a:t>
            </a:r>
          </a:p>
        </p:txBody>
      </p:sp>
      <p:sp>
        <p:nvSpPr>
          <p:cNvPr id="65540" name="Rectangle 24">
            <a:extLst>
              <a:ext uri="{FF2B5EF4-FFF2-40B4-BE49-F238E27FC236}">
                <a16:creationId xmlns:a16="http://schemas.microsoft.com/office/drawing/2014/main" id="{4B568E72-02A7-9274-9969-89BFC54F0939}"/>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IV. Unstreitige Fälle</a:t>
            </a:r>
          </a:p>
        </p:txBody>
      </p:sp>
    </p:spTree>
    <p:extLst>
      <p:ext uri="{BB962C8B-B14F-4D97-AF65-F5344CB8AC3E}">
        <p14:creationId xmlns:p14="http://schemas.microsoft.com/office/powerpoint/2010/main" val="1500750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7590B-1610-EF77-B774-44A1C28326CB}"/>
            </a:ext>
          </a:extLst>
        </p:cNvPr>
        <p:cNvGrpSpPr/>
        <p:nvPr/>
      </p:nvGrpSpPr>
      <p:grpSpPr>
        <a:xfrm>
          <a:off x="0" y="0"/>
          <a:ext cx="0" cy="0"/>
          <a:chOff x="0" y="0"/>
          <a:chExt cx="0" cy="0"/>
        </a:xfrm>
      </p:grpSpPr>
      <p:sp>
        <p:nvSpPr>
          <p:cNvPr id="60418" name="Foliennummernplatzhalter 3">
            <a:extLst>
              <a:ext uri="{FF2B5EF4-FFF2-40B4-BE49-F238E27FC236}">
                <a16:creationId xmlns:a16="http://schemas.microsoft.com/office/drawing/2014/main" id="{E94A39EC-002F-DC03-A5E7-7AB27883DDEF}"/>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4341EF-7435-45EC-886C-C6AA97A59C93}" type="slidenum">
              <a:rPr lang="de-DE" altLang="de-DE" sz="1400" smtClean="0">
                <a:solidFill>
                  <a:schemeClr val="bg1"/>
                </a:solidFill>
              </a:rPr>
              <a:pPr>
                <a:spcBef>
                  <a:spcPct val="0"/>
                </a:spcBef>
                <a:buFontTx/>
                <a:buNone/>
              </a:pPr>
              <a:t>17</a:t>
            </a:fld>
            <a:endParaRPr lang="de-DE" altLang="de-DE" sz="1400" dirty="0">
              <a:solidFill>
                <a:schemeClr val="bg1"/>
              </a:solidFill>
            </a:endParaRPr>
          </a:p>
        </p:txBody>
      </p:sp>
      <p:sp>
        <p:nvSpPr>
          <p:cNvPr id="60419" name="Rectangle 24">
            <a:extLst>
              <a:ext uri="{FF2B5EF4-FFF2-40B4-BE49-F238E27FC236}">
                <a16:creationId xmlns:a16="http://schemas.microsoft.com/office/drawing/2014/main" id="{CBF504B8-D02B-AEC6-4B71-F2905CF85240}"/>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Gliederung</a:t>
            </a:r>
          </a:p>
        </p:txBody>
      </p:sp>
      <p:sp>
        <p:nvSpPr>
          <p:cNvPr id="7172" name="Rectangle 3">
            <a:extLst>
              <a:ext uri="{FF2B5EF4-FFF2-40B4-BE49-F238E27FC236}">
                <a16:creationId xmlns:a16="http://schemas.microsoft.com/office/drawing/2014/main" id="{E2E441E3-E5CE-A916-61DE-DBCF3F39B882}"/>
              </a:ext>
            </a:extLst>
          </p:cNvPr>
          <p:cNvSpPr txBox="1">
            <a:spLocks noChangeArrowheads="1"/>
          </p:cNvSpPr>
          <p:nvPr/>
        </p:nvSpPr>
        <p:spPr bwMode="auto">
          <a:xfrm>
            <a:off x="251520" y="1484784"/>
            <a:ext cx="8569076" cy="4607917"/>
          </a:xfrm>
          <a:prstGeom prst="rect">
            <a:avLst/>
          </a:prstGeom>
          <a:solidFill>
            <a:schemeClr val="bg1"/>
          </a:solidFill>
          <a:ln>
            <a:noFill/>
          </a:ln>
          <a:effec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514350" indent="-514350">
              <a:spcBef>
                <a:spcPct val="20000"/>
              </a:spcBef>
              <a:buChar char="•"/>
              <a:defRPr sz="2400">
                <a:solidFill>
                  <a:schemeClr val="tx1"/>
                </a:solidFill>
                <a:latin typeface="Arial" charset="0"/>
              </a:defRPr>
            </a:lvl3pPr>
            <a:lvl4pPr marL="935038" indent="-4318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spcBef>
                <a:spcPts val="600"/>
              </a:spcBef>
              <a:buFontTx/>
              <a:buAutoNum type="romanUcPeriod"/>
              <a:defRPr/>
            </a:pPr>
            <a:r>
              <a:rPr lang="de-DE" altLang="de-DE" sz="2000" dirty="0">
                <a:cs typeface="Times New Roman" pitchFamily="18" charset="0"/>
              </a:rPr>
              <a:t>Funktion der Insolvenzanfechtung</a:t>
            </a:r>
          </a:p>
          <a:p>
            <a:pPr lvl="2">
              <a:spcBef>
                <a:spcPts val="600"/>
              </a:spcBef>
              <a:buFontTx/>
              <a:buAutoNum type="romanUcPeriod"/>
              <a:defRPr/>
            </a:pPr>
            <a:r>
              <a:rPr lang="de-DE" altLang="de-DE" sz="2000" dirty="0">
                <a:cs typeface="Times New Roman" pitchFamily="18" charset="0"/>
              </a:rPr>
              <a:t>Definition der Gläubigerbenachteiligung</a:t>
            </a:r>
          </a:p>
          <a:p>
            <a:pPr lvl="2">
              <a:spcBef>
                <a:spcPts val="600"/>
              </a:spcBef>
              <a:buFontTx/>
              <a:buAutoNum type="romanUcPeriod"/>
              <a:defRPr/>
            </a:pPr>
            <a:r>
              <a:rPr lang="de-DE" altLang="de-DE" sz="2000" dirty="0">
                <a:cs typeface="Times New Roman" pitchFamily="18" charset="0"/>
              </a:rPr>
              <a:t>Arten der Gläubigerbenachteiligung</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Unstreitige</a:t>
            </a:r>
            <a:r>
              <a:rPr lang="en-GB" altLang="de-DE" sz="2000" dirty="0">
                <a:solidFill>
                  <a:srgbClr val="000000"/>
                </a:solidFill>
                <a:cs typeface="+mn-cs"/>
              </a:rPr>
              <a:t> </a:t>
            </a:r>
            <a:r>
              <a:rPr lang="en-GB" altLang="de-DE" sz="2000" dirty="0" err="1">
                <a:solidFill>
                  <a:srgbClr val="000000"/>
                </a:solidFill>
                <a:cs typeface="+mn-cs"/>
              </a:rPr>
              <a:t>Fälle</a:t>
            </a:r>
            <a:r>
              <a:rPr lang="en-GB" altLang="de-DE" sz="2000" dirty="0">
                <a:solidFill>
                  <a:srgbClr val="000000"/>
                </a:solidFill>
                <a:cs typeface="+mn-cs"/>
              </a:rPr>
              <a:t> </a:t>
            </a:r>
            <a:r>
              <a:rPr lang="en-GB" altLang="de-DE" sz="2000" u="sng" dirty="0">
                <a:solidFill>
                  <a:srgbClr val="000000"/>
                </a:solidFill>
                <a:cs typeface="+mn-cs"/>
              </a:rPr>
              <a:t> </a:t>
            </a:r>
          </a:p>
          <a:p>
            <a:pPr lvl="2">
              <a:spcBef>
                <a:spcPts val="600"/>
              </a:spcBef>
              <a:buFontTx/>
              <a:buAutoNum type="romanUcPeriod"/>
              <a:defRPr/>
            </a:pPr>
            <a:r>
              <a:rPr lang="en-GB" altLang="de-DE" sz="2000" b="1" dirty="0" err="1">
                <a:solidFill>
                  <a:srgbClr val="C00000"/>
                </a:solidFill>
                <a:cs typeface="+mn-cs"/>
              </a:rPr>
              <a:t>Problemfall</a:t>
            </a:r>
            <a:r>
              <a:rPr lang="en-GB" altLang="de-DE" sz="2000" b="1" dirty="0">
                <a:solidFill>
                  <a:srgbClr val="C00000"/>
                </a:solidFill>
                <a:cs typeface="+mn-cs"/>
              </a:rPr>
              <a:t> 1: </a:t>
            </a:r>
            <a:r>
              <a:rPr lang="en-GB" altLang="de-DE" sz="2000" b="1" dirty="0" err="1">
                <a:solidFill>
                  <a:srgbClr val="C00000"/>
                </a:solidFill>
                <a:cs typeface="+mn-cs"/>
              </a:rPr>
              <a:t>Weggabe</a:t>
            </a:r>
            <a:r>
              <a:rPr lang="en-GB" altLang="de-DE" sz="2000" b="1" dirty="0">
                <a:solidFill>
                  <a:srgbClr val="C00000"/>
                </a:solidFill>
                <a:cs typeface="+mn-cs"/>
              </a:rPr>
              <a:t> </a:t>
            </a:r>
            <a:r>
              <a:rPr lang="en-GB" altLang="de-DE" sz="2000" b="1" dirty="0" err="1">
                <a:solidFill>
                  <a:srgbClr val="C00000"/>
                </a:solidFill>
                <a:cs typeface="+mn-cs"/>
              </a:rPr>
              <a:t>unpfändbarer</a:t>
            </a:r>
            <a:r>
              <a:rPr lang="en-GB" altLang="de-DE" sz="2000" b="1" dirty="0">
                <a:solidFill>
                  <a:srgbClr val="C00000"/>
                </a:solidFill>
                <a:cs typeface="+mn-cs"/>
              </a:rPr>
              <a:t> </a:t>
            </a:r>
            <a:r>
              <a:rPr lang="en-GB" altLang="de-DE" sz="2000" b="1" dirty="0" err="1">
                <a:solidFill>
                  <a:srgbClr val="C00000"/>
                </a:solidFill>
                <a:cs typeface="+mn-cs"/>
              </a:rPr>
              <a:t>Gegenstände</a:t>
            </a:r>
            <a:endParaRPr lang="en-GB" altLang="de-DE" sz="2000" b="1" dirty="0">
              <a:solidFill>
                <a:srgbClr val="C00000"/>
              </a:solidFill>
              <a:cs typeface="+mn-cs"/>
            </a:endParaRP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2: Ausgleich des </a:t>
            </a:r>
            <a:r>
              <a:rPr lang="en-GB" altLang="de-DE" sz="2000" dirty="0" err="1">
                <a:solidFill>
                  <a:srgbClr val="000000"/>
                </a:solidFill>
                <a:cs typeface="+mn-cs"/>
              </a:rPr>
              <a:t>Nachteils</a:t>
            </a:r>
            <a:r>
              <a:rPr lang="en-GB" altLang="de-DE" sz="2000" dirty="0">
                <a:solidFill>
                  <a:srgbClr val="000000"/>
                </a:solidFill>
                <a:cs typeface="+mn-cs"/>
              </a:rPr>
              <a:t> durch </a:t>
            </a:r>
            <a:r>
              <a:rPr lang="en-GB" altLang="de-DE" sz="2000" dirty="0" err="1">
                <a:solidFill>
                  <a:srgbClr val="000000"/>
                </a:solidFill>
                <a:cs typeface="+mn-cs"/>
              </a:rPr>
              <a:t>gegenläufigen</a:t>
            </a:r>
            <a:r>
              <a:rPr lang="en-GB" altLang="de-DE" sz="2000" dirty="0">
                <a:solidFill>
                  <a:srgbClr val="000000"/>
                </a:solidFill>
                <a:cs typeface="+mn-cs"/>
              </a:rPr>
              <a:t> </a:t>
            </a:r>
            <a:r>
              <a:rPr lang="en-GB" altLang="de-DE" sz="2000" dirty="0" err="1">
                <a:solidFill>
                  <a:srgbClr val="000000"/>
                </a:solidFill>
                <a:cs typeface="+mn-cs"/>
              </a:rPr>
              <a:t>Zufluss</a:t>
            </a:r>
            <a:endParaRPr lang="en-GB" altLang="de-DE" sz="20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Fallgestaltungen</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Praktische</a:t>
            </a:r>
            <a:r>
              <a:rPr lang="en-GB" altLang="de-DE" sz="1800" dirty="0">
                <a:solidFill>
                  <a:srgbClr val="000000"/>
                </a:solidFill>
                <a:cs typeface="+mn-cs"/>
              </a:rPr>
              <a:t> </a:t>
            </a:r>
            <a:r>
              <a:rPr lang="en-GB" altLang="de-DE" sz="1800" dirty="0" err="1">
                <a:solidFill>
                  <a:srgbClr val="000000"/>
                </a:solidFill>
                <a:cs typeface="+mn-cs"/>
              </a:rPr>
              <a:t>Bedeutung</a:t>
            </a:r>
            <a:r>
              <a:rPr lang="en-GB" altLang="de-DE" sz="1800" dirty="0">
                <a:solidFill>
                  <a:srgbClr val="000000"/>
                </a:solidFill>
                <a:cs typeface="+mn-cs"/>
              </a:rPr>
              <a:t> </a:t>
            </a:r>
          </a:p>
          <a:p>
            <a:pPr lvl="3">
              <a:spcBef>
                <a:spcPts val="600"/>
              </a:spcBef>
              <a:buFont typeface="+mj-lt"/>
              <a:buAutoNum type="arabicPeriod"/>
              <a:defRPr/>
            </a:pPr>
            <a:r>
              <a:rPr lang="de-DE" altLang="de-DE" sz="1800" dirty="0"/>
              <a:t>Vergleich zum </a:t>
            </a:r>
            <a:r>
              <a:rPr lang="de-DE" altLang="de-DE" sz="1800" dirty="0" err="1"/>
              <a:t>Aktiventausch</a:t>
            </a:r>
            <a:r>
              <a:rPr lang="de-DE" altLang="de-DE" sz="1800" dirty="0"/>
              <a:t> bei § 15b InsO </a:t>
            </a:r>
            <a:r>
              <a:rPr lang="de-DE" altLang="de-DE" sz="1400" dirty="0"/>
              <a:t>(§ 64 GmbHG a.F.)</a:t>
            </a:r>
          </a:p>
          <a:p>
            <a:pPr lvl="3">
              <a:spcBef>
                <a:spcPts val="600"/>
              </a:spcBef>
              <a:buFont typeface="+mj-lt"/>
              <a:buAutoNum type="arabicPeriod"/>
              <a:defRPr/>
            </a:pPr>
            <a:r>
              <a:rPr lang="de-DE" altLang="de-DE" sz="1800" dirty="0">
                <a:latin typeface="Arial" panose="020B0604020202020204" pitchFamily="34" charset="0"/>
              </a:rPr>
              <a:t>Keine Zuordnung des Verlustrisikos zum Anfechtungsgegner</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Ausgleichende</a:t>
            </a:r>
            <a:r>
              <a:rPr lang="en-GB" altLang="de-DE" sz="1800" dirty="0">
                <a:solidFill>
                  <a:srgbClr val="000000"/>
                </a:solidFill>
                <a:cs typeface="+mn-cs"/>
              </a:rPr>
              <a:t> </a:t>
            </a:r>
            <a:r>
              <a:rPr lang="en-GB" altLang="de-DE" sz="1800" dirty="0" err="1">
                <a:solidFill>
                  <a:srgbClr val="000000"/>
                </a:solidFill>
                <a:cs typeface="+mn-cs"/>
              </a:rPr>
              <a:t>Gegenleistung</a:t>
            </a:r>
            <a:r>
              <a:rPr lang="en-GB" altLang="de-DE" sz="1800" dirty="0">
                <a:solidFill>
                  <a:srgbClr val="000000"/>
                </a:solidFill>
                <a:cs typeface="+mn-cs"/>
              </a:rPr>
              <a:t> des </a:t>
            </a:r>
            <a:r>
              <a:rPr lang="en-GB" altLang="de-DE" sz="1800" dirty="0" err="1">
                <a:solidFill>
                  <a:srgbClr val="000000"/>
                </a:solidFill>
                <a:cs typeface="+mn-cs"/>
              </a:rPr>
              <a:t>Empfängers</a:t>
            </a:r>
            <a:endParaRPr lang="en-GB" altLang="de-DE" sz="18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Zusammenfassende</a:t>
            </a:r>
            <a:r>
              <a:rPr lang="en-GB" altLang="de-DE" sz="2000" dirty="0">
                <a:solidFill>
                  <a:srgbClr val="000000"/>
                </a:solidFill>
                <a:cs typeface="+mn-cs"/>
              </a:rPr>
              <a:t> </a:t>
            </a:r>
            <a:r>
              <a:rPr lang="en-GB" altLang="de-DE" sz="2000" dirty="0" err="1">
                <a:solidFill>
                  <a:srgbClr val="000000"/>
                </a:solidFill>
                <a:cs typeface="+mn-cs"/>
              </a:rPr>
              <a:t>Thesen</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Literaturauswahl</a:t>
            </a:r>
            <a:r>
              <a:rPr lang="en-GB" altLang="de-DE" sz="2000" dirty="0">
                <a:solidFill>
                  <a:srgbClr val="000000"/>
                </a:solidFill>
                <a:cs typeface="+mn-cs"/>
              </a:rPr>
              <a:t> </a:t>
            </a:r>
          </a:p>
          <a:p>
            <a:pPr lvl="3">
              <a:lnSpc>
                <a:spcPct val="130000"/>
              </a:lnSpc>
              <a:spcBef>
                <a:spcPts val="1200"/>
              </a:spcBef>
              <a:buFont typeface="+mj-lt"/>
              <a:buAutoNum type="romanUcPeriod"/>
              <a:defRPr/>
            </a:pPr>
            <a:endParaRPr lang="en-GB" altLang="de-DE" sz="1600" dirty="0">
              <a:solidFill>
                <a:srgbClr val="000000"/>
              </a:solidFill>
              <a:cs typeface="+mn-cs"/>
            </a:endParaRPr>
          </a:p>
          <a:p>
            <a:pPr marL="0" lvl="2" indent="0">
              <a:lnSpc>
                <a:spcPct val="130000"/>
              </a:lnSpc>
              <a:spcBef>
                <a:spcPts val="0"/>
              </a:spcBef>
              <a:buNone/>
              <a:defRPr/>
            </a:pPr>
            <a:endParaRPr lang="en-GB" altLang="de-DE" sz="800" u="sng" dirty="0">
              <a:solidFill>
                <a:srgbClr val="000000"/>
              </a:solidFill>
              <a:cs typeface="+mn-cs"/>
            </a:endParaRPr>
          </a:p>
        </p:txBody>
      </p:sp>
    </p:spTree>
    <p:extLst>
      <p:ext uri="{BB962C8B-B14F-4D97-AF65-F5344CB8AC3E}">
        <p14:creationId xmlns:p14="http://schemas.microsoft.com/office/powerpoint/2010/main" val="864669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205A-6D52-ABE1-B372-C7C0045BA2FA}"/>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32B23B2-7388-8169-5CCF-92A031A4380B}"/>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18</a:t>
            </a:fld>
            <a:endParaRPr lang="de-DE" altLang="de-DE" sz="1400">
              <a:solidFill>
                <a:schemeClr val="bg1"/>
              </a:solidFill>
            </a:endParaRPr>
          </a:p>
        </p:txBody>
      </p:sp>
      <p:sp>
        <p:nvSpPr>
          <p:cNvPr id="37892" name="Rectangle 3">
            <a:extLst>
              <a:ext uri="{FF2B5EF4-FFF2-40B4-BE49-F238E27FC236}">
                <a16:creationId xmlns:a16="http://schemas.microsoft.com/office/drawing/2014/main" id="{CFA86F7F-A616-D9C6-8051-0980849EBAEB}"/>
              </a:ext>
            </a:extLst>
          </p:cNvPr>
          <p:cNvSpPr>
            <a:spLocks noGrp="1" noChangeArrowheads="1"/>
          </p:cNvSpPr>
          <p:nvPr>
            <p:ph type="body" idx="1"/>
          </p:nvPr>
        </p:nvSpPr>
        <p:spPr>
          <a:xfrm>
            <a:off x="179389" y="1556792"/>
            <a:ext cx="8785224" cy="4896396"/>
          </a:xfrm>
          <a:solidFill>
            <a:schemeClr val="bg1"/>
          </a:solidFill>
        </p:spPr>
        <p:txBody>
          <a:bodyPr/>
          <a:lstStyle/>
          <a:p>
            <a:pPr marL="360000" lvl="3" indent="-360000">
              <a:lnSpc>
                <a:spcPct val="125000"/>
              </a:lnSpc>
              <a:spcBef>
                <a:spcPts val="900"/>
              </a:spcBef>
              <a:buFont typeface="Wingdings" panose="05000000000000000000" pitchFamily="2" charset="2"/>
              <a:buChar char="Ø"/>
              <a:defRPr/>
            </a:pPr>
            <a:r>
              <a:rPr lang="de-DE" altLang="de-DE" sz="1800" u="sng" dirty="0">
                <a:cs typeface="Times New Roman" pitchFamily="18" charset="0"/>
              </a:rPr>
              <a:t>Fälle</a:t>
            </a:r>
            <a:r>
              <a:rPr lang="de-DE" altLang="de-DE" sz="1800" dirty="0">
                <a:cs typeface="Times New Roman" pitchFamily="18" charset="0"/>
              </a:rPr>
              <a:t>: </a:t>
            </a:r>
            <a:r>
              <a:rPr lang="de-DE" sz="1800" dirty="0"/>
              <a:t>Zahlung aus insolvenzfreiem Vermögen des Schuldners; Übereignung einer dem Pfändungsschutz unterliegenden Sache</a:t>
            </a:r>
            <a:endParaRPr lang="de-DE" altLang="de-DE" sz="1800" dirty="0">
              <a:cs typeface="Times New Roman" pitchFamily="18" charset="0"/>
            </a:endParaRPr>
          </a:p>
          <a:p>
            <a:pPr marL="360000" lvl="3" indent="-360000">
              <a:lnSpc>
                <a:spcPct val="125000"/>
              </a:lnSpc>
              <a:spcBef>
                <a:spcPts val="1200"/>
              </a:spcBef>
              <a:buFont typeface="Wingdings" panose="05000000000000000000" pitchFamily="2" charset="2"/>
              <a:buChar char="Ø"/>
              <a:defRPr/>
            </a:pPr>
            <a:r>
              <a:rPr lang="de-DE" altLang="de-DE" sz="1800" u="sng" dirty="0">
                <a:cs typeface="Times New Roman" pitchFamily="18" charset="0"/>
              </a:rPr>
              <a:t>h.M.</a:t>
            </a:r>
            <a:r>
              <a:rPr lang="de-DE" altLang="de-DE" sz="1800" dirty="0">
                <a:cs typeface="Times New Roman" pitchFamily="18" charset="0"/>
              </a:rPr>
              <a:t>: keine Gläubigerbenachteiligung, weil Gegenstand ohnehin nicht zugunsten der Insolvenzmasse verwertbar war </a:t>
            </a:r>
          </a:p>
          <a:p>
            <a:pPr marL="720000" lvl="4" indent="-360000">
              <a:lnSpc>
                <a:spcPct val="125000"/>
              </a:lnSpc>
              <a:spcBef>
                <a:spcPts val="500"/>
              </a:spcBef>
              <a:buFont typeface="Wingdings" panose="05000000000000000000" pitchFamily="2" charset="2"/>
              <a:buChar char="v"/>
              <a:defRPr/>
            </a:pPr>
            <a:r>
              <a:rPr lang="de-DE" altLang="de-DE" sz="1600" u="sng" dirty="0">
                <a:cs typeface="Times New Roman" pitchFamily="18" charset="0"/>
              </a:rPr>
              <a:t>Beispiel</a:t>
            </a:r>
            <a:r>
              <a:rPr lang="de-DE" altLang="de-DE" sz="1600" dirty="0">
                <a:cs typeface="Times New Roman" pitchFamily="18" charset="0"/>
              </a:rPr>
              <a:t>: BGH v. 7.4.2016 – IX ZR 145/15, ZIP 2016, 1174 Rn. 17: Zahlung der Prämie für Krankenversicherung aus unpfändbarem Vermögen</a:t>
            </a:r>
          </a:p>
          <a:p>
            <a:pPr marL="360000" lvl="3" indent="-360000">
              <a:lnSpc>
                <a:spcPct val="125000"/>
              </a:lnSpc>
              <a:spcBef>
                <a:spcPts val="1200"/>
              </a:spcBef>
              <a:buFont typeface="Wingdings" panose="05000000000000000000" pitchFamily="2" charset="2"/>
              <a:buChar char="Ø"/>
              <a:defRPr/>
            </a:pPr>
            <a:r>
              <a:rPr lang="de-DE" altLang="de-DE" sz="1800" u="sng" dirty="0">
                <a:cs typeface="Times New Roman" pitchFamily="18" charset="0"/>
              </a:rPr>
              <a:t>Ausnahmen nach BGH</a:t>
            </a:r>
            <a:r>
              <a:rPr lang="de-DE" altLang="de-DE" sz="1800" dirty="0">
                <a:cs typeface="Times New Roman" pitchFamily="18" charset="0"/>
              </a:rPr>
              <a:t>: Anfechtung der Übertragung des Rechts auf ein Patent oder Geschmacksmuster (BGH ZIP 1998, 830); Anfechtung der Abtretung des Pflichtteilsanspruchs (BGHZ 123, 183 = ZIP 1993, 1662)</a:t>
            </a:r>
          </a:p>
          <a:p>
            <a:pPr marL="360000" lvl="3" indent="-360000">
              <a:lnSpc>
                <a:spcPct val="125000"/>
              </a:lnSpc>
              <a:spcBef>
                <a:spcPts val="1200"/>
              </a:spcBef>
              <a:buFont typeface="Wingdings" panose="05000000000000000000" pitchFamily="2" charset="2"/>
              <a:buChar char="Ø"/>
              <a:defRPr/>
            </a:pPr>
            <a:r>
              <a:rPr lang="de-DE" altLang="de-DE" sz="1800" u="sng" dirty="0">
                <a:cs typeface="Times New Roman" pitchFamily="18" charset="0"/>
              </a:rPr>
              <a:t>insgesamt a.A. </a:t>
            </a:r>
            <a:r>
              <a:rPr lang="de-DE" altLang="de-DE" sz="1800" i="1" u="sng" dirty="0">
                <a:cs typeface="Times New Roman" pitchFamily="18" charset="0"/>
                <a:sym typeface="Wingdings" pitchFamily="2" charset="2"/>
              </a:rPr>
              <a:t>Bitter</a:t>
            </a:r>
            <a:r>
              <a:rPr lang="de-DE" altLang="de-DE" sz="1800" u="sng" dirty="0">
                <a:cs typeface="Times New Roman" pitchFamily="18" charset="0"/>
                <a:sym typeface="Wingdings" pitchFamily="2" charset="2"/>
              </a:rPr>
              <a:t> in FS Karsten Schmidt, 2009, S. 123 ff.</a:t>
            </a:r>
            <a:r>
              <a:rPr lang="de-DE" altLang="de-DE" sz="1800" dirty="0">
                <a:cs typeface="Times New Roman" pitchFamily="18" charset="0"/>
                <a:sym typeface="Wingdings" pitchFamily="2" charset="2"/>
              </a:rPr>
              <a:t>: </a:t>
            </a:r>
          </a:p>
          <a:p>
            <a:pPr marL="720000" lvl="4" indent="-360000">
              <a:lnSpc>
                <a:spcPct val="125000"/>
              </a:lnSpc>
              <a:spcBef>
                <a:spcPts val="400"/>
              </a:spcBef>
              <a:buFont typeface="Wingdings" panose="05000000000000000000" pitchFamily="2" charset="2"/>
              <a:buChar char="§"/>
              <a:defRPr/>
            </a:pPr>
            <a:r>
              <a:rPr lang="de-DE" altLang="de-DE" sz="1800" dirty="0">
                <a:cs typeface="Times New Roman" pitchFamily="18" charset="0"/>
                <a:sym typeface="Wingdings" pitchFamily="2" charset="2"/>
              </a:rPr>
              <a:t>normative Betrachtung der Gläubigerbenachteiligung</a:t>
            </a:r>
          </a:p>
          <a:p>
            <a:pPr marL="720000" lvl="4" indent="-360000">
              <a:lnSpc>
                <a:spcPct val="125000"/>
              </a:lnSpc>
              <a:spcBef>
                <a:spcPts val="400"/>
              </a:spcBef>
              <a:buFont typeface="Wingdings" panose="05000000000000000000" pitchFamily="2" charset="2"/>
              <a:buChar char="§"/>
              <a:defRPr/>
            </a:pPr>
            <a:r>
              <a:rPr lang="de-DE" altLang="de-DE" sz="1800" dirty="0">
                <a:cs typeface="Times New Roman" pitchFamily="18" charset="0"/>
                <a:sym typeface="Wingdings" pitchFamily="2" charset="2"/>
              </a:rPr>
              <a:t>potenzielle Insolvenzmasse</a:t>
            </a:r>
            <a:r>
              <a:rPr lang="de-DE" altLang="de-DE" sz="1800" dirty="0">
                <a:cs typeface="Times New Roman" pitchFamily="18" charset="0"/>
              </a:rPr>
              <a:t> </a:t>
            </a:r>
            <a:r>
              <a:rPr lang="de-DE" altLang="de-DE" sz="1800" dirty="0">
                <a:cs typeface="Times New Roman" pitchFamily="18" charset="0"/>
                <a:sym typeface="Wingdings" panose="05000000000000000000" pitchFamily="2" charset="2"/>
              </a:rPr>
              <a:t> b.w.</a:t>
            </a:r>
            <a:endParaRPr lang="de-DE" altLang="de-DE" sz="1800" dirty="0">
              <a:cs typeface="Times New Roman" pitchFamily="18" charset="0"/>
            </a:endParaRPr>
          </a:p>
        </p:txBody>
      </p:sp>
      <p:sp>
        <p:nvSpPr>
          <p:cNvPr id="65540" name="Rectangle 24">
            <a:extLst>
              <a:ext uri="{FF2B5EF4-FFF2-40B4-BE49-F238E27FC236}">
                <a16:creationId xmlns:a16="http://schemas.microsoft.com/office/drawing/2014/main" id="{972F0D8E-14A7-8EF9-33C5-A0FBC5F08E14}"/>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 Problemfall 1: </a:t>
            </a:r>
            <a:br>
              <a:rPr lang="de-DE" altLang="de-DE" sz="2400" b="1" dirty="0">
                <a:solidFill>
                  <a:schemeClr val="bg1"/>
                </a:solidFill>
              </a:rPr>
            </a:br>
            <a:r>
              <a:rPr lang="de-DE" altLang="de-DE" sz="2400" b="1" dirty="0">
                <a:solidFill>
                  <a:schemeClr val="bg1"/>
                </a:solidFill>
              </a:rPr>
              <a:t>Weggabe unpfändbarer Gegenstände</a:t>
            </a:r>
          </a:p>
        </p:txBody>
      </p:sp>
    </p:spTree>
    <p:extLst>
      <p:ext uri="{BB962C8B-B14F-4D97-AF65-F5344CB8AC3E}">
        <p14:creationId xmlns:p14="http://schemas.microsoft.com/office/powerpoint/2010/main" val="118823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C06EB-72C2-C33C-A3C3-C7CD9C2DFD0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CD520CF5-BDA1-B778-A1EE-B667EEAEDBD1}"/>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19</a:t>
            </a:fld>
            <a:endParaRPr lang="de-DE" altLang="de-DE" sz="1400">
              <a:solidFill>
                <a:schemeClr val="bg1"/>
              </a:solidFill>
            </a:endParaRPr>
          </a:p>
        </p:txBody>
      </p:sp>
      <p:sp>
        <p:nvSpPr>
          <p:cNvPr id="37892" name="Rectangle 3">
            <a:extLst>
              <a:ext uri="{FF2B5EF4-FFF2-40B4-BE49-F238E27FC236}">
                <a16:creationId xmlns:a16="http://schemas.microsoft.com/office/drawing/2014/main" id="{F883E5A9-FBFB-D6C2-2506-13F65672B1C6}"/>
              </a:ext>
            </a:extLst>
          </p:cNvPr>
          <p:cNvSpPr>
            <a:spLocks noGrp="1" noChangeArrowheads="1"/>
          </p:cNvSpPr>
          <p:nvPr>
            <p:ph type="body" idx="1"/>
          </p:nvPr>
        </p:nvSpPr>
        <p:spPr>
          <a:xfrm>
            <a:off x="251520" y="1484784"/>
            <a:ext cx="8640960" cy="4968404"/>
          </a:xfrm>
          <a:solidFill>
            <a:schemeClr val="bg1"/>
          </a:solidFill>
        </p:spPr>
        <p:txBody>
          <a:bodyPr/>
          <a:lstStyle/>
          <a:p>
            <a:pPr marL="0" lvl="3" indent="0">
              <a:lnSpc>
                <a:spcPct val="114000"/>
              </a:lnSpc>
              <a:spcBef>
                <a:spcPts val="600"/>
              </a:spcBef>
              <a:buNone/>
              <a:defRPr/>
            </a:pPr>
            <a:r>
              <a:rPr lang="de-DE" altLang="de-DE" sz="1800" u="sng" dirty="0">
                <a:cs typeface="Times New Roman" pitchFamily="18" charset="0"/>
                <a:sym typeface="Wingdings" pitchFamily="2" charset="2"/>
              </a:rPr>
              <a:t>Konzept der potenziellen Insolvenzmasse</a:t>
            </a:r>
            <a:r>
              <a:rPr lang="de-DE" altLang="de-DE" sz="1800" u="sng" dirty="0">
                <a:cs typeface="Times New Roman" pitchFamily="18" charset="0"/>
              </a:rPr>
              <a:t> (</a:t>
            </a:r>
            <a:r>
              <a:rPr lang="de-DE" altLang="de-DE" sz="1800" i="1" u="sng" dirty="0">
                <a:cs typeface="Times New Roman" pitchFamily="18" charset="0"/>
              </a:rPr>
              <a:t>Bitter</a:t>
            </a:r>
            <a:r>
              <a:rPr lang="de-DE" altLang="de-DE" sz="1800" u="sng" dirty="0">
                <a:cs typeface="Times New Roman" pitchFamily="18" charset="0"/>
              </a:rPr>
              <a:t>)</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Trennung zwischen (fehlender) Gläubigerbenachteiligung und (vorhandener) Gläubigerbevorzugung </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Sinn + Zweck der Unpfändbarkeit: soziale Gründe + Schutz der persönlichen Entscheidungsfreiheit</a:t>
            </a:r>
          </a:p>
          <a:p>
            <a:pPr marL="360000" lvl="3" indent="-360000">
              <a:lnSpc>
                <a:spcPct val="114000"/>
              </a:lnSpc>
              <a:spcBef>
                <a:spcPts val="600"/>
              </a:spcBef>
              <a:buFont typeface="Wingdings" panose="05000000000000000000" pitchFamily="2" charset="2"/>
              <a:buChar char="Ø"/>
              <a:defRPr/>
            </a:pPr>
            <a:r>
              <a:rPr lang="de-DE" altLang="de-DE" sz="1800" i="1" dirty="0">
                <a:cs typeface="Times New Roman" pitchFamily="18" charset="0"/>
              </a:rPr>
              <a:t>freiwillige</a:t>
            </a:r>
            <a:r>
              <a:rPr lang="de-DE" altLang="de-DE" sz="1800" dirty="0">
                <a:cs typeface="Times New Roman" pitchFamily="18" charset="0"/>
              </a:rPr>
              <a:t> Vermögensrealisierung durch Weggabe unpfändbarer Sache </a:t>
            </a:r>
            <a:br>
              <a:rPr lang="de-DE" altLang="de-DE" sz="1800" dirty="0">
                <a:cs typeface="Times New Roman" pitchFamily="18" charset="0"/>
              </a:rPr>
            </a:br>
            <a:r>
              <a:rPr lang="de-DE" altLang="de-DE" sz="1800" dirty="0">
                <a:cs typeface="Times New Roman" pitchFamily="18" charset="0"/>
              </a:rPr>
              <a:t>= persönliche Entscheidungsfreiheit nicht betroffen</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Pfändbarkeit auch von Zahlungen aus dem Überziehungskredit</a:t>
            </a:r>
            <a:br>
              <a:rPr lang="de-DE" altLang="de-DE" sz="1800" dirty="0">
                <a:cs typeface="Times New Roman" pitchFamily="18" charset="0"/>
              </a:rPr>
            </a:br>
            <a:r>
              <a:rPr lang="de-DE" altLang="de-DE" sz="1500" dirty="0">
                <a:cs typeface="Times New Roman" pitchFamily="18" charset="0"/>
              </a:rPr>
              <a:t>(vgl. dazu auch </a:t>
            </a:r>
            <a:r>
              <a:rPr lang="de-DE" altLang="de-DE" sz="1500" i="1" dirty="0">
                <a:cs typeface="Times New Roman" pitchFamily="18" charset="0"/>
              </a:rPr>
              <a:t>Bitter</a:t>
            </a:r>
            <a:r>
              <a:rPr lang="de-DE" altLang="de-DE" sz="1500" dirty="0">
                <a:cs typeface="Times New Roman" pitchFamily="18" charset="0"/>
              </a:rPr>
              <a:t> in FS Fischer, 2008, S. 15 ff., insbes. S. 33 ff.)</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BGHZ 182, 317 = ZIP 2009, 2009 Rn. 14 f. (Aufgabe von BGHZ 170, 276): „potenzieller“ Vermögenswert geopfert</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Einschränkung der Anfechtbarkeit, wenn die sozialen Gründe den Verbleib des Gegenstandes beim Gläubiger erfordern</a:t>
            </a:r>
          </a:p>
          <a:p>
            <a:pPr marL="360000" lvl="3" indent="-360000">
              <a:lnSpc>
                <a:spcPct val="114000"/>
              </a:lnSpc>
              <a:spcBef>
                <a:spcPts val="600"/>
              </a:spcBef>
              <a:buFont typeface="Wingdings" panose="05000000000000000000" pitchFamily="2" charset="2"/>
              <a:buChar char="Ø"/>
              <a:defRPr/>
            </a:pPr>
            <a:r>
              <a:rPr lang="de-DE" altLang="de-DE" sz="1800" dirty="0">
                <a:cs typeface="Times New Roman" pitchFamily="18" charset="0"/>
              </a:rPr>
              <a:t>krit. </a:t>
            </a:r>
            <a:r>
              <a:rPr lang="de-DE" altLang="de-DE" sz="1800" i="1" dirty="0">
                <a:cs typeface="Times New Roman" pitchFamily="18" charset="0"/>
              </a:rPr>
              <a:t>Karsten Schmidt</a:t>
            </a:r>
            <a:r>
              <a:rPr lang="de-DE" altLang="de-DE" sz="1800" dirty="0">
                <a:cs typeface="Times New Roman" pitchFamily="18" charset="0"/>
              </a:rPr>
              <a:t>, in Karsten Schmidt, InsO, 20. Aufl. 2023, </a:t>
            </a:r>
            <a:r>
              <a:rPr lang="de-DE" sz="1800" dirty="0">
                <a:solidFill>
                  <a:srgbClr val="212121"/>
                </a:solidFill>
              </a:rPr>
              <a:t>§ </a:t>
            </a:r>
            <a:r>
              <a:rPr lang="de-DE" altLang="de-DE" sz="1800" dirty="0">
                <a:cs typeface="Times New Roman" pitchFamily="18" charset="0"/>
              </a:rPr>
              <a:t>129 Rn. 52</a:t>
            </a:r>
          </a:p>
        </p:txBody>
      </p:sp>
      <p:sp>
        <p:nvSpPr>
          <p:cNvPr id="2" name="Rectangle 24">
            <a:extLst>
              <a:ext uri="{FF2B5EF4-FFF2-40B4-BE49-F238E27FC236}">
                <a16:creationId xmlns:a16="http://schemas.microsoft.com/office/drawing/2014/main" id="{664D06AA-3CBF-7FD5-8AB4-3E38DD39D68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 Problemfall 1: </a:t>
            </a:r>
            <a:br>
              <a:rPr lang="de-DE" altLang="de-DE" sz="2400" b="1" dirty="0">
                <a:solidFill>
                  <a:schemeClr val="bg1"/>
                </a:solidFill>
              </a:rPr>
            </a:br>
            <a:r>
              <a:rPr lang="de-DE" altLang="de-DE" sz="2400" b="1" dirty="0">
                <a:solidFill>
                  <a:schemeClr val="bg1"/>
                </a:solidFill>
              </a:rPr>
              <a:t>Weggabe unpfändbarer Gegenstände</a:t>
            </a:r>
          </a:p>
        </p:txBody>
      </p:sp>
    </p:spTree>
    <p:extLst>
      <p:ext uri="{BB962C8B-B14F-4D97-AF65-F5344CB8AC3E}">
        <p14:creationId xmlns:p14="http://schemas.microsoft.com/office/powerpoint/2010/main" val="1161260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341E-220A-05FA-689C-B6A4F6D7DB3D}"/>
            </a:ext>
          </a:extLst>
        </p:cNvPr>
        <p:cNvGrpSpPr/>
        <p:nvPr/>
      </p:nvGrpSpPr>
      <p:grpSpPr>
        <a:xfrm>
          <a:off x="0" y="0"/>
          <a:ext cx="0" cy="0"/>
          <a:chOff x="0" y="0"/>
          <a:chExt cx="0" cy="0"/>
        </a:xfrm>
      </p:grpSpPr>
      <p:sp>
        <p:nvSpPr>
          <p:cNvPr id="60418" name="Foliennummernplatzhalter 3">
            <a:extLst>
              <a:ext uri="{FF2B5EF4-FFF2-40B4-BE49-F238E27FC236}">
                <a16:creationId xmlns:a16="http://schemas.microsoft.com/office/drawing/2014/main" id="{F78B80E4-FD76-6099-3C29-ECC76504F8A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84341EF-7435-45EC-886C-C6AA97A59C93}" type="slidenum">
              <a:rPr lang="de-DE" altLang="de-DE" sz="1400" smtClean="0">
                <a:solidFill>
                  <a:schemeClr val="bg1"/>
                </a:solidFill>
              </a:rPr>
              <a:pPr>
                <a:spcBef>
                  <a:spcPct val="0"/>
                </a:spcBef>
                <a:buFontTx/>
                <a:buNone/>
              </a:pPr>
              <a:t>20</a:t>
            </a:fld>
            <a:endParaRPr lang="de-DE" altLang="de-DE" sz="1400" dirty="0">
              <a:solidFill>
                <a:schemeClr val="bg1"/>
              </a:solidFill>
            </a:endParaRPr>
          </a:p>
        </p:txBody>
      </p:sp>
      <p:sp>
        <p:nvSpPr>
          <p:cNvPr id="60419" name="Rectangle 24">
            <a:extLst>
              <a:ext uri="{FF2B5EF4-FFF2-40B4-BE49-F238E27FC236}">
                <a16:creationId xmlns:a16="http://schemas.microsoft.com/office/drawing/2014/main" id="{EC4B99CE-B0AD-C384-B668-085FE79DE9D1}"/>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Gliederung</a:t>
            </a:r>
          </a:p>
        </p:txBody>
      </p:sp>
      <p:sp>
        <p:nvSpPr>
          <p:cNvPr id="7172" name="Rectangle 3">
            <a:extLst>
              <a:ext uri="{FF2B5EF4-FFF2-40B4-BE49-F238E27FC236}">
                <a16:creationId xmlns:a16="http://schemas.microsoft.com/office/drawing/2014/main" id="{DDE2EF13-570C-D9AF-1FA0-EA9493E47237}"/>
              </a:ext>
            </a:extLst>
          </p:cNvPr>
          <p:cNvSpPr txBox="1">
            <a:spLocks noChangeArrowheads="1"/>
          </p:cNvSpPr>
          <p:nvPr/>
        </p:nvSpPr>
        <p:spPr bwMode="auto">
          <a:xfrm>
            <a:off x="251519" y="1484784"/>
            <a:ext cx="8713093" cy="4607917"/>
          </a:xfrm>
          <a:prstGeom prst="rect">
            <a:avLst/>
          </a:prstGeom>
          <a:solidFill>
            <a:schemeClr val="bg1"/>
          </a:solidFill>
          <a:ln>
            <a:noFill/>
          </a:ln>
          <a:effectLst/>
        </p:spPr>
        <p:txBody>
          <a:bodyPr/>
          <a:lstStyle>
            <a:lvl1pPr marL="342900" indent="-342900">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514350" indent="-514350">
              <a:spcBef>
                <a:spcPct val="20000"/>
              </a:spcBef>
              <a:buChar char="•"/>
              <a:defRPr sz="2400">
                <a:solidFill>
                  <a:schemeClr val="tx1"/>
                </a:solidFill>
                <a:latin typeface="Arial" charset="0"/>
              </a:defRPr>
            </a:lvl3pPr>
            <a:lvl4pPr marL="935038" indent="-4318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2">
              <a:spcBef>
                <a:spcPts val="600"/>
              </a:spcBef>
              <a:buFontTx/>
              <a:buAutoNum type="romanUcPeriod"/>
              <a:defRPr/>
            </a:pPr>
            <a:r>
              <a:rPr lang="de-DE" altLang="de-DE" sz="2000" dirty="0">
                <a:cs typeface="Times New Roman" pitchFamily="18" charset="0"/>
              </a:rPr>
              <a:t>Funktion der Insolvenzanfechtung</a:t>
            </a:r>
          </a:p>
          <a:p>
            <a:pPr lvl="2">
              <a:spcBef>
                <a:spcPts val="600"/>
              </a:spcBef>
              <a:buFontTx/>
              <a:buAutoNum type="romanUcPeriod"/>
              <a:defRPr/>
            </a:pPr>
            <a:r>
              <a:rPr lang="de-DE" altLang="de-DE" sz="2000" dirty="0">
                <a:cs typeface="Times New Roman" pitchFamily="18" charset="0"/>
              </a:rPr>
              <a:t>Definition der Gläubigerbenachteiligung</a:t>
            </a:r>
          </a:p>
          <a:p>
            <a:pPr lvl="2">
              <a:spcBef>
                <a:spcPts val="600"/>
              </a:spcBef>
              <a:buFontTx/>
              <a:buAutoNum type="romanUcPeriod"/>
              <a:defRPr/>
            </a:pPr>
            <a:r>
              <a:rPr lang="de-DE" altLang="de-DE" sz="2000" dirty="0">
                <a:cs typeface="Times New Roman" pitchFamily="18" charset="0"/>
              </a:rPr>
              <a:t>Arten der Gläubigerbenachteiligung</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Unstreitige</a:t>
            </a:r>
            <a:r>
              <a:rPr lang="en-GB" altLang="de-DE" sz="2000" dirty="0">
                <a:solidFill>
                  <a:srgbClr val="000000"/>
                </a:solidFill>
                <a:cs typeface="+mn-cs"/>
              </a:rPr>
              <a:t> </a:t>
            </a:r>
            <a:r>
              <a:rPr lang="en-GB" altLang="de-DE" sz="2000" dirty="0" err="1">
                <a:solidFill>
                  <a:srgbClr val="000000"/>
                </a:solidFill>
                <a:cs typeface="+mn-cs"/>
              </a:rPr>
              <a:t>Fälle</a:t>
            </a:r>
            <a:r>
              <a:rPr lang="en-GB" altLang="de-DE" sz="2000" dirty="0">
                <a:solidFill>
                  <a:srgbClr val="000000"/>
                </a:solidFill>
                <a:cs typeface="+mn-cs"/>
              </a:rPr>
              <a:t> </a:t>
            </a:r>
            <a:r>
              <a:rPr lang="en-GB" altLang="de-DE" sz="2000" u="sng" dirty="0">
                <a:solidFill>
                  <a:srgbClr val="000000"/>
                </a:solidFill>
                <a:cs typeface="+mn-cs"/>
              </a:rPr>
              <a:t> </a:t>
            </a:r>
          </a:p>
          <a:p>
            <a:pPr lvl="2">
              <a:spcBef>
                <a:spcPts val="600"/>
              </a:spcBef>
              <a:buFontTx/>
              <a:buAutoNum type="romanUcPeriod"/>
              <a:defRPr/>
            </a:pPr>
            <a:r>
              <a:rPr lang="en-GB" altLang="de-DE" sz="2000" dirty="0" err="1">
                <a:solidFill>
                  <a:srgbClr val="000000"/>
                </a:solidFill>
                <a:cs typeface="+mn-cs"/>
              </a:rPr>
              <a:t>Problemfall</a:t>
            </a:r>
            <a:r>
              <a:rPr lang="en-GB" altLang="de-DE" sz="2000" dirty="0">
                <a:solidFill>
                  <a:srgbClr val="000000"/>
                </a:solidFill>
                <a:cs typeface="+mn-cs"/>
              </a:rPr>
              <a:t> 1: </a:t>
            </a:r>
            <a:r>
              <a:rPr lang="en-GB" altLang="de-DE" sz="2000" dirty="0" err="1">
                <a:solidFill>
                  <a:srgbClr val="000000"/>
                </a:solidFill>
                <a:cs typeface="+mn-cs"/>
              </a:rPr>
              <a:t>Weggabe</a:t>
            </a:r>
            <a:r>
              <a:rPr lang="en-GB" altLang="de-DE" sz="2000" dirty="0">
                <a:solidFill>
                  <a:srgbClr val="000000"/>
                </a:solidFill>
                <a:cs typeface="+mn-cs"/>
              </a:rPr>
              <a:t> </a:t>
            </a:r>
            <a:r>
              <a:rPr lang="en-GB" altLang="de-DE" sz="2000" dirty="0" err="1">
                <a:solidFill>
                  <a:srgbClr val="000000"/>
                </a:solidFill>
                <a:cs typeface="+mn-cs"/>
              </a:rPr>
              <a:t>unpfändbarer</a:t>
            </a:r>
            <a:r>
              <a:rPr lang="en-GB" altLang="de-DE" sz="2000" dirty="0">
                <a:solidFill>
                  <a:srgbClr val="000000"/>
                </a:solidFill>
                <a:cs typeface="+mn-cs"/>
              </a:rPr>
              <a:t> </a:t>
            </a:r>
            <a:r>
              <a:rPr lang="en-GB" altLang="de-DE" sz="2000" dirty="0" err="1">
                <a:solidFill>
                  <a:srgbClr val="000000"/>
                </a:solidFill>
                <a:cs typeface="+mn-cs"/>
              </a:rPr>
              <a:t>Gegenstände</a:t>
            </a:r>
            <a:endParaRPr lang="en-GB" altLang="de-DE" sz="2000" dirty="0">
              <a:solidFill>
                <a:srgbClr val="000000"/>
              </a:solidFill>
              <a:cs typeface="+mn-cs"/>
            </a:endParaRPr>
          </a:p>
          <a:p>
            <a:pPr lvl="2">
              <a:spcBef>
                <a:spcPts val="600"/>
              </a:spcBef>
              <a:buFontTx/>
              <a:buAutoNum type="romanUcPeriod"/>
              <a:defRPr/>
            </a:pPr>
            <a:r>
              <a:rPr lang="en-GB" altLang="de-DE" sz="1900" b="1" dirty="0" err="1">
                <a:solidFill>
                  <a:srgbClr val="C00000"/>
                </a:solidFill>
                <a:cs typeface="+mn-cs"/>
              </a:rPr>
              <a:t>Problemfall</a:t>
            </a:r>
            <a:r>
              <a:rPr lang="en-GB" altLang="de-DE" sz="1900" b="1" dirty="0">
                <a:solidFill>
                  <a:srgbClr val="C00000"/>
                </a:solidFill>
                <a:cs typeface="+mn-cs"/>
              </a:rPr>
              <a:t> 2: Ausgleich des </a:t>
            </a:r>
            <a:r>
              <a:rPr lang="en-GB" altLang="de-DE" sz="1900" b="1" dirty="0" err="1">
                <a:solidFill>
                  <a:srgbClr val="C00000"/>
                </a:solidFill>
                <a:cs typeface="+mn-cs"/>
              </a:rPr>
              <a:t>Nachteils</a:t>
            </a:r>
            <a:r>
              <a:rPr lang="en-GB" altLang="de-DE" sz="1900" b="1" dirty="0">
                <a:solidFill>
                  <a:srgbClr val="C00000"/>
                </a:solidFill>
                <a:cs typeface="+mn-cs"/>
              </a:rPr>
              <a:t> durch </a:t>
            </a:r>
            <a:r>
              <a:rPr lang="en-GB" altLang="de-DE" sz="1900" b="1" dirty="0" err="1">
                <a:solidFill>
                  <a:srgbClr val="C00000"/>
                </a:solidFill>
                <a:cs typeface="+mn-cs"/>
              </a:rPr>
              <a:t>gegenläufigen</a:t>
            </a:r>
            <a:r>
              <a:rPr lang="en-GB" altLang="de-DE" sz="1900" b="1" dirty="0">
                <a:solidFill>
                  <a:srgbClr val="C00000"/>
                </a:solidFill>
                <a:cs typeface="+mn-cs"/>
              </a:rPr>
              <a:t> </a:t>
            </a:r>
            <a:r>
              <a:rPr lang="en-GB" altLang="de-DE" sz="1900" b="1" dirty="0" err="1">
                <a:solidFill>
                  <a:srgbClr val="C00000"/>
                </a:solidFill>
                <a:cs typeface="+mn-cs"/>
              </a:rPr>
              <a:t>Zufluss</a:t>
            </a:r>
            <a:endParaRPr lang="en-GB" altLang="de-DE" sz="1900" b="1" dirty="0">
              <a:solidFill>
                <a:srgbClr val="C00000"/>
              </a:solidFill>
              <a:cs typeface="+mn-cs"/>
            </a:endParaRPr>
          </a:p>
          <a:p>
            <a:pPr lvl="3">
              <a:spcBef>
                <a:spcPts val="600"/>
              </a:spcBef>
              <a:buFont typeface="+mj-lt"/>
              <a:buAutoNum type="arabicPeriod"/>
              <a:defRPr/>
            </a:pPr>
            <a:r>
              <a:rPr lang="en-GB" altLang="de-DE" sz="1800" dirty="0" err="1">
                <a:solidFill>
                  <a:srgbClr val="000000"/>
                </a:solidFill>
                <a:cs typeface="+mn-cs"/>
              </a:rPr>
              <a:t>Fallgestaltungen</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Praktische</a:t>
            </a:r>
            <a:r>
              <a:rPr lang="en-GB" altLang="de-DE" sz="1800" dirty="0">
                <a:solidFill>
                  <a:srgbClr val="000000"/>
                </a:solidFill>
                <a:cs typeface="+mn-cs"/>
              </a:rPr>
              <a:t> </a:t>
            </a:r>
            <a:r>
              <a:rPr lang="en-GB" altLang="de-DE" sz="1800" dirty="0" err="1">
                <a:solidFill>
                  <a:srgbClr val="000000"/>
                </a:solidFill>
                <a:cs typeface="+mn-cs"/>
              </a:rPr>
              <a:t>Bedeutung</a:t>
            </a:r>
            <a:r>
              <a:rPr lang="en-GB" altLang="de-DE" sz="1800" dirty="0">
                <a:solidFill>
                  <a:srgbClr val="000000"/>
                </a:solidFill>
                <a:cs typeface="+mn-cs"/>
              </a:rPr>
              <a:t> </a:t>
            </a:r>
          </a:p>
          <a:p>
            <a:pPr lvl="3">
              <a:spcBef>
                <a:spcPts val="600"/>
              </a:spcBef>
              <a:buFont typeface="+mj-lt"/>
              <a:buAutoNum type="arabicPeriod"/>
              <a:defRPr/>
            </a:pPr>
            <a:r>
              <a:rPr lang="de-DE" altLang="de-DE" sz="1800" dirty="0"/>
              <a:t>Vergleich zum </a:t>
            </a:r>
            <a:r>
              <a:rPr lang="de-DE" altLang="de-DE" sz="1800" dirty="0" err="1"/>
              <a:t>Aktiventausch</a:t>
            </a:r>
            <a:r>
              <a:rPr lang="de-DE" altLang="de-DE" sz="1800" dirty="0"/>
              <a:t> bei § 15b InsO </a:t>
            </a:r>
            <a:r>
              <a:rPr lang="de-DE" altLang="de-DE" sz="1400" dirty="0"/>
              <a:t>(§ 64 GmbHG a.F.)</a:t>
            </a:r>
          </a:p>
          <a:p>
            <a:pPr lvl="3">
              <a:spcBef>
                <a:spcPts val="600"/>
              </a:spcBef>
              <a:buFont typeface="+mj-lt"/>
              <a:buAutoNum type="arabicPeriod"/>
              <a:defRPr/>
            </a:pPr>
            <a:r>
              <a:rPr lang="de-DE" altLang="de-DE" sz="1800" dirty="0">
                <a:latin typeface="Arial" panose="020B0604020202020204" pitchFamily="34" charset="0"/>
              </a:rPr>
              <a:t>Keine Zuordnung des Verlustrisikos zum Anfechtungsgegner</a:t>
            </a:r>
            <a:endParaRPr lang="en-GB" altLang="de-DE" sz="1800" dirty="0">
              <a:solidFill>
                <a:srgbClr val="000000"/>
              </a:solidFill>
              <a:cs typeface="+mn-cs"/>
            </a:endParaRPr>
          </a:p>
          <a:p>
            <a:pPr lvl="3">
              <a:spcBef>
                <a:spcPts val="600"/>
              </a:spcBef>
              <a:buFont typeface="+mj-lt"/>
              <a:buAutoNum type="arabicPeriod"/>
              <a:defRPr/>
            </a:pPr>
            <a:r>
              <a:rPr lang="en-GB" altLang="de-DE" sz="1800" dirty="0" err="1">
                <a:solidFill>
                  <a:srgbClr val="000000"/>
                </a:solidFill>
                <a:cs typeface="+mn-cs"/>
              </a:rPr>
              <a:t>Ausgleichende</a:t>
            </a:r>
            <a:r>
              <a:rPr lang="en-GB" altLang="de-DE" sz="1800" dirty="0">
                <a:solidFill>
                  <a:srgbClr val="000000"/>
                </a:solidFill>
                <a:cs typeface="+mn-cs"/>
              </a:rPr>
              <a:t> </a:t>
            </a:r>
            <a:r>
              <a:rPr lang="en-GB" altLang="de-DE" sz="1800" dirty="0" err="1">
                <a:solidFill>
                  <a:srgbClr val="000000"/>
                </a:solidFill>
                <a:cs typeface="+mn-cs"/>
              </a:rPr>
              <a:t>Gegenleistung</a:t>
            </a:r>
            <a:r>
              <a:rPr lang="en-GB" altLang="de-DE" sz="1800" dirty="0">
                <a:solidFill>
                  <a:srgbClr val="000000"/>
                </a:solidFill>
                <a:cs typeface="+mn-cs"/>
              </a:rPr>
              <a:t> des </a:t>
            </a:r>
            <a:r>
              <a:rPr lang="en-GB" altLang="de-DE" sz="1800" dirty="0" err="1">
                <a:solidFill>
                  <a:srgbClr val="000000"/>
                </a:solidFill>
                <a:cs typeface="+mn-cs"/>
              </a:rPr>
              <a:t>Empfängers</a:t>
            </a:r>
            <a:endParaRPr lang="en-GB" altLang="de-DE" sz="18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Zusammenfassende</a:t>
            </a:r>
            <a:r>
              <a:rPr lang="en-GB" altLang="de-DE" sz="2000" dirty="0">
                <a:solidFill>
                  <a:srgbClr val="000000"/>
                </a:solidFill>
                <a:cs typeface="+mn-cs"/>
              </a:rPr>
              <a:t> </a:t>
            </a:r>
            <a:r>
              <a:rPr lang="en-GB" altLang="de-DE" sz="2000" dirty="0" err="1">
                <a:solidFill>
                  <a:srgbClr val="000000"/>
                </a:solidFill>
                <a:cs typeface="+mn-cs"/>
              </a:rPr>
              <a:t>Thesen</a:t>
            </a:r>
            <a:endParaRPr lang="en-GB" altLang="de-DE" sz="2000" dirty="0">
              <a:solidFill>
                <a:srgbClr val="000000"/>
              </a:solidFill>
              <a:cs typeface="+mn-cs"/>
            </a:endParaRPr>
          </a:p>
          <a:p>
            <a:pPr lvl="2">
              <a:spcBef>
                <a:spcPts val="600"/>
              </a:spcBef>
              <a:buFontTx/>
              <a:buAutoNum type="romanUcPeriod"/>
              <a:defRPr/>
            </a:pPr>
            <a:r>
              <a:rPr lang="en-GB" altLang="de-DE" sz="2000" dirty="0" err="1">
                <a:solidFill>
                  <a:srgbClr val="000000"/>
                </a:solidFill>
                <a:cs typeface="+mn-cs"/>
              </a:rPr>
              <a:t>Literaturauswahl</a:t>
            </a:r>
            <a:r>
              <a:rPr lang="en-GB" altLang="de-DE" sz="2000" dirty="0">
                <a:solidFill>
                  <a:srgbClr val="000000"/>
                </a:solidFill>
                <a:cs typeface="+mn-cs"/>
              </a:rPr>
              <a:t> </a:t>
            </a:r>
          </a:p>
          <a:p>
            <a:pPr lvl="3">
              <a:lnSpc>
                <a:spcPct val="130000"/>
              </a:lnSpc>
              <a:spcBef>
                <a:spcPts val="1200"/>
              </a:spcBef>
              <a:buFont typeface="+mj-lt"/>
              <a:buAutoNum type="romanUcPeriod"/>
              <a:defRPr/>
            </a:pPr>
            <a:endParaRPr lang="en-GB" altLang="de-DE" sz="1600" dirty="0">
              <a:solidFill>
                <a:srgbClr val="000000"/>
              </a:solidFill>
              <a:cs typeface="+mn-cs"/>
            </a:endParaRPr>
          </a:p>
          <a:p>
            <a:pPr marL="0" lvl="2" indent="0">
              <a:lnSpc>
                <a:spcPct val="130000"/>
              </a:lnSpc>
              <a:spcBef>
                <a:spcPts val="0"/>
              </a:spcBef>
              <a:buNone/>
              <a:defRPr/>
            </a:pPr>
            <a:endParaRPr lang="en-GB" altLang="de-DE" sz="800" u="sng" dirty="0">
              <a:solidFill>
                <a:srgbClr val="000000"/>
              </a:solidFill>
              <a:cs typeface="+mn-cs"/>
            </a:endParaRPr>
          </a:p>
        </p:txBody>
      </p:sp>
    </p:spTree>
    <p:extLst>
      <p:ext uri="{BB962C8B-B14F-4D97-AF65-F5344CB8AC3E}">
        <p14:creationId xmlns:p14="http://schemas.microsoft.com/office/powerpoint/2010/main" val="2566976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A006E-BEA7-23F5-ECF0-EB2E3E852668}"/>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6C84D52D-71DE-183A-236E-2213D6F475EF}"/>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21</a:t>
            </a:fld>
            <a:endParaRPr lang="de-DE" altLang="de-DE" sz="1400">
              <a:solidFill>
                <a:schemeClr val="bg1"/>
              </a:solidFill>
            </a:endParaRPr>
          </a:p>
        </p:txBody>
      </p:sp>
      <p:sp>
        <p:nvSpPr>
          <p:cNvPr id="65540" name="Rectangle 24">
            <a:extLst>
              <a:ext uri="{FF2B5EF4-FFF2-40B4-BE49-F238E27FC236}">
                <a16:creationId xmlns:a16="http://schemas.microsoft.com/office/drawing/2014/main" id="{ED2F4551-CC80-74CC-5E00-5F01C76AC945}"/>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
        <p:nvSpPr>
          <p:cNvPr id="3" name="Textfeld 2">
            <a:extLst>
              <a:ext uri="{FF2B5EF4-FFF2-40B4-BE49-F238E27FC236}">
                <a16:creationId xmlns:a16="http://schemas.microsoft.com/office/drawing/2014/main" id="{33BF30AC-65DA-242B-4ED5-24EEC6D389E8}"/>
              </a:ext>
            </a:extLst>
          </p:cNvPr>
          <p:cNvSpPr txBox="1"/>
          <p:nvPr/>
        </p:nvSpPr>
        <p:spPr>
          <a:xfrm>
            <a:off x="611560" y="2908974"/>
            <a:ext cx="1353256"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Insolvenz-</a:t>
            </a:r>
          </a:p>
          <a:p>
            <a:pPr algn="ctr"/>
            <a:r>
              <a:rPr lang="de-DE" sz="2000" dirty="0" err="1"/>
              <a:t>schuldner</a:t>
            </a:r>
            <a:endParaRPr lang="de-DE" sz="2000" dirty="0"/>
          </a:p>
        </p:txBody>
      </p:sp>
      <p:cxnSp>
        <p:nvCxnSpPr>
          <p:cNvPr id="4" name="Gerade Verbindung mit Pfeil 3">
            <a:extLst>
              <a:ext uri="{FF2B5EF4-FFF2-40B4-BE49-F238E27FC236}">
                <a16:creationId xmlns:a16="http://schemas.microsoft.com/office/drawing/2014/main" id="{6C4684C3-CDFA-FFC4-9870-E2486EC7F232}"/>
              </a:ext>
            </a:extLst>
          </p:cNvPr>
          <p:cNvCxnSpPr/>
          <p:nvPr/>
        </p:nvCxnSpPr>
        <p:spPr bwMode="auto">
          <a:xfrm flipH="1">
            <a:off x="2339752" y="3124998"/>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feld 4">
            <a:extLst>
              <a:ext uri="{FF2B5EF4-FFF2-40B4-BE49-F238E27FC236}">
                <a16:creationId xmlns:a16="http://schemas.microsoft.com/office/drawing/2014/main" id="{AF69631B-FF41-2AA7-BDF7-15D191A5B0B1}"/>
              </a:ext>
            </a:extLst>
          </p:cNvPr>
          <p:cNvSpPr txBox="1"/>
          <p:nvPr/>
        </p:nvSpPr>
        <p:spPr>
          <a:xfrm>
            <a:off x="3164064" y="2708920"/>
            <a:ext cx="2272032" cy="400110"/>
          </a:xfrm>
          <a:prstGeom prst="rect">
            <a:avLst/>
          </a:prstGeom>
          <a:noFill/>
        </p:spPr>
        <p:txBody>
          <a:bodyPr wrap="none" rtlCol="0">
            <a:spAutoFit/>
          </a:bodyPr>
          <a:lstStyle/>
          <a:p>
            <a:r>
              <a:rPr lang="de-DE" sz="2000" dirty="0"/>
              <a:t>Leistung = Abfluss</a:t>
            </a:r>
          </a:p>
        </p:txBody>
      </p:sp>
      <p:cxnSp>
        <p:nvCxnSpPr>
          <p:cNvPr id="6" name="Gerade Verbindung mit Pfeil 5">
            <a:extLst>
              <a:ext uri="{FF2B5EF4-FFF2-40B4-BE49-F238E27FC236}">
                <a16:creationId xmlns:a16="http://schemas.microsoft.com/office/drawing/2014/main" id="{ADDA8D8C-1A3A-C7BA-B9DF-C37DAE2A359A}"/>
              </a:ext>
            </a:extLst>
          </p:cNvPr>
          <p:cNvCxnSpPr/>
          <p:nvPr/>
        </p:nvCxnSpPr>
        <p:spPr bwMode="auto">
          <a:xfrm flipH="1">
            <a:off x="2356750" y="3845078"/>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FA99B4CE-A5F1-32F5-3C07-02342E7C8745}"/>
              </a:ext>
            </a:extLst>
          </p:cNvPr>
          <p:cNvSpPr txBox="1"/>
          <p:nvPr/>
        </p:nvSpPr>
        <p:spPr>
          <a:xfrm>
            <a:off x="2942852" y="3447844"/>
            <a:ext cx="2637260" cy="400110"/>
          </a:xfrm>
          <a:prstGeom prst="rect">
            <a:avLst/>
          </a:prstGeom>
          <a:noFill/>
        </p:spPr>
        <p:txBody>
          <a:bodyPr wrap="none" rtlCol="0">
            <a:spAutoFit/>
          </a:bodyPr>
          <a:lstStyle/>
          <a:p>
            <a:r>
              <a:rPr lang="de-DE" sz="2000" dirty="0"/>
              <a:t>gegenläufiger Zufluss</a:t>
            </a:r>
          </a:p>
        </p:txBody>
      </p:sp>
      <p:sp>
        <p:nvSpPr>
          <p:cNvPr id="8" name="Textfeld 7">
            <a:extLst>
              <a:ext uri="{FF2B5EF4-FFF2-40B4-BE49-F238E27FC236}">
                <a16:creationId xmlns:a16="http://schemas.microsoft.com/office/drawing/2014/main" id="{72381CC8-89CD-B1B9-0D14-D665EA68FC4E}"/>
              </a:ext>
            </a:extLst>
          </p:cNvPr>
          <p:cNvSpPr txBox="1"/>
          <p:nvPr/>
        </p:nvSpPr>
        <p:spPr>
          <a:xfrm>
            <a:off x="6620118" y="2940012"/>
            <a:ext cx="1696298"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Anfechtungs-</a:t>
            </a:r>
          </a:p>
          <a:p>
            <a:pPr algn="ctr"/>
            <a:r>
              <a:rPr lang="de-DE" sz="2000" dirty="0" err="1"/>
              <a:t>gegner</a:t>
            </a:r>
            <a:endParaRPr lang="de-DE" sz="2000" dirty="0"/>
          </a:p>
        </p:txBody>
      </p:sp>
      <p:sp>
        <p:nvSpPr>
          <p:cNvPr id="2" name="Textfeld 1">
            <a:extLst>
              <a:ext uri="{FF2B5EF4-FFF2-40B4-BE49-F238E27FC236}">
                <a16:creationId xmlns:a16="http://schemas.microsoft.com/office/drawing/2014/main" id="{C313AD7B-AFC7-3449-B205-38C6E1A75F68}"/>
              </a:ext>
            </a:extLst>
          </p:cNvPr>
          <p:cNvSpPr txBox="1"/>
          <p:nvPr/>
        </p:nvSpPr>
        <p:spPr>
          <a:xfrm>
            <a:off x="683568" y="4983676"/>
            <a:ext cx="7706149" cy="400110"/>
          </a:xfrm>
          <a:prstGeom prst="rect">
            <a:avLst/>
          </a:prstGeom>
          <a:noFill/>
        </p:spPr>
        <p:txBody>
          <a:bodyPr wrap="none" rtlCol="0">
            <a:spAutoFit/>
          </a:bodyPr>
          <a:lstStyle/>
          <a:p>
            <a:r>
              <a:rPr lang="de-DE" altLang="de-DE" sz="2000" dirty="0">
                <a:cs typeface="Times New Roman" pitchFamily="18" charset="0"/>
              </a:rPr>
              <a:t>umgekehrter Fall ist m.E. klar gläubigerbenachteiligend </a:t>
            </a:r>
            <a:r>
              <a:rPr lang="de-DE" altLang="de-DE" sz="2000" dirty="0">
                <a:cs typeface="Times New Roman" pitchFamily="18" charset="0"/>
                <a:sym typeface="Wingdings" panose="05000000000000000000" pitchFamily="2" charset="2"/>
              </a:rPr>
              <a:t> Folie 11</a:t>
            </a:r>
          </a:p>
        </p:txBody>
      </p:sp>
    </p:spTree>
    <p:extLst>
      <p:ext uri="{BB962C8B-B14F-4D97-AF65-F5344CB8AC3E}">
        <p14:creationId xmlns:p14="http://schemas.microsoft.com/office/powerpoint/2010/main" val="2199558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B77E-BC97-FB94-7CF1-2DBD07C5221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FD09AA46-48DC-5DA2-4053-43E43D17F86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22</a:t>
            </a:fld>
            <a:endParaRPr lang="de-DE" altLang="de-DE" sz="1400">
              <a:solidFill>
                <a:schemeClr val="bg1"/>
              </a:solidFill>
            </a:endParaRPr>
          </a:p>
        </p:txBody>
      </p:sp>
      <p:sp>
        <p:nvSpPr>
          <p:cNvPr id="37892" name="Rectangle 3">
            <a:extLst>
              <a:ext uri="{FF2B5EF4-FFF2-40B4-BE49-F238E27FC236}">
                <a16:creationId xmlns:a16="http://schemas.microsoft.com/office/drawing/2014/main" id="{45DCA385-60F0-B1A6-09AF-CAE66EABB6BE}"/>
              </a:ext>
            </a:extLst>
          </p:cNvPr>
          <p:cNvSpPr>
            <a:spLocks noGrp="1" noChangeArrowheads="1"/>
          </p:cNvSpPr>
          <p:nvPr>
            <p:ph type="body" idx="1"/>
          </p:nvPr>
        </p:nvSpPr>
        <p:spPr>
          <a:xfrm>
            <a:off x="179389" y="1412875"/>
            <a:ext cx="8713091" cy="5040313"/>
          </a:xfrm>
          <a:solidFill>
            <a:schemeClr val="bg1"/>
          </a:solidFill>
        </p:spPr>
        <p:txBody>
          <a:bodyPr/>
          <a:lstStyle/>
          <a:p>
            <a:pPr marL="432000" indent="-432000">
              <a:lnSpc>
                <a:spcPct val="130000"/>
              </a:lnSpc>
              <a:spcBef>
                <a:spcPct val="50000"/>
              </a:spcBef>
              <a:buFontTx/>
              <a:buNone/>
              <a:defRPr/>
            </a:pPr>
            <a:r>
              <a:rPr lang="de-DE" altLang="de-DE" sz="2200" b="1" dirty="0"/>
              <a:t>1.	Fallgestaltungen </a:t>
            </a:r>
          </a:p>
          <a:p>
            <a:pPr marL="720000" lvl="3" indent="-288000">
              <a:lnSpc>
                <a:spcPct val="125000"/>
              </a:lnSpc>
              <a:spcBef>
                <a:spcPts val="1800"/>
              </a:spcBef>
              <a:buFont typeface="Wingdings" panose="05000000000000000000" pitchFamily="2" charset="2"/>
              <a:buChar char="§"/>
              <a:defRPr/>
            </a:pPr>
            <a:r>
              <a:rPr lang="de-DE" altLang="de-DE" sz="1800" dirty="0">
                <a:cs typeface="Times New Roman" pitchFamily="18" charset="0"/>
              </a:rPr>
              <a:t>Gegenleistung des Empfängers im Anschluss an die Leistung des späteren Insolvenzschuldners</a:t>
            </a:r>
          </a:p>
          <a:p>
            <a:pPr marL="720000" lvl="3" indent="-288000">
              <a:lnSpc>
                <a:spcPct val="125000"/>
              </a:lnSpc>
              <a:spcBef>
                <a:spcPts val="1800"/>
              </a:spcBef>
              <a:buFont typeface="Wingdings" panose="05000000000000000000" pitchFamily="2" charset="2"/>
              <a:buChar char="§"/>
              <a:defRPr/>
            </a:pPr>
            <a:r>
              <a:rPr lang="de-DE" altLang="de-DE" sz="1800" dirty="0">
                <a:cs typeface="Times New Roman" pitchFamily="18" charset="0"/>
              </a:rPr>
              <a:t>Rückgewähr des empfangenen Gegenstandes durch den Empfänger</a:t>
            </a:r>
          </a:p>
          <a:p>
            <a:pPr marL="720000" lvl="3" indent="-288000">
              <a:lnSpc>
                <a:spcPct val="125000"/>
              </a:lnSpc>
              <a:spcBef>
                <a:spcPts val="1800"/>
              </a:spcBef>
              <a:buFont typeface="Wingdings" panose="05000000000000000000" pitchFamily="2" charset="2"/>
              <a:buChar char="§"/>
              <a:defRPr/>
            </a:pPr>
            <a:r>
              <a:rPr lang="de-DE" altLang="de-DE" sz="1800" dirty="0">
                <a:cs typeface="Times New Roman" pitchFamily="18" charset="0"/>
              </a:rPr>
              <a:t>erneute Leistung des Empfängers nach der Leistung an ihn</a:t>
            </a:r>
          </a:p>
          <a:p>
            <a:pPr marL="1080000" lvl="3" indent="-285750">
              <a:lnSpc>
                <a:spcPct val="125000"/>
              </a:lnSpc>
              <a:spcBef>
                <a:spcPts val="1200"/>
              </a:spcBef>
              <a:buFont typeface="Symbol" panose="05050102010706020507" pitchFamily="18" charset="2"/>
              <a:buChar char="-"/>
              <a:defRPr/>
            </a:pPr>
            <a:r>
              <a:rPr lang="de-DE" altLang="de-DE" sz="1800" dirty="0">
                <a:cs typeface="Times New Roman" pitchFamily="18" charset="0"/>
              </a:rPr>
              <a:t>neue Darlehensgewährung durch Gesellschafter nach Rückführung eines früheren Gesellschafterdarlehens</a:t>
            </a:r>
          </a:p>
          <a:p>
            <a:pPr marL="1080000" lvl="3" indent="-285750">
              <a:lnSpc>
                <a:spcPct val="125000"/>
              </a:lnSpc>
              <a:spcBef>
                <a:spcPts val="1200"/>
              </a:spcBef>
              <a:buFont typeface="Symbol" panose="05050102010706020507" pitchFamily="18" charset="2"/>
              <a:buChar char="-"/>
              <a:defRPr/>
            </a:pPr>
            <a:r>
              <a:rPr lang="de-DE" altLang="de-DE" sz="1800" dirty="0">
                <a:cs typeface="Times New Roman" pitchFamily="18" charset="0"/>
              </a:rPr>
              <a:t>neue Lieferung nach Zahlung auf Altforderung</a:t>
            </a:r>
          </a:p>
        </p:txBody>
      </p:sp>
      <p:sp>
        <p:nvSpPr>
          <p:cNvPr id="65540" name="Rectangle 24">
            <a:extLst>
              <a:ext uri="{FF2B5EF4-FFF2-40B4-BE49-F238E27FC236}">
                <a16:creationId xmlns:a16="http://schemas.microsoft.com/office/drawing/2014/main" id="{A166F1FD-4ED3-3C70-9ABD-D49851DEA801}"/>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44495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E68C-F9C4-8BD1-CC8B-4D2A5EAA5F36}"/>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348A8BE-F5E6-301A-EC7E-B428761F420B}"/>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23</a:t>
            </a:fld>
            <a:endParaRPr lang="de-DE" altLang="de-DE" sz="1400">
              <a:solidFill>
                <a:schemeClr val="bg1"/>
              </a:solidFill>
            </a:endParaRPr>
          </a:p>
        </p:txBody>
      </p:sp>
      <p:sp>
        <p:nvSpPr>
          <p:cNvPr id="37892" name="Rectangle 3">
            <a:extLst>
              <a:ext uri="{FF2B5EF4-FFF2-40B4-BE49-F238E27FC236}">
                <a16:creationId xmlns:a16="http://schemas.microsoft.com/office/drawing/2014/main" id="{04E645D4-7038-C8FD-7876-59DC5F2C4E55}"/>
              </a:ext>
            </a:extLst>
          </p:cNvPr>
          <p:cNvSpPr>
            <a:spLocks noGrp="1" noChangeArrowheads="1"/>
          </p:cNvSpPr>
          <p:nvPr>
            <p:ph type="body" idx="1"/>
          </p:nvPr>
        </p:nvSpPr>
        <p:spPr>
          <a:xfrm>
            <a:off x="179389" y="1412875"/>
            <a:ext cx="8857107" cy="5040313"/>
          </a:xfrm>
          <a:solidFill>
            <a:schemeClr val="bg1"/>
          </a:solidFill>
        </p:spPr>
        <p:txBody>
          <a:bodyPr/>
          <a:lstStyle/>
          <a:p>
            <a:pPr marL="432000" indent="-432000">
              <a:lnSpc>
                <a:spcPct val="130000"/>
              </a:lnSpc>
              <a:spcBef>
                <a:spcPct val="50000"/>
              </a:spcBef>
              <a:buFontTx/>
              <a:buNone/>
              <a:defRPr/>
            </a:pPr>
            <a:r>
              <a:rPr lang="de-DE" altLang="de-DE" sz="2200" b="1" dirty="0"/>
              <a:t>2.	Praktische Bedeutung</a:t>
            </a:r>
          </a:p>
          <a:p>
            <a:pPr marL="792000" lvl="3" indent="-360000">
              <a:lnSpc>
                <a:spcPct val="125000"/>
              </a:lnSpc>
              <a:spcBef>
                <a:spcPts val="700"/>
              </a:spcBef>
              <a:buFont typeface="Wingdings" panose="05000000000000000000" pitchFamily="2" charset="2"/>
              <a:buChar char="Ø"/>
              <a:defRPr/>
            </a:pPr>
            <a:r>
              <a:rPr lang="de-DE" altLang="de-DE" sz="1800" i="1" dirty="0">
                <a:cs typeface="Times New Roman" pitchFamily="18" charset="0"/>
              </a:rPr>
              <a:t>Schultz</a:t>
            </a:r>
            <a:r>
              <a:rPr lang="de-DE" altLang="de-DE" sz="1800" dirty="0">
                <a:cs typeface="Times New Roman" pitchFamily="18" charset="0"/>
              </a:rPr>
              <a:t>, ZIP 2023, 1665, 1668: keine große Bedeutung, wenn eine </a:t>
            </a:r>
            <a:br>
              <a:rPr lang="de-DE" altLang="de-DE" sz="1800" dirty="0">
                <a:cs typeface="Times New Roman" pitchFamily="18" charset="0"/>
              </a:rPr>
            </a:br>
            <a:r>
              <a:rPr lang="de-DE" altLang="de-DE" sz="1800" dirty="0">
                <a:cs typeface="Times New Roman" pitchFamily="18" charset="0"/>
              </a:rPr>
              <a:t>mittelbare Gläubigerbenachteiligung für die Anfechtung genügt</a:t>
            </a:r>
          </a:p>
          <a:p>
            <a:pPr marL="792000" lvl="4" indent="0">
              <a:lnSpc>
                <a:spcPct val="114000"/>
              </a:lnSpc>
              <a:spcBef>
                <a:spcPts val="500"/>
              </a:spcBef>
              <a:buNone/>
              <a:defRPr/>
            </a:pPr>
            <a:r>
              <a:rPr lang="de-DE" altLang="de-DE" sz="1800" dirty="0">
                <a:cs typeface="Times New Roman" pitchFamily="18" charset="0"/>
              </a:rPr>
              <a:t>Argument: Zufluss i.d.R. nicht mehr in der Masse vorhanden</a:t>
            </a:r>
            <a:endParaRPr lang="de-DE" altLang="de-DE" sz="1600" dirty="0">
              <a:cs typeface="Times New Roman" pitchFamily="18" charset="0"/>
            </a:endParaRPr>
          </a:p>
          <a:p>
            <a:pPr marL="792000" lvl="3" indent="-360000">
              <a:lnSpc>
                <a:spcPct val="125000"/>
              </a:lnSpc>
              <a:spcBef>
                <a:spcPts val="1800"/>
              </a:spcBef>
              <a:buFont typeface="Wingdings" panose="05000000000000000000" pitchFamily="2" charset="2"/>
              <a:buChar char="Ø"/>
              <a:defRPr/>
            </a:pPr>
            <a:r>
              <a:rPr lang="de-DE" altLang="de-DE" sz="1800" u="sng" dirty="0">
                <a:cs typeface="Times New Roman" pitchFamily="18" charset="0"/>
              </a:rPr>
              <a:t>Problem</a:t>
            </a:r>
            <a:r>
              <a:rPr lang="de-DE" altLang="de-DE" sz="1800" dirty="0">
                <a:cs typeface="Times New Roman" pitchFamily="18" charset="0"/>
              </a:rPr>
              <a:t>: Zuordnung des Verlustrisikos in Bezug auf die „Gegenleistung“ </a:t>
            </a:r>
            <a:br>
              <a:rPr lang="de-DE" altLang="de-DE" sz="1800" dirty="0">
                <a:cs typeface="Times New Roman" pitchFamily="18" charset="0"/>
              </a:rPr>
            </a:br>
            <a:r>
              <a:rPr lang="de-DE" altLang="de-DE" sz="1800" dirty="0">
                <a:cs typeface="Times New Roman" pitchFamily="18" charset="0"/>
              </a:rPr>
              <a:t>zum Anfechtungsgegner</a:t>
            </a:r>
          </a:p>
          <a:p>
            <a:pPr marL="1080000" lvl="4" indent="-288000">
              <a:lnSpc>
                <a:spcPct val="125000"/>
              </a:lnSpc>
              <a:spcBef>
                <a:spcPts val="1200"/>
              </a:spcBef>
              <a:buFont typeface="Wingdings" panose="05000000000000000000" pitchFamily="2" charset="2"/>
              <a:buChar char="§"/>
              <a:defRPr/>
            </a:pPr>
            <a:r>
              <a:rPr lang="de-DE" altLang="de-DE" sz="1800" dirty="0">
                <a:cs typeface="Times New Roman" pitchFamily="18" charset="0"/>
              </a:rPr>
              <a:t>Vergleich zum </a:t>
            </a:r>
            <a:r>
              <a:rPr lang="de-DE" altLang="de-DE" sz="1800" dirty="0" err="1">
                <a:cs typeface="Times New Roman" pitchFamily="18" charset="0"/>
              </a:rPr>
              <a:t>Aktiventausch</a:t>
            </a:r>
            <a:r>
              <a:rPr lang="de-DE" altLang="de-DE" sz="1800" dirty="0">
                <a:cs typeface="Times New Roman" pitchFamily="18" charset="0"/>
              </a:rPr>
              <a:t> bei </a:t>
            </a:r>
            <a:r>
              <a:rPr lang="de-DE" sz="1800" dirty="0"/>
              <a:t>§ </a:t>
            </a:r>
            <a:r>
              <a:rPr lang="de-DE" altLang="de-DE" sz="1800" dirty="0">
                <a:cs typeface="Times New Roman" pitchFamily="18" charset="0"/>
                <a:sym typeface="Wingdings" panose="05000000000000000000" pitchFamily="2" charset="2"/>
              </a:rPr>
              <a:t>15b InsO </a:t>
            </a:r>
            <a:r>
              <a:rPr lang="de-DE" altLang="de-DE" sz="1500" dirty="0">
                <a:cs typeface="Times New Roman" pitchFamily="18" charset="0"/>
                <a:sym typeface="Wingdings" panose="05000000000000000000" pitchFamily="2" charset="2"/>
              </a:rPr>
              <a:t>(</a:t>
            </a:r>
            <a:r>
              <a:rPr lang="de-DE" sz="1500" dirty="0"/>
              <a:t>§ </a:t>
            </a:r>
            <a:r>
              <a:rPr lang="de-DE" altLang="de-DE" sz="1500" dirty="0">
                <a:cs typeface="Times New Roman" pitchFamily="18" charset="0"/>
                <a:sym typeface="Wingdings" panose="05000000000000000000" pitchFamily="2" charset="2"/>
              </a:rPr>
              <a:t>64 GmbHG a.F.)</a:t>
            </a:r>
          </a:p>
          <a:p>
            <a:pPr marL="1080000" lvl="3" indent="0">
              <a:lnSpc>
                <a:spcPct val="125000"/>
              </a:lnSpc>
              <a:spcBef>
                <a:spcPts val="600"/>
              </a:spcBef>
              <a:buNone/>
              <a:defRPr/>
            </a:pPr>
            <a:r>
              <a:rPr lang="de-DE" altLang="de-DE" sz="1800" dirty="0">
                <a:cs typeface="Times New Roman" pitchFamily="18" charset="0"/>
                <a:sym typeface="Wingdings" panose="05000000000000000000" pitchFamily="2" charset="2"/>
              </a:rPr>
              <a:t> Folien 24 f. </a:t>
            </a:r>
            <a:endParaRPr lang="de-DE" altLang="de-DE" sz="1800" dirty="0">
              <a:cs typeface="Times New Roman" pitchFamily="18" charset="0"/>
            </a:endParaRPr>
          </a:p>
          <a:p>
            <a:pPr marL="1080000" lvl="3" indent="-288000">
              <a:lnSpc>
                <a:spcPct val="125000"/>
              </a:lnSpc>
              <a:spcBef>
                <a:spcPts val="1200"/>
              </a:spcBef>
              <a:buFont typeface="Wingdings" panose="05000000000000000000" pitchFamily="2" charset="2"/>
              <a:buChar char="§"/>
              <a:defRPr/>
            </a:pPr>
            <a:r>
              <a:rPr lang="de-DE" altLang="de-DE" sz="1800" dirty="0">
                <a:cs typeface="Times New Roman" pitchFamily="18" charset="0"/>
              </a:rPr>
              <a:t>BGH verlangt oft gar keinen Verbleib in der Masse, sondern geht von einer dauerhaften Kompensation aus </a:t>
            </a:r>
            <a:r>
              <a:rPr lang="de-DE" altLang="de-DE" sz="1700" dirty="0">
                <a:cs typeface="Times New Roman" pitchFamily="18" charset="0"/>
              </a:rPr>
              <a:t>(</a:t>
            </a:r>
            <a:r>
              <a:rPr lang="de-DE" altLang="de-DE" sz="1700" i="1" dirty="0"/>
              <a:t>Bitter</a:t>
            </a:r>
            <a:r>
              <a:rPr lang="de-DE" altLang="de-DE" sz="1700" dirty="0"/>
              <a:t>, </a:t>
            </a:r>
            <a:r>
              <a:rPr lang="de-DE" sz="1700" dirty="0"/>
              <a:t>ZIP 2025, 2339, 2345 ff., Ziff. IV. 2.)</a:t>
            </a:r>
          </a:p>
          <a:p>
            <a:pPr marL="1080000" lvl="3" indent="0">
              <a:lnSpc>
                <a:spcPct val="125000"/>
              </a:lnSpc>
              <a:spcBef>
                <a:spcPts val="600"/>
              </a:spcBef>
              <a:buNone/>
              <a:defRPr/>
            </a:pPr>
            <a:r>
              <a:rPr lang="de-DE" altLang="de-DE" sz="1800" dirty="0">
                <a:cs typeface="Times New Roman" pitchFamily="18" charset="0"/>
                <a:sym typeface="Wingdings" panose="05000000000000000000" pitchFamily="2" charset="2"/>
              </a:rPr>
              <a:t> Folien 26 ff.</a:t>
            </a:r>
            <a:endParaRPr lang="de-DE" altLang="de-DE" sz="1800" dirty="0">
              <a:cs typeface="Times New Roman" pitchFamily="18" charset="0"/>
            </a:endParaRPr>
          </a:p>
          <a:p>
            <a:pPr marL="432000" lvl="3" indent="0">
              <a:lnSpc>
                <a:spcPct val="125000"/>
              </a:lnSpc>
              <a:spcBef>
                <a:spcPts val="1200"/>
              </a:spcBef>
              <a:buNone/>
              <a:defRPr/>
            </a:pPr>
            <a:endParaRPr lang="de-DE" altLang="de-DE" sz="1700" dirty="0">
              <a:cs typeface="Times New Roman" pitchFamily="18" charset="0"/>
            </a:endParaRPr>
          </a:p>
          <a:p>
            <a:pPr marL="1008000" lvl="4" indent="-288000">
              <a:lnSpc>
                <a:spcPct val="114000"/>
              </a:lnSpc>
              <a:spcBef>
                <a:spcPts val="600"/>
              </a:spcBef>
              <a:buFont typeface="Wingdings" panose="05000000000000000000" pitchFamily="2" charset="2"/>
              <a:buChar char="ð"/>
              <a:defRPr/>
            </a:pPr>
            <a:endParaRPr lang="de-DE" altLang="de-DE" sz="1700" dirty="0">
              <a:cs typeface="Times New Roman" pitchFamily="18" charset="0"/>
            </a:endParaRPr>
          </a:p>
        </p:txBody>
      </p:sp>
      <p:sp>
        <p:nvSpPr>
          <p:cNvPr id="3" name="Rectangle 24">
            <a:extLst>
              <a:ext uri="{FF2B5EF4-FFF2-40B4-BE49-F238E27FC236}">
                <a16:creationId xmlns:a16="http://schemas.microsoft.com/office/drawing/2014/main" id="{4BD29288-18F5-E6DC-90D5-F9DC31C189E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6785644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C9EB5-BC85-DAC9-BCBF-1D540D2ABA69}"/>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44470C6-9262-F926-56DD-B7A6F4454A03}"/>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24</a:t>
            </a:fld>
            <a:endParaRPr lang="de-DE" altLang="de-DE" sz="1400">
              <a:solidFill>
                <a:schemeClr val="bg1"/>
              </a:solidFill>
            </a:endParaRPr>
          </a:p>
        </p:txBody>
      </p:sp>
      <p:sp>
        <p:nvSpPr>
          <p:cNvPr id="37892" name="Rectangle 3">
            <a:extLst>
              <a:ext uri="{FF2B5EF4-FFF2-40B4-BE49-F238E27FC236}">
                <a16:creationId xmlns:a16="http://schemas.microsoft.com/office/drawing/2014/main" id="{1B24785E-BC8E-DB82-00BC-3B5B4B639495}"/>
              </a:ext>
            </a:extLst>
          </p:cNvPr>
          <p:cNvSpPr>
            <a:spLocks noGrp="1" noChangeArrowheads="1"/>
          </p:cNvSpPr>
          <p:nvPr>
            <p:ph type="body" idx="1"/>
          </p:nvPr>
        </p:nvSpPr>
        <p:spPr>
          <a:xfrm>
            <a:off x="179511" y="1412776"/>
            <a:ext cx="8785101" cy="3024336"/>
          </a:xfrm>
          <a:solidFill>
            <a:schemeClr val="bg1"/>
          </a:solidFill>
        </p:spPr>
        <p:txBody>
          <a:bodyPr/>
          <a:lstStyle/>
          <a:p>
            <a:pPr marL="432000" lvl="3" indent="-432000">
              <a:lnSpc>
                <a:spcPct val="130000"/>
              </a:lnSpc>
              <a:spcBef>
                <a:spcPct val="50000"/>
              </a:spcBef>
              <a:buNone/>
              <a:defRPr/>
            </a:pPr>
            <a:r>
              <a:rPr lang="de-DE" altLang="de-DE" sz="2200" b="1" dirty="0">
                <a:ea typeface="+mn-ea"/>
                <a:cs typeface="+mn-cs"/>
              </a:rPr>
              <a:t>3.	Vergleich zum </a:t>
            </a:r>
            <a:r>
              <a:rPr lang="de-DE" altLang="de-DE" sz="2200" b="1" dirty="0" err="1">
                <a:ea typeface="+mn-ea"/>
                <a:cs typeface="+mn-cs"/>
              </a:rPr>
              <a:t>Aktiventausch</a:t>
            </a:r>
            <a:r>
              <a:rPr lang="de-DE" altLang="de-DE" sz="2200" b="1" dirty="0">
                <a:ea typeface="+mn-ea"/>
                <a:cs typeface="+mn-cs"/>
              </a:rPr>
              <a:t> bei § 15b InsO </a:t>
            </a:r>
            <a:r>
              <a:rPr lang="de-DE" altLang="de-DE" sz="1800" b="1" dirty="0">
                <a:ea typeface="+mn-ea"/>
                <a:cs typeface="+mn-cs"/>
              </a:rPr>
              <a:t>(§ 64 GmbHG a.F.)</a:t>
            </a:r>
            <a:endParaRPr lang="de-DE" altLang="de-DE" sz="1800" u="sng" dirty="0">
              <a:cs typeface="Times New Roman" pitchFamily="18" charset="0"/>
            </a:endParaRPr>
          </a:p>
          <a:p>
            <a:pPr marL="792000" lvl="3" indent="-360000">
              <a:lnSpc>
                <a:spcPct val="120000"/>
              </a:lnSpc>
              <a:spcBef>
                <a:spcPts val="600"/>
              </a:spcBef>
              <a:buFont typeface="Wingdings" panose="05000000000000000000" pitchFamily="2" charset="2"/>
              <a:buChar char="Ø"/>
              <a:defRPr/>
            </a:pPr>
            <a:r>
              <a:rPr lang="de-DE" altLang="de-DE" sz="1800" u="sng" dirty="0">
                <a:cs typeface="Times New Roman" pitchFamily="18" charset="0"/>
              </a:rPr>
              <a:t>Fall</a:t>
            </a:r>
            <a:r>
              <a:rPr lang="de-DE" altLang="de-DE" sz="1800" dirty="0">
                <a:cs typeface="Times New Roman" pitchFamily="18" charset="0"/>
              </a:rPr>
              <a:t>: Gegenleistung des Empfängers im Anschluss an die Leistung des späteren Insolvenzschuldners</a:t>
            </a:r>
          </a:p>
          <a:p>
            <a:pPr marL="432000" lvl="3" indent="0">
              <a:lnSpc>
                <a:spcPct val="120000"/>
              </a:lnSpc>
              <a:spcBef>
                <a:spcPts val="600"/>
              </a:spcBef>
              <a:buNone/>
              <a:defRPr/>
            </a:pPr>
            <a:endParaRPr lang="de-DE" altLang="de-DE" sz="1800" dirty="0">
              <a:cs typeface="Times New Roman" pitchFamily="18" charset="0"/>
            </a:endParaRPr>
          </a:p>
          <a:p>
            <a:pPr marL="432000" lvl="3" indent="0">
              <a:lnSpc>
                <a:spcPct val="120000"/>
              </a:lnSpc>
              <a:spcBef>
                <a:spcPts val="600"/>
              </a:spcBef>
              <a:buNone/>
              <a:defRPr/>
            </a:pPr>
            <a:endParaRPr lang="de-DE" altLang="de-DE" sz="1800" dirty="0">
              <a:cs typeface="Times New Roman" pitchFamily="18" charset="0"/>
            </a:endParaRPr>
          </a:p>
          <a:p>
            <a:pPr marL="432000" lvl="3" indent="0">
              <a:lnSpc>
                <a:spcPct val="120000"/>
              </a:lnSpc>
              <a:spcBef>
                <a:spcPts val="600"/>
              </a:spcBef>
              <a:buNone/>
              <a:defRPr/>
            </a:pPr>
            <a:endParaRPr lang="de-DE" altLang="de-DE" sz="1800" dirty="0">
              <a:cs typeface="Times New Roman" pitchFamily="18" charset="0"/>
            </a:endParaRPr>
          </a:p>
          <a:p>
            <a:pPr marL="792000" lvl="3" indent="-360000">
              <a:lnSpc>
                <a:spcPct val="120000"/>
              </a:lnSpc>
              <a:spcBef>
                <a:spcPts val="2400"/>
              </a:spcBef>
              <a:buFont typeface="Wingdings" panose="05000000000000000000" pitchFamily="2" charset="2"/>
              <a:buChar char="Ø"/>
              <a:defRPr/>
            </a:pPr>
            <a:r>
              <a:rPr lang="de-DE" altLang="de-DE" sz="1800" dirty="0">
                <a:cs typeface="Times New Roman" pitchFamily="18" charset="0"/>
                <a:sym typeface="Wingdings" panose="05000000000000000000" pitchFamily="2" charset="2"/>
              </a:rPr>
              <a:t>Parallele zur </a:t>
            </a:r>
            <a:r>
              <a:rPr lang="de-DE" altLang="de-DE" sz="1800" dirty="0" err="1">
                <a:cs typeface="Times New Roman" pitchFamily="18" charset="0"/>
                <a:sym typeface="Wingdings" panose="05000000000000000000" pitchFamily="2" charset="2"/>
              </a:rPr>
              <a:t>Rspr</a:t>
            </a:r>
            <a:r>
              <a:rPr lang="de-DE" altLang="de-DE" sz="1800" dirty="0">
                <a:cs typeface="Times New Roman" pitchFamily="18" charset="0"/>
                <a:sym typeface="Wingdings" panose="05000000000000000000" pitchFamily="2" charset="2"/>
              </a:rPr>
              <a:t>. des II. ZS zu </a:t>
            </a:r>
            <a:r>
              <a:rPr lang="de-DE" sz="1800" dirty="0"/>
              <a:t>§</a:t>
            </a:r>
            <a:r>
              <a:rPr lang="de-DE" altLang="de-DE" sz="1800" dirty="0">
                <a:cs typeface="Times New Roman" pitchFamily="18" charset="0"/>
                <a:sym typeface="Wingdings" panose="05000000000000000000" pitchFamily="2" charset="2"/>
              </a:rPr>
              <a:t> 64 GmbHG a.F. (jetzt </a:t>
            </a:r>
            <a:r>
              <a:rPr lang="de-DE" sz="1800" dirty="0"/>
              <a:t>§ </a:t>
            </a:r>
            <a:r>
              <a:rPr lang="de-DE" altLang="de-DE" sz="1800" dirty="0">
                <a:cs typeface="Times New Roman" pitchFamily="18" charset="0"/>
                <a:sym typeface="Wingdings" panose="05000000000000000000" pitchFamily="2" charset="2"/>
              </a:rPr>
              <a:t>15b InsO) </a:t>
            </a:r>
            <a:br>
              <a:rPr lang="de-DE" altLang="de-DE" sz="1800" dirty="0">
                <a:cs typeface="Times New Roman" pitchFamily="18" charset="0"/>
                <a:sym typeface="Wingdings" panose="05000000000000000000" pitchFamily="2" charset="2"/>
              </a:rPr>
            </a:br>
            <a:r>
              <a:rPr lang="de-DE" altLang="de-DE" sz="1600" dirty="0">
                <a:cs typeface="Times New Roman" pitchFamily="18" charset="0"/>
                <a:sym typeface="Wingdings" panose="05000000000000000000" pitchFamily="2" charset="2"/>
              </a:rPr>
              <a:t>(BGHZ 227, 221; </a:t>
            </a:r>
            <a:r>
              <a:rPr lang="de-DE" altLang="de-DE" sz="1600" dirty="0">
                <a:cs typeface="Times New Roman" pitchFamily="18" charset="0"/>
              </a:rPr>
              <a:t>Scholz/</a:t>
            </a:r>
            <a:r>
              <a:rPr lang="de-DE" altLang="de-DE" sz="1600" i="1" dirty="0">
                <a:cs typeface="Times New Roman" pitchFamily="18" charset="0"/>
              </a:rPr>
              <a:t>Bitter</a:t>
            </a:r>
            <a:r>
              <a:rPr lang="de-DE" altLang="de-DE" sz="1600" dirty="0">
                <a:cs typeface="Times New Roman" pitchFamily="18" charset="0"/>
              </a:rPr>
              <a:t>, Bd. III, 13. Aufl. 2025, </a:t>
            </a:r>
            <a:r>
              <a:rPr lang="de-DE" sz="1600" dirty="0"/>
              <a:t>§ </a:t>
            </a:r>
            <a:r>
              <a:rPr lang="de-DE" altLang="de-DE" sz="1600" dirty="0">
                <a:cs typeface="Times New Roman" pitchFamily="18" charset="0"/>
              </a:rPr>
              <a:t>15b InsO </a:t>
            </a:r>
            <a:r>
              <a:rPr lang="de-DE" altLang="de-DE" sz="1600" dirty="0" err="1">
                <a:cs typeface="Times New Roman" pitchFamily="18" charset="0"/>
              </a:rPr>
              <a:t>Rn</a:t>
            </a:r>
            <a:r>
              <a:rPr lang="de-DE" altLang="de-DE" sz="1600" dirty="0">
                <a:cs typeface="Times New Roman" pitchFamily="18" charset="0"/>
              </a:rPr>
              <a:t>. 206</a:t>
            </a:r>
            <a:r>
              <a:rPr lang="de-DE" altLang="de-DE" sz="1600" dirty="0">
                <a:cs typeface="Times New Roman" pitchFamily="18" charset="0"/>
                <a:sym typeface="Wingdings" panose="05000000000000000000" pitchFamily="2" charset="2"/>
              </a:rPr>
              <a:t>)</a:t>
            </a:r>
          </a:p>
          <a:p>
            <a:pPr marL="792000" lvl="3" indent="-360000">
              <a:lnSpc>
                <a:spcPct val="120000"/>
              </a:lnSpc>
              <a:spcBef>
                <a:spcPts val="1200"/>
              </a:spcBef>
              <a:buFont typeface="Wingdings" panose="05000000000000000000" pitchFamily="2" charset="2"/>
              <a:buChar char="Ø"/>
              <a:defRPr/>
            </a:pPr>
            <a:r>
              <a:rPr lang="de-DE" altLang="de-DE" sz="1800" u="sng" dirty="0">
                <a:cs typeface="Times New Roman" pitchFamily="18" charset="0"/>
                <a:sym typeface="Wingdings" panose="05000000000000000000" pitchFamily="2" charset="2"/>
              </a:rPr>
              <a:t>Leitsatz von BGHZ 227, 221</a:t>
            </a:r>
            <a:r>
              <a:rPr lang="de-DE" altLang="de-DE" sz="1800" dirty="0">
                <a:cs typeface="Times New Roman" pitchFamily="18" charset="0"/>
                <a:sym typeface="Wingdings" panose="05000000000000000000" pitchFamily="2" charset="2"/>
              </a:rPr>
              <a:t>: „</a:t>
            </a:r>
            <a:r>
              <a:rPr lang="de-DE" sz="1800" dirty="0"/>
              <a:t>Eine masseschmälernde Zahlung aus dem Vermögen einer insolvenzreifen Gesellschaft gemäß § 64 Satz 1 GmbHG kann grundsätzlich nicht durch eine Vorleistung des Zahlungsempfängers kompensiert werden.</a:t>
            </a:r>
            <a:r>
              <a:rPr lang="de-DE" altLang="de-DE" sz="1800" dirty="0">
                <a:cs typeface="Times New Roman" pitchFamily="18" charset="0"/>
                <a:sym typeface="Wingdings" panose="05000000000000000000" pitchFamily="2" charset="2"/>
              </a:rPr>
              <a:t>“</a:t>
            </a:r>
            <a:endParaRPr lang="de-DE" altLang="de-DE" sz="1800" dirty="0">
              <a:cs typeface="Times New Roman" pitchFamily="18" charset="0"/>
            </a:endParaRPr>
          </a:p>
          <a:p>
            <a:pPr marL="864000" lvl="3" indent="0">
              <a:lnSpc>
                <a:spcPct val="120000"/>
              </a:lnSpc>
              <a:spcBef>
                <a:spcPts val="900"/>
              </a:spcBef>
              <a:buFont typeface="Wingdings" pitchFamily="2" charset="2"/>
              <a:buNone/>
              <a:defRPr/>
            </a:pPr>
            <a:endParaRPr lang="de-DE" altLang="de-DE" sz="1800" dirty="0">
              <a:cs typeface="Times New Roman" pitchFamily="18" charset="0"/>
            </a:endParaRPr>
          </a:p>
        </p:txBody>
      </p:sp>
      <p:sp>
        <p:nvSpPr>
          <p:cNvPr id="2" name="Textfeld 1">
            <a:extLst>
              <a:ext uri="{FF2B5EF4-FFF2-40B4-BE49-F238E27FC236}">
                <a16:creationId xmlns:a16="http://schemas.microsoft.com/office/drawing/2014/main" id="{01787DA4-7138-B731-F642-498997020E7F}"/>
              </a:ext>
            </a:extLst>
          </p:cNvPr>
          <p:cNvSpPr txBox="1"/>
          <p:nvPr/>
        </p:nvSpPr>
        <p:spPr>
          <a:xfrm>
            <a:off x="1115616" y="2836966"/>
            <a:ext cx="1353256"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Insolvenz-</a:t>
            </a:r>
          </a:p>
          <a:p>
            <a:pPr algn="ctr"/>
            <a:r>
              <a:rPr lang="de-DE" sz="2000" dirty="0" err="1"/>
              <a:t>schuldner</a:t>
            </a:r>
            <a:endParaRPr lang="de-DE" sz="2000" dirty="0"/>
          </a:p>
        </p:txBody>
      </p:sp>
      <p:cxnSp>
        <p:nvCxnSpPr>
          <p:cNvPr id="4" name="Gerade Verbindung mit Pfeil 3">
            <a:extLst>
              <a:ext uri="{FF2B5EF4-FFF2-40B4-BE49-F238E27FC236}">
                <a16:creationId xmlns:a16="http://schemas.microsoft.com/office/drawing/2014/main" id="{743707C3-160C-44D7-BB61-D8FD1999E3C2}"/>
              </a:ext>
            </a:extLst>
          </p:cNvPr>
          <p:cNvCxnSpPr/>
          <p:nvPr/>
        </p:nvCxnSpPr>
        <p:spPr bwMode="auto">
          <a:xfrm flipH="1">
            <a:off x="2699792" y="3140968"/>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B38F54AE-4D07-7A26-FFFF-D47FDA807D01}"/>
              </a:ext>
            </a:extLst>
          </p:cNvPr>
          <p:cNvSpPr txBox="1"/>
          <p:nvPr/>
        </p:nvSpPr>
        <p:spPr>
          <a:xfrm>
            <a:off x="4067944" y="2740858"/>
            <a:ext cx="1154483" cy="400110"/>
          </a:xfrm>
          <a:prstGeom prst="rect">
            <a:avLst/>
          </a:prstGeom>
          <a:noFill/>
        </p:spPr>
        <p:txBody>
          <a:bodyPr wrap="none" rtlCol="0">
            <a:spAutoFit/>
          </a:bodyPr>
          <a:lstStyle/>
          <a:p>
            <a:r>
              <a:rPr lang="de-DE" sz="2000" dirty="0"/>
              <a:t>Leistung</a:t>
            </a:r>
          </a:p>
        </p:txBody>
      </p:sp>
      <p:cxnSp>
        <p:nvCxnSpPr>
          <p:cNvPr id="8" name="Gerade Verbindung mit Pfeil 7">
            <a:extLst>
              <a:ext uri="{FF2B5EF4-FFF2-40B4-BE49-F238E27FC236}">
                <a16:creationId xmlns:a16="http://schemas.microsoft.com/office/drawing/2014/main" id="{9A4A42A1-54FC-4312-A769-8D68F432F83B}"/>
              </a:ext>
            </a:extLst>
          </p:cNvPr>
          <p:cNvCxnSpPr/>
          <p:nvPr/>
        </p:nvCxnSpPr>
        <p:spPr bwMode="auto">
          <a:xfrm flipH="1">
            <a:off x="2716790" y="3773070"/>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feld 8">
            <a:extLst>
              <a:ext uri="{FF2B5EF4-FFF2-40B4-BE49-F238E27FC236}">
                <a16:creationId xmlns:a16="http://schemas.microsoft.com/office/drawing/2014/main" id="{5671C06C-373D-2136-A597-0D3615A1FF98}"/>
              </a:ext>
            </a:extLst>
          </p:cNvPr>
          <p:cNvSpPr txBox="1"/>
          <p:nvPr/>
        </p:nvSpPr>
        <p:spPr>
          <a:xfrm>
            <a:off x="2915816" y="3375836"/>
            <a:ext cx="3449983" cy="400110"/>
          </a:xfrm>
          <a:prstGeom prst="rect">
            <a:avLst/>
          </a:prstGeom>
          <a:noFill/>
        </p:spPr>
        <p:txBody>
          <a:bodyPr wrap="none" rtlCol="0">
            <a:spAutoFit/>
          </a:bodyPr>
          <a:lstStyle/>
          <a:p>
            <a:r>
              <a:rPr lang="de-DE" sz="2000" dirty="0"/>
              <a:t>nachfolgende Gegenleistung</a:t>
            </a:r>
          </a:p>
        </p:txBody>
      </p:sp>
      <p:sp>
        <p:nvSpPr>
          <p:cNvPr id="12" name="Textfeld 11">
            <a:extLst>
              <a:ext uri="{FF2B5EF4-FFF2-40B4-BE49-F238E27FC236}">
                <a16:creationId xmlns:a16="http://schemas.microsoft.com/office/drawing/2014/main" id="{1BE683F2-C460-3A4D-DFAB-287DAA0C13EF}"/>
              </a:ext>
            </a:extLst>
          </p:cNvPr>
          <p:cNvSpPr txBox="1"/>
          <p:nvPr/>
        </p:nvSpPr>
        <p:spPr>
          <a:xfrm>
            <a:off x="6804248" y="2868004"/>
            <a:ext cx="1696298"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Anfechtungs-</a:t>
            </a:r>
          </a:p>
          <a:p>
            <a:pPr algn="ctr"/>
            <a:r>
              <a:rPr lang="de-DE" sz="2000" dirty="0" err="1"/>
              <a:t>gegner</a:t>
            </a:r>
            <a:endParaRPr lang="de-DE" sz="2000" dirty="0"/>
          </a:p>
        </p:txBody>
      </p:sp>
      <p:sp>
        <p:nvSpPr>
          <p:cNvPr id="3" name="Rectangle 24">
            <a:extLst>
              <a:ext uri="{FF2B5EF4-FFF2-40B4-BE49-F238E27FC236}">
                <a16:creationId xmlns:a16="http://schemas.microsoft.com/office/drawing/2014/main" id="{AF59B529-670B-4C2A-4731-3D90E860003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086585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F7DD7-891B-7898-AD19-96E76CB1A894}"/>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C0706B9E-6AC8-B70C-B8D8-3E7F8D81ECE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25</a:t>
            </a:fld>
            <a:endParaRPr lang="de-DE" altLang="de-DE" sz="1400">
              <a:solidFill>
                <a:schemeClr val="bg1"/>
              </a:solidFill>
            </a:endParaRPr>
          </a:p>
        </p:txBody>
      </p:sp>
      <p:sp>
        <p:nvSpPr>
          <p:cNvPr id="37892" name="Rectangle 3">
            <a:extLst>
              <a:ext uri="{FF2B5EF4-FFF2-40B4-BE49-F238E27FC236}">
                <a16:creationId xmlns:a16="http://schemas.microsoft.com/office/drawing/2014/main" id="{6E53E72F-7E11-1429-74EA-68758B44C40D}"/>
              </a:ext>
            </a:extLst>
          </p:cNvPr>
          <p:cNvSpPr>
            <a:spLocks noGrp="1" noChangeArrowheads="1"/>
          </p:cNvSpPr>
          <p:nvPr>
            <p:ph type="body" idx="1"/>
          </p:nvPr>
        </p:nvSpPr>
        <p:spPr>
          <a:xfrm>
            <a:off x="179512" y="1412776"/>
            <a:ext cx="8712968" cy="5040560"/>
          </a:xfrm>
          <a:solidFill>
            <a:schemeClr val="bg1"/>
          </a:solidFill>
        </p:spPr>
        <p:txBody>
          <a:bodyPr/>
          <a:lstStyle/>
          <a:p>
            <a:pPr marL="432000" lvl="3" indent="-432000">
              <a:lnSpc>
                <a:spcPct val="130000"/>
              </a:lnSpc>
              <a:spcBef>
                <a:spcPct val="50000"/>
              </a:spcBef>
              <a:buNone/>
              <a:defRPr/>
            </a:pPr>
            <a:r>
              <a:rPr lang="de-DE" altLang="de-DE" sz="2200" b="1" dirty="0">
                <a:ea typeface="+mn-ea"/>
                <a:cs typeface="+mn-cs"/>
              </a:rPr>
              <a:t>3.	</a:t>
            </a:r>
            <a:r>
              <a:rPr lang="de-DE" altLang="de-DE" sz="2200" b="1" dirty="0"/>
              <a:t>Vergleich zum </a:t>
            </a:r>
            <a:r>
              <a:rPr lang="de-DE" altLang="de-DE" sz="2200" b="1" dirty="0" err="1"/>
              <a:t>Aktiventausch</a:t>
            </a:r>
            <a:r>
              <a:rPr lang="de-DE" altLang="de-DE" sz="2200" b="1" dirty="0"/>
              <a:t> bei § 15b InsO </a:t>
            </a:r>
            <a:r>
              <a:rPr lang="de-DE" altLang="de-DE" sz="1800" b="1" dirty="0"/>
              <a:t>(§ 64 GmbHG a.F.)</a:t>
            </a:r>
            <a:endParaRPr lang="de-DE" altLang="de-DE" sz="1800" u="sng" dirty="0">
              <a:cs typeface="Times New Roman" pitchFamily="18" charset="0"/>
            </a:endParaRPr>
          </a:p>
          <a:p>
            <a:pPr marL="792000" lvl="3" indent="-360000">
              <a:lnSpc>
                <a:spcPct val="120000"/>
              </a:lnSpc>
              <a:spcBef>
                <a:spcPts val="600"/>
              </a:spcBef>
              <a:buFont typeface="Wingdings" panose="05000000000000000000" pitchFamily="2" charset="2"/>
              <a:buChar char="Ø"/>
              <a:defRPr/>
            </a:pPr>
            <a:r>
              <a:rPr lang="de-DE" altLang="de-DE" sz="1800">
                <a:cs typeface="Times New Roman" pitchFamily="18" charset="0"/>
                <a:sym typeface="Wingdings" pitchFamily="2" charset="2"/>
              </a:rPr>
              <a:t>keine Zuordnung </a:t>
            </a:r>
            <a:r>
              <a:rPr lang="de-DE" altLang="de-DE" sz="1800" dirty="0">
                <a:cs typeface="Times New Roman" pitchFamily="18" charset="0"/>
                <a:sym typeface="Wingdings" pitchFamily="2" charset="2"/>
              </a:rPr>
              <a:t>des Verlustrisikos zum Geschäftsführer</a:t>
            </a:r>
          </a:p>
          <a:p>
            <a:pPr marL="792000" lvl="3" indent="0">
              <a:lnSpc>
                <a:spcPct val="120000"/>
              </a:lnSpc>
              <a:spcBef>
                <a:spcPts val="900"/>
              </a:spcBef>
              <a:buNone/>
              <a:defRPr/>
            </a:pPr>
            <a:r>
              <a:rPr lang="de-DE" altLang="de-DE" sz="1000" dirty="0">
                <a:cs typeface="Times New Roman" pitchFamily="18" charset="0"/>
                <a:sym typeface="Wingdings" pitchFamily="2" charset="2"/>
              </a:rPr>
              <a:t> </a:t>
            </a:r>
            <a:r>
              <a:rPr lang="de-DE" sz="1800" dirty="0"/>
              <a:t>BGH v. 18.11.2014 – II ZR 231/13, BGHZ 203, 218 = ZIP 2015, 71</a:t>
            </a:r>
            <a:endParaRPr lang="de-DE" altLang="de-DE" sz="1800" dirty="0">
              <a:cs typeface="Times New Roman" pitchFamily="18" charset="0"/>
              <a:sym typeface="Wingdings" panose="05000000000000000000" pitchFamily="2" charset="2"/>
            </a:endParaRPr>
          </a:p>
          <a:p>
            <a:pPr marL="792000" lvl="4" indent="0">
              <a:lnSpc>
                <a:spcPct val="125000"/>
              </a:lnSpc>
              <a:spcBef>
                <a:spcPts val="700"/>
              </a:spcBef>
              <a:buNone/>
              <a:defRPr/>
            </a:pPr>
            <a:r>
              <a:rPr lang="de-DE" sz="1800" dirty="0"/>
              <a:t>1. Die Ersatzpflicht des Organs für Zahlungen nach Insolvenzreife entfällt, </a:t>
            </a:r>
            <a:br>
              <a:rPr lang="de-DE" sz="1800" dirty="0"/>
            </a:br>
            <a:r>
              <a:rPr lang="de-DE" sz="1800" dirty="0"/>
              <a:t>soweit die durch die Zahlung verursachte Schmälerung der Masse in einem unmittelbaren Zusammenhang mit ihr ausgeglichen wird.</a:t>
            </a:r>
          </a:p>
          <a:p>
            <a:pPr marL="792000" lvl="4" indent="0">
              <a:lnSpc>
                <a:spcPct val="125000"/>
              </a:lnSpc>
              <a:spcBef>
                <a:spcPts val="600"/>
              </a:spcBef>
              <a:spcAft>
                <a:spcPts val="600"/>
              </a:spcAft>
              <a:buNone/>
              <a:defRPr/>
            </a:pPr>
            <a:r>
              <a:rPr lang="de-DE" sz="1800" dirty="0"/>
              <a:t>2. </a:t>
            </a:r>
            <a:r>
              <a:rPr lang="de-DE" sz="1800" dirty="0">
                <a:solidFill>
                  <a:srgbClr val="C00000"/>
                </a:solidFill>
              </a:rPr>
              <a:t>Der als Ausgleich erhaltene Gegenstand muss nicht noch bei Eröffnung des Insolvenzverfahrens vorhanden sein. </a:t>
            </a:r>
            <a:r>
              <a:rPr lang="de-DE" sz="1800" dirty="0"/>
              <a:t>Maßgeblich für die Bewertung ist der Zeitpunkt, in dem die Masseverkürzung durch einen Massezufluss ausgeglichen wird.</a:t>
            </a:r>
          </a:p>
          <a:p>
            <a:pPr marL="789750" lvl="4" indent="-285750">
              <a:lnSpc>
                <a:spcPct val="125000"/>
              </a:lnSpc>
              <a:spcBef>
                <a:spcPts val="0"/>
              </a:spcBef>
              <a:buFont typeface="Wingdings" panose="05000000000000000000" pitchFamily="2" charset="2"/>
              <a:buChar char="Ø"/>
              <a:defRPr/>
            </a:pPr>
            <a:r>
              <a:rPr lang="de-DE" altLang="de-DE" sz="1800" u="sng" dirty="0"/>
              <a:t>Frage</a:t>
            </a:r>
            <a:r>
              <a:rPr lang="de-DE" altLang="de-DE" sz="1800" dirty="0"/>
              <a:t>: Überzeugt die Zuordnung des Verlustrisikos zum Anfechtungs-gegner, obwohl dieser – anders als der </a:t>
            </a:r>
            <a:r>
              <a:rPr lang="de-DE" altLang="de-DE" sz="1800" dirty="0" err="1"/>
              <a:t>Insolvenzverschlepper</a:t>
            </a:r>
            <a:r>
              <a:rPr lang="de-DE" altLang="de-DE" sz="1800" dirty="0"/>
              <a:t> – nicht pflichtwidrig und strafbar handelt?</a:t>
            </a:r>
            <a:endParaRPr lang="de-DE" altLang="de-DE" sz="1800" dirty="0">
              <a:solidFill>
                <a:srgbClr val="212121"/>
              </a:solidFill>
              <a:cs typeface="Times New Roman" pitchFamily="18" charset="0"/>
            </a:endParaRPr>
          </a:p>
          <a:p>
            <a:pPr marL="432000" lvl="3" indent="0">
              <a:lnSpc>
                <a:spcPct val="120000"/>
              </a:lnSpc>
              <a:spcBef>
                <a:spcPts val="600"/>
              </a:spcBef>
              <a:buNone/>
              <a:defRPr/>
            </a:pPr>
            <a:endParaRPr lang="de-DE" altLang="de-DE" sz="1800" dirty="0">
              <a:cs typeface="Times New Roman" pitchFamily="18" charset="0"/>
            </a:endParaRPr>
          </a:p>
          <a:p>
            <a:pPr marL="864000" lvl="3" indent="0">
              <a:lnSpc>
                <a:spcPct val="120000"/>
              </a:lnSpc>
              <a:spcBef>
                <a:spcPts val="900"/>
              </a:spcBef>
              <a:buFont typeface="Wingdings" pitchFamily="2" charset="2"/>
              <a:buNone/>
              <a:defRPr/>
            </a:pPr>
            <a:endParaRPr lang="de-DE" altLang="de-DE" sz="1800" dirty="0">
              <a:cs typeface="Times New Roman" pitchFamily="18" charset="0"/>
            </a:endParaRPr>
          </a:p>
        </p:txBody>
      </p:sp>
      <p:sp>
        <p:nvSpPr>
          <p:cNvPr id="3" name="Rectangle 24">
            <a:extLst>
              <a:ext uri="{FF2B5EF4-FFF2-40B4-BE49-F238E27FC236}">
                <a16:creationId xmlns:a16="http://schemas.microsoft.com/office/drawing/2014/main" id="{97D78661-0F62-3E85-843C-307330DCE8FC}"/>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177691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71FD-D8F4-306B-C32F-B427E62F0EBB}"/>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96C4C55A-B649-405D-74C6-B1362DDF5997}"/>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26</a:t>
            </a:fld>
            <a:endParaRPr lang="de-DE" altLang="de-DE" sz="1400">
              <a:solidFill>
                <a:schemeClr val="bg1"/>
              </a:solidFill>
            </a:endParaRPr>
          </a:p>
        </p:txBody>
      </p:sp>
      <p:sp>
        <p:nvSpPr>
          <p:cNvPr id="37892" name="Rectangle 3">
            <a:extLst>
              <a:ext uri="{FF2B5EF4-FFF2-40B4-BE49-F238E27FC236}">
                <a16:creationId xmlns:a16="http://schemas.microsoft.com/office/drawing/2014/main" id="{59269F15-7CB6-2D80-25F0-45302211A85A}"/>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4.	</a:t>
            </a:r>
            <a:r>
              <a:rPr lang="de-DE" altLang="de-DE" sz="2200" b="1" kern="1200" dirty="0">
                <a:latin typeface="Arial" panose="020B0604020202020204" pitchFamily="34" charset="0"/>
                <a:cs typeface="Arial" panose="020B0604020202020204" pitchFamily="34" charset="0"/>
              </a:rPr>
              <a:t>Keine Zuordnung des Verlustrisikos zum Anfechtungsgegner</a:t>
            </a:r>
          </a:p>
          <a:p>
            <a:pPr marL="432000" indent="0">
              <a:lnSpc>
                <a:spcPct val="130000"/>
              </a:lnSpc>
              <a:spcBef>
                <a:spcPts val="600"/>
              </a:spcBef>
              <a:buFontTx/>
              <a:buNone/>
              <a:defRPr/>
            </a:pPr>
            <a:r>
              <a:rPr lang="de-DE" altLang="de-DE" sz="1900" b="1" dirty="0"/>
              <a:t>a) </a:t>
            </a:r>
            <a:r>
              <a:rPr lang="de-DE" altLang="de-DE" sz="1900" b="1" dirty="0" err="1"/>
              <a:t>Sicherheitentausch</a:t>
            </a:r>
            <a:endParaRPr lang="de-DE" altLang="de-DE" sz="1900" dirty="0">
              <a:cs typeface="Times New Roman" pitchFamily="18" charset="0"/>
              <a:sym typeface="Wingdings"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792000" lvl="3" indent="0">
              <a:lnSpc>
                <a:spcPct val="120000"/>
              </a:lnSpc>
              <a:spcBef>
                <a:spcPts val="0"/>
              </a:spcBef>
              <a:buNone/>
              <a:defRPr/>
            </a:pPr>
            <a:r>
              <a:rPr lang="de-DE" altLang="de-DE" sz="1800" dirty="0">
                <a:sym typeface="Wingdings" panose="05000000000000000000" pitchFamily="2" charset="2"/>
              </a:rPr>
              <a:t>BGH v. 19.9.2024 – IX ZR 217/22, ZIP 2024, 2423 (Rn. 28)</a:t>
            </a:r>
            <a:endParaRPr lang="de-DE" altLang="de-DE" sz="1800" dirty="0">
              <a:cs typeface="Times New Roman" pitchFamily="18" charset="0"/>
            </a:endParaRPr>
          </a:p>
          <a:p>
            <a:pPr marL="1152000" lvl="3" indent="-360000">
              <a:lnSpc>
                <a:spcPct val="114000"/>
              </a:lnSpc>
              <a:spcBef>
                <a:spcPts val="600"/>
              </a:spcBef>
              <a:buFont typeface="Wingdings" panose="05000000000000000000" pitchFamily="2" charset="2"/>
              <a:buChar char="Ø"/>
              <a:defRPr/>
            </a:pPr>
            <a:r>
              <a:rPr lang="de-DE" sz="1800" dirty="0">
                <a:solidFill>
                  <a:srgbClr val="212121"/>
                </a:solidFill>
              </a:rPr>
              <a:t>objektive </a:t>
            </a:r>
            <a:r>
              <a:rPr lang="de-DE" sz="1800" dirty="0">
                <a:solidFill>
                  <a:srgbClr val="C00000"/>
                </a:solidFill>
              </a:rPr>
              <a:t>Gläubigerbenachteiligung fehlt beim </a:t>
            </a:r>
            <a:r>
              <a:rPr lang="de-DE" sz="1800" dirty="0" err="1">
                <a:solidFill>
                  <a:srgbClr val="C00000"/>
                </a:solidFill>
              </a:rPr>
              <a:t>Sicherheitentausch</a:t>
            </a:r>
            <a:r>
              <a:rPr lang="de-DE" sz="1800" dirty="0"/>
              <a:t> </a:t>
            </a:r>
            <a:br>
              <a:rPr lang="de-DE" sz="1800" dirty="0"/>
            </a:br>
            <a:r>
              <a:rPr lang="de-DE" sz="1800" dirty="0"/>
              <a:t>= wirksam und unanfechtbar bestellte Sicherheit wird durch eine gleichwertige andere Sicherheit ersetzt, ohne dass damit für das Schuldnervermögen ein zusätzlicher Rechtsverlust verbunden wäre</a:t>
            </a:r>
          </a:p>
          <a:p>
            <a:pPr marL="1152000" lvl="3" indent="-360000">
              <a:lnSpc>
                <a:spcPct val="114000"/>
              </a:lnSpc>
              <a:spcBef>
                <a:spcPts val="600"/>
              </a:spcBef>
              <a:buFont typeface="Wingdings" panose="05000000000000000000" pitchFamily="2" charset="2"/>
              <a:buChar char="Ø"/>
              <a:defRPr/>
            </a:pPr>
            <a:r>
              <a:rPr lang="de-DE" sz="1800" dirty="0">
                <a:cs typeface="Times New Roman" pitchFamily="18" charset="0"/>
              </a:rPr>
              <a:t>keine Prüfung, ob der vom Anfechtungsgegner in die (spätere) Insolvenzmasse (zurück)geleistete Gegenstand (= alte Sicherheit) </a:t>
            </a:r>
            <a:br>
              <a:rPr lang="de-DE" sz="1800" dirty="0">
                <a:cs typeface="Times New Roman" pitchFamily="18" charset="0"/>
              </a:rPr>
            </a:br>
            <a:r>
              <a:rPr lang="de-DE" sz="1800" dirty="0">
                <a:cs typeface="Times New Roman" pitchFamily="18" charset="0"/>
              </a:rPr>
              <a:t>später noch (unbelastet) vorhanden ist</a:t>
            </a:r>
          </a:p>
        </p:txBody>
      </p:sp>
      <p:sp>
        <p:nvSpPr>
          <p:cNvPr id="2" name="Textfeld 1">
            <a:extLst>
              <a:ext uri="{FF2B5EF4-FFF2-40B4-BE49-F238E27FC236}">
                <a16:creationId xmlns:a16="http://schemas.microsoft.com/office/drawing/2014/main" id="{20B4AE58-31E6-9F29-C450-5F3BD9C2A193}"/>
              </a:ext>
            </a:extLst>
          </p:cNvPr>
          <p:cNvSpPr txBox="1"/>
          <p:nvPr/>
        </p:nvSpPr>
        <p:spPr>
          <a:xfrm>
            <a:off x="1043608" y="2526315"/>
            <a:ext cx="1353256"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Insolvenz-</a:t>
            </a:r>
          </a:p>
          <a:p>
            <a:pPr algn="ctr"/>
            <a:r>
              <a:rPr lang="de-DE" sz="2000" dirty="0" err="1"/>
              <a:t>schuldner</a:t>
            </a:r>
            <a:endParaRPr lang="de-DE" sz="2000" dirty="0"/>
          </a:p>
        </p:txBody>
      </p:sp>
      <p:cxnSp>
        <p:nvCxnSpPr>
          <p:cNvPr id="3" name="Gerade Verbindung mit Pfeil 2">
            <a:extLst>
              <a:ext uri="{FF2B5EF4-FFF2-40B4-BE49-F238E27FC236}">
                <a16:creationId xmlns:a16="http://schemas.microsoft.com/office/drawing/2014/main" id="{C02EC1A2-A1D6-84BA-075B-71A23105B579}"/>
              </a:ext>
            </a:extLst>
          </p:cNvPr>
          <p:cNvCxnSpPr/>
          <p:nvPr/>
        </p:nvCxnSpPr>
        <p:spPr bwMode="auto">
          <a:xfrm flipH="1">
            <a:off x="2771800" y="2852936"/>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feld 3">
            <a:extLst>
              <a:ext uri="{FF2B5EF4-FFF2-40B4-BE49-F238E27FC236}">
                <a16:creationId xmlns:a16="http://schemas.microsoft.com/office/drawing/2014/main" id="{F5A94679-002C-B479-96CD-3F6837B85A51}"/>
              </a:ext>
            </a:extLst>
          </p:cNvPr>
          <p:cNvSpPr txBox="1"/>
          <p:nvPr/>
        </p:nvSpPr>
        <p:spPr>
          <a:xfrm>
            <a:off x="3691453" y="2452826"/>
            <a:ext cx="1967205" cy="400110"/>
          </a:xfrm>
          <a:prstGeom prst="rect">
            <a:avLst/>
          </a:prstGeom>
          <a:noFill/>
        </p:spPr>
        <p:txBody>
          <a:bodyPr wrap="none" rtlCol="0">
            <a:spAutoFit/>
          </a:bodyPr>
          <a:lstStyle/>
          <a:p>
            <a:r>
              <a:rPr lang="de-DE" sz="2000" dirty="0"/>
              <a:t>neue Sicherheit</a:t>
            </a:r>
          </a:p>
        </p:txBody>
      </p:sp>
      <p:cxnSp>
        <p:nvCxnSpPr>
          <p:cNvPr id="5" name="Gerade Verbindung mit Pfeil 4">
            <a:extLst>
              <a:ext uri="{FF2B5EF4-FFF2-40B4-BE49-F238E27FC236}">
                <a16:creationId xmlns:a16="http://schemas.microsoft.com/office/drawing/2014/main" id="{24A20D8E-7820-8E66-115B-EBA8ADD99193}"/>
              </a:ext>
            </a:extLst>
          </p:cNvPr>
          <p:cNvCxnSpPr/>
          <p:nvPr/>
        </p:nvCxnSpPr>
        <p:spPr bwMode="auto">
          <a:xfrm flipH="1">
            <a:off x="2788798" y="3462419"/>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5316FFC4-7778-BF11-D55C-82612B9DF045}"/>
              </a:ext>
            </a:extLst>
          </p:cNvPr>
          <p:cNvSpPr txBox="1"/>
          <p:nvPr/>
        </p:nvSpPr>
        <p:spPr>
          <a:xfrm>
            <a:off x="7052166" y="2557353"/>
            <a:ext cx="1696298"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Anfechtungs-</a:t>
            </a:r>
          </a:p>
          <a:p>
            <a:pPr algn="ctr"/>
            <a:r>
              <a:rPr lang="de-DE" sz="2000" dirty="0" err="1"/>
              <a:t>gegner</a:t>
            </a:r>
            <a:endParaRPr lang="de-DE" sz="2000" dirty="0"/>
          </a:p>
        </p:txBody>
      </p:sp>
      <p:sp>
        <p:nvSpPr>
          <p:cNvPr id="8" name="Textfeld 7">
            <a:extLst>
              <a:ext uri="{FF2B5EF4-FFF2-40B4-BE49-F238E27FC236}">
                <a16:creationId xmlns:a16="http://schemas.microsoft.com/office/drawing/2014/main" id="{7D912C41-1C6D-D69E-3C0D-011AAC4FDA34}"/>
              </a:ext>
            </a:extLst>
          </p:cNvPr>
          <p:cNvSpPr txBox="1"/>
          <p:nvPr/>
        </p:nvSpPr>
        <p:spPr>
          <a:xfrm>
            <a:off x="3767006" y="3065184"/>
            <a:ext cx="1810111" cy="400110"/>
          </a:xfrm>
          <a:prstGeom prst="rect">
            <a:avLst/>
          </a:prstGeom>
          <a:noFill/>
        </p:spPr>
        <p:txBody>
          <a:bodyPr wrap="none" rtlCol="0">
            <a:spAutoFit/>
          </a:bodyPr>
          <a:lstStyle/>
          <a:p>
            <a:r>
              <a:rPr lang="de-DE" sz="2000" dirty="0"/>
              <a:t>alte Sicherheit</a:t>
            </a:r>
          </a:p>
        </p:txBody>
      </p:sp>
      <p:sp>
        <p:nvSpPr>
          <p:cNvPr id="6" name="Rectangle 24">
            <a:extLst>
              <a:ext uri="{FF2B5EF4-FFF2-40B4-BE49-F238E27FC236}">
                <a16:creationId xmlns:a16="http://schemas.microsoft.com/office/drawing/2014/main" id="{96FD5DBC-23CD-238E-96CD-0B0C50C2ED5C}"/>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48892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850C0-DA91-7371-A0E5-815EAC7C152D}"/>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6FC345A2-782F-0DBD-39C5-3DD6BE2B684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27</a:t>
            </a:fld>
            <a:endParaRPr lang="de-DE" altLang="de-DE" sz="1400">
              <a:solidFill>
                <a:schemeClr val="bg1"/>
              </a:solidFill>
            </a:endParaRPr>
          </a:p>
        </p:txBody>
      </p:sp>
      <p:sp>
        <p:nvSpPr>
          <p:cNvPr id="37892" name="Rectangle 3">
            <a:extLst>
              <a:ext uri="{FF2B5EF4-FFF2-40B4-BE49-F238E27FC236}">
                <a16:creationId xmlns:a16="http://schemas.microsoft.com/office/drawing/2014/main" id="{9CC1EB7C-F4E6-E2D4-A04C-683F8BC55267}"/>
              </a:ext>
            </a:extLst>
          </p:cNvPr>
          <p:cNvSpPr>
            <a:spLocks noGrp="1" noChangeArrowheads="1"/>
          </p:cNvSpPr>
          <p:nvPr>
            <p:ph type="body" idx="1"/>
          </p:nvPr>
        </p:nvSpPr>
        <p:spPr>
          <a:xfrm>
            <a:off x="179388" y="1412875"/>
            <a:ext cx="8964611" cy="5040313"/>
          </a:xfrm>
          <a:solidFill>
            <a:schemeClr val="bg1"/>
          </a:solidFill>
        </p:spPr>
        <p:txBody>
          <a:bodyPr/>
          <a:lstStyle/>
          <a:p>
            <a:pPr marL="432000" indent="-432000">
              <a:lnSpc>
                <a:spcPct val="130000"/>
              </a:lnSpc>
              <a:spcBef>
                <a:spcPct val="50000"/>
              </a:spcBef>
              <a:buFontTx/>
              <a:buNone/>
              <a:defRPr/>
            </a:pPr>
            <a:r>
              <a:rPr lang="de-DE" altLang="de-DE" sz="2200" b="1" dirty="0"/>
              <a:t>4.	</a:t>
            </a:r>
            <a:r>
              <a:rPr lang="de-DE" altLang="de-DE" sz="2200" b="1" kern="1200" dirty="0">
                <a:latin typeface="Arial" panose="020B0604020202020204" pitchFamily="34" charset="0"/>
                <a:cs typeface="Arial" panose="020B0604020202020204" pitchFamily="34" charset="0"/>
              </a:rPr>
              <a:t>Keine Zuordnung des Verlustrisikos zum Anfechtungsgegner</a:t>
            </a:r>
          </a:p>
          <a:p>
            <a:pPr marL="432000" indent="0">
              <a:lnSpc>
                <a:spcPct val="130000"/>
              </a:lnSpc>
              <a:spcBef>
                <a:spcPts val="600"/>
              </a:spcBef>
              <a:buNone/>
              <a:defRPr/>
            </a:pPr>
            <a:r>
              <a:rPr lang="de-DE" altLang="de-DE" sz="1900" b="1" dirty="0"/>
              <a:t>b) Rückführung + Neugewährung von Gesellschafterdarlehen</a:t>
            </a:r>
            <a:endParaRPr lang="de-DE" altLang="de-DE" sz="1900" b="1" dirty="0">
              <a:sym typeface="Wingdings"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0"/>
              </a:spcBef>
              <a:buNone/>
              <a:defRPr/>
            </a:pPr>
            <a:endParaRPr lang="de-DE" altLang="de-DE" sz="1800" dirty="0">
              <a:sym typeface="Wingdings" panose="05000000000000000000" pitchFamily="2" charset="2"/>
            </a:endParaRPr>
          </a:p>
          <a:p>
            <a:pPr marL="1152000" lvl="4" indent="-360000">
              <a:lnSpc>
                <a:spcPct val="117000"/>
              </a:lnSpc>
              <a:spcBef>
                <a:spcPts val="1500"/>
              </a:spcBef>
              <a:buFont typeface="Wingdings" panose="05000000000000000000" pitchFamily="2" charset="2"/>
              <a:buChar char="v"/>
              <a:defRPr/>
            </a:pPr>
            <a:r>
              <a:rPr lang="de-DE" altLang="de-DE" sz="1750" dirty="0">
                <a:cs typeface="Times New Roman" pitchFamily="18" charset="0"/>
              </a:rPr>
              <a:t>BGH v. 7.3.2013 – IX ZR 7/12, ZIP 2013, 734 (Staffelkredit) </a:t>
            </a:r>
            <a:r>
              <a:rPr lang="de-DE" altLang="de-DE" sz="1750" dirty="0">
                <a:cs typeface="Times New Roman" pitchFamily="18" charset="0"/>
                <a:sym typeface="Wingdings" panose="05000000000000000000" pitchFamily="2" charset="2"/>
              </a:rPr>
              <a:t> </a:t>
            </a:r>
            <a:r>
              <a:rPr lang="de-DE" altLang="de-DE" sz="1750" dirty="0">
                <a:cs typeface="Times New Roman" pitchFamily="18" charset="0"/>
              </a:rPr>
              <a:t>neue Kreditmittel zur Abführung von Sozialversicherungsbeiträgen verwendet</a:t>
            </a:r>
          </a:p>
          <a:p>
            <a:pPr marL="1152000" lvl="4" indent="-360000">
              <a:lnSpc>
                <a:spcPct val="117000"/>
              </a:lnSpc>
              <a:spcBef>
                <a:spcPts val="600"/>
              </a:spcBef>
              <a:buFont typeface="Wingdings" panose="05000000000000000000" pitchFamily="2" charset="2"/>
              <a:buChar char="v"/>
              <a:defRPr/>
            </a:pPr>
            <a:r>
              <a:rPr lang="de-DE" altLang="de-DE" sz="1750" dirty="0">
                <a:cs typeface="Times New Roman" pitchFamily="18" charset="0"/>
              </a:rPr>
              <a:t>BGH v. 4.7.2013 – IX ZR 229/12, BGHZ 198, 88 = ZIP 2013, 1629 </a:t>
            </a:r>
            <a:r>
              <a:rPr lang="de-DE" altLang="de-DE" sz="1750" dirty="0" err="1">
                <a:cs typeface="Times New Roman" pitchFamily="18" charset="0"/>
              </a:rPr>
              <a:t>Rn</a:t>
            </a:r>
            <a:r>
              <a:rPr lang="de-DE" altLang="de-DE" sz="1750" dirty="0">
                <a:cs typeface="Times New Roman" pitchFamily="18" charset="0"/>
              </a:rPr>
              <a:t>. 32 ff.: laufende Kreditgewährung durch Gesellschafter (13 Rückflüsse an Gesell-</a:t>
            </a:r>
            <a:r>
              <a:rPr lang="de-DE" altLang="de-DE" sz="1750" dirty="0" err="1">
                <a:cs typeface="Times New Roman" pitchFamily="18" charset="0"/>
              </a:rPr>
              <a:t>schafter</a:t>
            </a:r>
            <a:r>
              <a:rPr lang="de-DE" altLang="de-DE" sz="1750" dirty="0">
                <a:cs typeface="Times New Roman" pitchFamily="18" charset="0"/>
              </a:rPr>
              <a:t> </a:t>
            </a:r>
            <a:r>
              <a:rPr lang="de-DE" altLang="de-DE" sz="1750" dirty="0" err="1">
                <a:cs typeface="Times New Roman" pitchFamily="18" charset="0"/>
              </a:rPr>
              <a:t>i.H.v</a:t>
            </a:r>
            <a:r>
              <a:rPr lang="de-DE" altLang="de-DE" sz="1750" dirty="0">
                <a:cs typeface="Times New Roman" pitchFamily="18" charset="0"/>
              </a:rPr>
              <a:t>. 55.000 €; Zuflüsse im selben Zeitraum </a:t>
            </a:r>
            <a:r>
              <a:rPr lang="de-DE" altLang="de-DE" sz="1750" dirty="0" err="1">
                <a:cs typeface="Times New Roman" pitchFamily="18" charset="0"/>
              </a:rPr>
              <a:t>i.H.v</a:t>
            </a:r>
            <a:r>
              <a:rPr lang="de-DE" altLang="de-DE" sz="1750" dirty="0">
                <a:cs typeface="Times New Roman" pitchFamily="18" charset="0"/>
              </a:rPr>
              <a:t>. 75.000 €) </a:t>
            </a:r>
            <a:br>
              <a:rPr lang="de-DE" altLang="de-DE" sz="1750" dirty="0">
                <a:cs typeface="Times New Roman" pitchFamily="18" charset="0"/>
              </a:rPr>
            </a:br>
            <a:r>
              <a:rPr lang="de-DE" altLang="de-DE" sz="1750" dirty="0">
                <a:cs typeface="Times New Roman" pitchFamily="18" charset="0"/>
                <a:sym typeface="Wingdings" panose="05000000000000000000" pitchFamily="2" charset="2"/>
              </a:rPr>
              <a:t> Verwendung der Kreditmittel im laufenden Geschäftsbetrieb </a:t>
            </a:r>
          </a:p>
          <a:p>
            <a:pPr marL="1152000" lvl="4" indent="-360000">
              <a:lnSpc>
                <a:spcPct val="117000"/>
              </a:lnSpc>
              <a:spcBef>
                <a:spcPts val="600"/>
              </a:spcBef>
              <a:buFont typeface="Wingdings" panose="05000000000000000000" pitchFamily="2" charset="2"/>
              <a:buChar char="v"/>
              <a:defRPr/>
            </a:pPr>
            <a:r>
              <a:rPr lang="de-DE" altLang="de-DE" sz="1600" dirty="0">
                <a:cs typeface="Times New Roman" pitchFamily="18" charset="0"/>
              </a:rPr>
              <a:t>Details bei </a:t>
            </a:r>
            <a:r>
              <a:rPr lang="de-DE" altLang="de-DE" sz="1600" i="1" dirty="0">
                <a:cs typeface="Times New Roman" pitchFamily="18" charset="0"/>
              </a:rPr>
              <a:t>Bitter</a:t>
            </a:r>
            <a:r>
              <a:rPr lang="de-DE" altLang="de-DE" sz="1600" dirty="0">
                <a:cs typeface="Times New Roman" pitchFamily="18" charset="0"/>
              </a:rPr>
              <a:t> in FS Lwowski, 2014, S. 223 ff.; </a:t>
            </a:r>
            <a:r>
              <a:rPr lang="de-DE" altLang="de-DE" sz="1600" i="1" dirty="0">
                <a:cs typeface="Times New Roman" pitchFamily="18" charset="0"/>
              </a:rPr>
              <a:t>Bitter</a:t>
            </a:r>
            <a:r>
              <a:rPr lang="de-DE" altLang="de-DE" sz="1600" dirty="0">
                <a:cs typeface="Times New Roman" pitchFamily="18" charset="0"/>
              </a:rPr>
              <a:t>, KTS 2016, 455, 511 ff.; Scholz/</a:t>
            </a:r>
            <a:r>
              <a:rPr lang="de-DE" altLang="de-DE" sz="1600" i="1" dirty="0">
                <a:cs typeface="Times New Roman" pitchFamily="18" charset="0"/>
              </a:rPr>
              <a:t>Bitter</a:t>
            </a:r>
            <a:r>
              <a:rPr lang="de-DE" altLang="de-DE" sz="1600" dirty="0">
                <a:cs typeface="Times New Roman" pitchFamily="18" charset="0"/>
              </a:rPr>
              <a:t>, Bd. III, 13. Aufl. 2025, </a:t>
            </a:r>
            <a:r>
              <a:rPr lang="de-DE" sz="1600" dirty="0"/>
              <a:t>§ </a:t>
            </a:r>
            <a:r>
              <a:rPr lang="de-DE" altLang="de-DE" sz="1600" dirty="0">
                <a:cs typeface="Times New Roman" pitchFamily="18" charset="0"/>
              </a:rPr>
              <a:t>135 InsO </a:t>
            </a:r>
            <a:r>
              <a:rPr lang="de-DE" altLang="de-DE" sz="1600" dirty="0" err="1">
                <a:cs typeface="Times New Roman" pitchFamily="18" charset="0"/>
              </a:rPr>
              <a:t>Rn</a:t>
            </a:r>
            <a:r>
              <a:rPr lang="de-DE" altLang="de-DE" sz="1600" dirty="0">
                <a:cs typeface="Times New Roman" pitchFamily="18" charset="0"/>
              </a:rPr>
              <a:t>. 151 ff.</a:t>
            </a:r>
          </a:p>
          <a:p>
            <a:pPr marL="432000" lvl="3" indent="0">
              <a:lnSpc>
                <a:spcPct val="120000"/>
              </a:lnSpc>
              <a:spcBef>
                <a:spcPts val="900"/>
              </a:spcBef>
              <a:buNone/>
              <a:defRPr/>
            </a:pPr>
            <a:endParaRPr lang="de-DE" altLang="de-DE" sz="1800" dirty="0">
              <a:sym typeface="Wingdings" panose="05000000000000000000" pitchFamily="2" charset="2"/>
            </a:endParaRPr>
          </a:p>
        </p:txBody>
      </p:sp>
      <p:sp>
        <p:nvSpPr>
          <p:cNvPr id="6" name="Textfeld 5">
            <a:extLst>
              <a:ext uri="{FF2B5EF4-FFF2-40B4-BE49-F238E27FC236}">
                <a16:creationId xmlns:a16="http://schemas.microsoft.com/office/drawing/2014/main" id="{875D4437-823D-1804-3D94-2CC9E8095EAA}"/>
              </a:ext>
            </a:extLst>
          </p:cNvPr>
          <p:cNvSpPr txBox="1"/>
          <p:nvPr/>
        </p:nvSpPr>
        <p:spPr>
          <a:xfrm>
            <a:off x="1039887" y="2540516"/>
            <a:ext cx="2039341" cy="1015663"/>
          </a:xfrm>
          <a:prstGeom prst="rect">
            <a:avLst/>
          </a:prstGeom>
          <a:noFill/>
          <a:ln>
            <a:solidFill>
              <a:srgbClr val="212121"/>
            </a:solidFill>
          </a:ln>
        </p:spPr>
        <p:txBody>
          <a:bodyPr wrap="none" rtlCol="0">
            <a:spAutoFit/>
          </a:bodyPr>
          <a:lstStyle/>
          <a:p>
            <a:pPr algn="ctr"/>
            <a:r>
              <a:rPr lang="de-DE" sz="2000" dirty="0"/>
              <a:t>Gesellschaft = </a:t>
            </a:r>
            <a:br>
              <a:rPr lang="de-DE" sz="2000" dirty="0"/>
            </a:br>
            <a:r>
              <a:rPr lang="de-DE" sz="2000" dirty="0"/>
              <a:t>(spätere) </a:t>
            </a:r>
            <a:r>
              <a:rPr lang="de-DE" sz="2000" dirty="0" err="1"/>
              <a:t>Insol</a:t>
            </a:r>
            <a:r>
              <a:rPr lang="de-DE" sz="2000" dirty="0"/>
              <a:t>-</a:t>
            </a:r>
            <a:br>
              <a:rPr lang="de-DE" sz="2000" dirty="0"/>
            </a:br>
            <a:r>
              <a:rPr lang="de-DE" sz="2000" dirty="0" err="1"/>
              <a:t>venzschuldnerin</a:t>
            </a:r>
            <a:endParaRPr lang="de-DE" sz="2000" dirty="0"/>
          </a:p>
        </p:txBody>
      </p:sp>
      <p:cxnSp>
        <p:nvCxnSpPr>
          <p:cNvPr id="9" name="Gerade Verbindung mit Pfeil 8">
            <a:extLst>
              <a:ext uri="{FF2B5EF4-FFF2-40B4-BE49-F238E27FC236}">
                <a16:creationId xmlns:a16="http://schemas.microsoft.com/office/drawing/2014/main" id="{E5C86D6D-8CD1-7EDB-D5C6-CBBF736C07E2}"/>
              </a:ext>
            </a:extLst>
          </p:cNvPr>
          <p:cNvCxnSpPr/>
          <p:nvPr/>
        </p:nvCxnSpPr>
        <p:spPr bwMode="auto">
          <a:xfrm flipH="1">
            <a:off x="3223244" y="2877937"/>
            <a:ext cx="3364980"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feld 9">
            <a:extLst>
              <a:ext uri="{FF2B5EF4-FFF2-40B4-BE49-F238E27FC236}">
                <a16:creationId xmlns:a16="http://schemas.microsoft.com/office/drawing/2014/main" id="{D4715849-4C58-BC71-E62D-9CEDC29A952F}"/>
              </a:ext>
            </a:extLst>
          </p:cNvPr>
          <p:cNvSpPr txBox="1"/>
          <p:nvPr/>
        </p:nvSpPr>
        <p:spPr>
          <a:xfrm>
            <a:off x="3223244" y="2492896"/>
            <a:ext cx="3198311" cy="369332"/>
          </a:xfrm>
          <a:prstGeom prst="rect">
            <a:avLst/>
          </a:prstGeom>
          <a:noFill/>
        </p:spPr>
        <p:txBody>
          <a:bodyPr wrap="none" rtlCol="0">
            <a:spAutoFit/>
          </a:bodyPr>
          <a:lstStyle/>
          <a:p>
            <a:r>
              <a:rPr lang="de-DE" sz="1800" dirty="0"/>
              <a:t>Rückgewähr eines Darlehens</a:t>
            </a:r>
          </a:p>
        </p:txBody>
      </p:sp>
      <p:cxnSp>
        <p:nvCxnSpPr>
          <p:cNvPr id="11" name="Gerade Verbindung mit Pfeil 10">
            <a:extLst>
              <a:ext uri="{FF2B5EF4-FFF2-40B4-BE49-F238E27FC236}">
                <a16:creationId xmlns:a16="http://schemas.microsoft.com/office/drawing/2014/main" id="{16A273EB-AF85-DADE-B549-3D72A0A13338}"/>
              </a:ext>
            </a:extLst>
          </p:cNvPr>
          <p:cNvCxnSpPr/>
          <p:nvPr/>
        </p:nvCxnSpPr>
        <p:spPr bwMode="auto">
          <a:xfrm flipH="1">
            <a:off x="3223244" y="3429000"/>
            <a:ext cx="3292972" cy="0"/>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feld 11">
            <a:extLst>
              <a:ext uri="{FF2B5EF4-FFF2-40B4-BE49-F238E27FC236}">
                <a16:creationId xmlns:a16="http://schemas.microsoft.com/office/drawing/2014/main" id="{3511EE1E-F695-1FF4-C980-3BF66884CEC7}"/>
              </a:ext>
            </a:extLst>
          </p:cNvPr>
          <p:cNvSpPr txBox="1"/>
          <p:nvPr/>
        </p:nvSpPr>
        <p:spPr>
          <a:xfrm>
            <a:off x="6730928" y="2571554"/>
            <a:ext cx="2233560" cy="1015663"/>
          </a:xfrm>
          <a:prstGeom prst="rect">
            <a:avLst/>
          </a:prstGeom>
          <a:noFill/>
          <a:ln>
            <a:solidFill>
              <a:srgbClr val="212121"/>
            </a:solidFill>
          </a:ln>
        </p:spPr>
        <p:txBody>
          <a:bodyPr wrap="none" rtlCol="0">
            <a:spAutoFit/>
          </a:bodyPr>
          <a:lstStyle/>
          <a:p>
            <a:pPr algn="ctr"/>
            <a:r>
              <a:rPr lang="de-DE" sz="2000" dirty="0"/>
              <a:t>Gesellschafter =</a:t>
            </a:r>
            <a:br>
              <a:rPr lang="de-DE" sz="2000" dirty="0"/>
            </a:br>
            <a:r>
              <a:rPr lang="de-DE" sz="2000" dirty="0"/>
              <a:t>(späterer) </a:t>
            </a:r>
            <a:r>
              <a:rPr lang="de-DE" sz="2000" dirty="0" err="1"/>
              <a:t>Anfech</a:t>
            </a:r>
            <a:r>
              <a:rPr lang="de-DE" sz="2000" dirty="0"/>
              <a:t>-</a:t>
            </a:r>
            <a:br>
              <a:rPr lang="de-DE" sz="2000" dirty="0"/>
            </a:br>
            <a:r>
              <a:rPr lang="de-DE" sz="2000" dirty="0" err="1"/>
              <a:t>tungsgegner</a:t>
            </a:r>
            <a:endParaRPr lang="de-DE" sz="2000" dirty="0"/>
          </a:p>
        </p:txBody>
      </p:sp>
      <p:sp>
        <p:nvSpPr>
          <p:cNvPr id="13" name="Textfeld 12">
            <a:extLst>
              <a:ext uri="{FF2B5EF4-FFF2-40B4-BE49-F238E27FC236}">
                <a16:creationId xmlns:a16="http://schemas.microsoft.com/office/drawing/2014/main" id="{B127F829-84F0-51A1-9A92-D132322FCD5A}"/>
              </a:ext>
            </a:extLst>
          </p:cNvPr>
          <p:cNvSpPr txBox="1"/>
          <p:nvPr/>
        </p:nvSpPr>
        <p:spPr>
          <a:xfrm>
            <a:off x="3939726" y="3067928"/>
            <a:ext cx="1813317" cy="369332"/>
          </a:xfrm>
          <a:prstGeom prst="rect">
            <a:avLst/>
          </a:prstGeom>
          <a:noFill/>
        </p:spPr>
        <p:txBody>
          <a:bodyPr wrap="none" rtlCol="0">
            <a:spAutoFit/>
          </a:bodyPr>
          <a:lstStyle/>
          <a:p>
            <a:r>
              <a:rPr lang="de-DE" sz="1800" dirty="0"/>
              <a:t>neues Darlehen</a:t>
            </a:r>
          </a:p>
        </p:txBody>
      </p:sp>
      <p:sp>
        <p:nvSpPr>
          <p:cNvPr id="16" name="Rectangle 24">
            <a:extLst>
              <a:ext uri="{FF2B5EF4-FFF2-40B4-BE49-F238E27FC236}">
                <a16:creationId xmlns:a16="http://schemas.microsoft.com/office/drawing/2014/main" id="{C3345E05-DE78-F568-7783-8BD63FEA074F}"/>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435947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18792-0691-9218-03E0-3763CC079616}"/>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E4C8B5C5-4C95-0BF6-1FDC-CBA0A39E2D8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28</a:t>
            </a:fld>
            <a:endParaRPr lang="de-DE" altLang="de-DE" sz="1400">
              <a:solidFill>
                <a:schemeClr val="bg1"/>
              </a:solidFill>
            </a:endParaRPr>
          </a:p>
        </p:txBody>
      </p:sp>
      <p:sp>
        <p:nvSpPr>
          <p:cNvPr id="37892" name="Rectangle 3">
            <a:extLst>
              <a:ext uri="{FF2B5EF4-FFF2-40B4-BE49-F238E27FC236}">
                <a16:creationId xmlns:a16="http://schemas.microsoft.com/office/drawing/2014/main" id="{D2C82CB3-8CED-BDA7-AFFD-606CF31AC8E6}"/>
              </a:ext>
            </a:extLst>
          </p:cNvPr>
          <p:cNvSpPr>
            <a:spLocks noGrp="1" noChangeArrowheads="1"/>
          </p:cNvSpPr>
          <p:nvPr>
            <p:ph type="body" idx="1"/>
          </p:nvPr>
        </p:nvSpPr>
        <p:spPr>
          <a:xfrm>
            <a:off x="179388" y="1412875"/>
            <a:ext cx="8964611" cy="5040313"/>
          </a:xfrm>
          <a:solidFill>
            <a:schemeClr val="bg1"/>
          </a:solidFill>
        </p:spPr>
        <p:txBody>
          <a:bodyPr/>
          <a:lstStyle/>
          <a:p>
            <a:pPr marL="432000" indent="-432000">
              <a:lnSpc>
                <a:spcPct val="130000"/>
              </a:lnSpc>
              <a:spcBef>
                <a:spcPct val="50000"/>
              </a:spcBef>
              <a:buFontTx/>
              <a:buNone/>
              <a:defRPr/>
            </a:pPr>
            <a:r>
              <a:rPr lang="de-DE" altLang="de-DE" sz="2200" b="1" dirty="0"/>
              <a:t>4.	</a:t>
            </a:r>
            <a:r>
              <a:rPr lang="de-DE" altLang="de-DE" sz="2200" b="1" kern="1200" dirty="0">
                <a:latin typeface="Arial" panose="020B0604020202020204" pitchFamily="34" charset="0"/>
                <a:cs typeface="Arial" panose="020B0604020202020204" pitchFamily="34" charset="0"/>
              </a:rPr>
              <a:t>Keine Zuordnung des Verlustrisikos zum Anfechtungsgegner</a:t>
            </a:r>
          </a:p>
          <a:p>
            <a:pPr marL="432000" indent="0">
              <a:lnSpc>
                <a:spcPct val="130000"/>
              </a:lnSpc>
              <a:spcBef>
                <a:spcPts val="600"/>
              </a:spcBef>
              <a:buNone/>
              <a:defRPr/>
            </a:pPr>
            <a:r>
              <a:rPr lang="de-DE" altLang="de-DE" sz="1900" b="1" dirty="0"/>
              <a:t>c) Rückgewähr des empfangenen Gegenstandes durch Empfänger</a:t>
            </a:r>
            <a:endParaRPr lang="de-DE" altLang="de-DE" sz="1900" b="1" dirty="0">
              <a:sym typeface="Wingdings"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432000" lvl="3" indent="0">
              <a:lnSpc>
                <a:spcPct val="120000"/>
              </a:lnSpc>
              <a:spcBef>
                <a:spcPts val="0"/>
              </a:spcBef>
              <a:buNone/>
              <a:defRPr/>
            </a:pPr>
            <a:endParaRPr lang="de-DE" altLang="de-DE" sz="1800" dirty="0">
              <a:sym typeface="Wingdings" panose="05000000000000000000" pitchFamily="2" charset="2"/>
            </a:endParaRPr>
          </a:p>
          <a:p>
            <a:pPr marL="432000" lvl="3" indent="0">
              <a:lnSpc>
                <a:spcPct val="120000"/>
              </a:lnSpc>
              <a:spcBef>
                <a:spcPts val="900"/>
              </a:spcBef>
              <a:buNone/>
              <a:defRPr/>
            </a:pPr>
            <a:endParaRPr lang="de-DE" altLang="de-DE" sz="1800" dirty="0">
              <a:sym typeface="Wingdings" panose="05000000000000000000" pitchFamily="2" charset="2"/>
            </a:endParaRPr>
          </a:p>
          <a:p>
            <a:pPr marL="1152000" lvl="4" indent="-360000">
              <a:lnSpc>
                <a:spcPct val="125000"/>
              </a:lnSpc>
              <a:spcBef>
                <a:spcPts val="600"/>
              </a:spcBef>
              <a:buFont typeface="Wingdings" panose="05000000000000000000" pitchFamily="2" charset="2"/>
              <a:buChar char="v"/>
              <a:defRPr/>
            </a:pPr>
            <a:r>
              <a:rPr lang="de-DE" altLang="de-DE" sz="1750" dirty="0">
                <a:cs typeface="Times New Roman" pitchFamily="18" charset="0"/>
              </a:rPr>
              <a:t>BGH v. 4.7.2013 – IX ZR 229/12, BGHZ 198, 88 = ZIP 2013, 1629 </a:t>
            </a:r>
            <a:r>
              <a:rPr lang="de-DE" altLang="de-DE" sz="1750" dirty="0" err="1">
                <a:cs typeface="Times New Roman" pitchFamily="18" charset="0"/>
              </a:rPr>
              <a:t>Rn</a:t>
            </a:r>
            <a:r>
              <a:rPr lang="de-DE" altLang="de-DE" sz="1750" dirty="0">
                <a:cs typeface="Times New Roman" pitchFamily="18" charset="0"/>
              </a:rPr>
              <a:t>. 31: Rückführung mit dem </a:t>
            </a:r>
            <a:r>
              <a:rPr lang="de-DE" sz="1750" dirty="0">
                <a:cs typeface="Times New Roman" pitchFamily="18" charset="0"/>
              </a:rPr>
              <a:t>Zweck, der Schuldnerin den entzogenen Vermögenswert wiederzugeben = </a:t>
            </a:r>
            <a:r>
              <a:rPr lang="de-DE" sz="1750" dirty="0">
                <a:solidFill>
                  <a:srgbClr val="C00000"/>
                </a:solidFill>
                <a:cs typeface="Times New Roman" pitchFamily="18" charset="0"/>
              </a:rPr>
              <a:t>vorweggenommene Befriedigung eines individuellen Rückgewähranspruchs</a:t>
            </a:r>
            <a:r>
              <a:rPr lang="de-DE" altLang="de-DE" sz="1750" dirty="0">
                <a:solidFill>
                  <a:srgbClr val="C00000"/>
                </a:solidFill>
                <a:cs typeface="Times New Roman" pitchFamily="18" charset="0"/>
              </a:rPr>
              <a:t> </a:t>
            </a:r>
            <a:br>
              <a:rPr lang="de-DE" altLang="de-DE" sz="1750" dirty="0">
                <a:cs typeface="Times New Roman" pitchFamily="18" charset="0"/>
              </a:rPr>
            </a:br>
            <a:r>
              <a:rPr lang="de-DE" altLang="de-DE" sz="1750" dirty="0">
                <a:cs typeface="Times New Roman" pitchFamily="18" charset="0"/>
                <a:sym typeface="Wingdings" panose="05000000000000000000" pitchFamily="2" charset="2"/>
              </a:rPr>
              <a:t> Verwendung der neuen Kreditmittel im laufenden Geschäftsbetrieb </a:t>
            </a:r>
          </a:p>
          <a:p>
            <a:pPr marL="432000" lvl="3" indent="0">
              <a:lnSpc>
                <a:spcPct val="120000"/>
              </a:lnSpc>
              <a:spcBef>
                <a:spcPts val="900"/>
              </a:spcBef>
              <a:buNone/>
              <a:defRPr/>
            </a:pPr>
            <a:endParaRPr lang="de-DE" altLang="de-DE" sz="1800" dirty="0">
              <a:sym typeface="Wingdings" panose="05000000000000000000" pitchFamily="2" charset="2"/>
            </a:endParaRPr>
          </a:p>
        </p:txBody>
      </p:sp>
      <p:sp>
        <p:nvSpPr>
          <p:cNvPr id="5" name="Textfeld 4">
            <a:extLst>
              <a:ext uri="{FF2B5EF4-FFF2-40B4-BE49-F238E27FC236}">
                <a16:creationId xmlns:a16="http://schemas.microsoft.com/office/drawing/2014/main" id="{ACACBE75-68CD-72FE-0B93-741B940BB517}"/>
              </a:ext>
            </a:extLst>
          </p:cNvPr>
          <p:cNvSpPr txBox="1"/>
          <p:nvPr/>
        </p:nvSpPr>
        <p:spPr>
          <a:xfrm>
            <a:off x="1043608" y="2742339"/>
            <a:ext cx="1353256"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Insolvenz-</a:t>
            </a:r>
          </a:p>
          <a:p>
            <a:pPr algn="ctr"/>
            <a:r>
              <a:rPr lang="de-DE" sz="2000" dirty="0" err="1"/>
              <a:t>schuldner</a:t>
            </a:r>
            <a:endParaRPr lang="de-DE" sz="2000" dirty="0"/>
          </a:p>
        </p:txBody>
      </p:sp>
      <p:cxnSp>
        <p:nvCxnSpPr>
          <p:cNvPr id="2" name="Gerade Verbindung mit Pfeil 1">
            <a:extLst>
              <a:ext uri="{FF2B5EF4-FFF2-40B4-BE49-F238E27FC236}">
                <a16:creationId xmlns:a16="http://schemas.microsoft.com/office/drawing/2014/main" id="{9FC57FA8-D492-AB76-8EA0-7F4B4FD27CD3}"/>
              </a:ext>
            </a:extLst>
          </p:cNvPr>
          <p:cNvCxnSpPr/>
          <p:nvPr/>
        </p:nvCxnSpPr>
        <p:spPr bwMode="auto">
          <a:xfrm flipH="1">
            <a:off x="2627784" y="2958363"/>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C9793D63-9155-B2B6-B5CF-D4338615CD1B}"/>
              </a:ext>
            </a:extLst>
          </p:cNvPr>
          <p:cNvSpPr txBox="1"/>
          <p:nvPr/>
        </p:nvSpPr>
        <p:spPr>
          <a:xfrm>
            <a:off x="3995936" y="2542285"/>
            <a:ext cx="1154483" cy="400110"/>
          </a:xfrm>
          <a:prstGeom prst="rect">
            <a:avLst/>
          </a:prstGeom>
          <a:noFill/>
        </p:spPr>
        <p:txBody>
          <a:bodyPr wrap="none" rtlCol="0">
            <a:spAutoFit/>
          </a:bodyPr>
          <a:lstStyle/>
          <a:p>
            <a:r>
              <a:rPr lang="de-DE" sz="2000" dirty="0"/>
              <a:t>Leistung</a:t>
            </a:r>
          </a:p>
        </p:txBody>
      </p:sp>
      <p:cxnSp>
        <p:nvCxnSpPr>
          <p:cNvPr id="8" name="Gerade Verbindung mit Pfeil 7">
            <a:extLst>
              <a:ext uri="{FF2B5EF4-FFF2-40B4-BE49-F238E27FC236}">
                <a16:creationId xmlns:a16="http://schemas.microsoft.com/office/drawing/2014/main" id="{763D3892-DCFD-C2A0-1CF6-205E74357A4D}"/>
              </a:ext>
            </a:extLst>
          </p:cNvPr>
          <p:cNvCxnSpPr/>
          <p:nvPr/>
        </p:nvCxnSpPr>
        <p:spPr bwMode="auto">
          <a:xfrm flipH="1">
            <a:off x="2644782" y="3678443"/>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feld 2">
            <a:extLst>
              <a:ext uri="{FF2B5EF4-FFF2-40B4-BE49-F238E27FC236}">
                <a16:creationId xmlns:a16="http://schemas.microsoft.com/office/drawing/2014/main" id="{1D435605-0AFC-301E-595F-B0AA1FC4F439}"/>
              </a:ext>
            </a:extLst>
          </p:cNvPr>
          <p:cNvSpPr txBox="1"/>
          <p:nvPr/>
        </p:nvSpPr>
        <p:spPr>
          <a:xfrm>
            <a:off x="3752749" y="3281209"/>
            <a:ext cx="1611339" cy="400110"/>
          </a:xfrm>
          <a:prstGeom prst="rect">
            <a:avLst/>
          </a:prstGeom>
          <a:noFill/>
        </p:spPr>
        <p:txBody>
          <a:bodyPr wrap="none" rtlCol="0">
            <a:spAutoFit/>
          </a:bodyPr>
          <a:lstStyle/>
          <a:p>
            <a:r>
              <a:rPr lang="de-DE" sz="2000" dirty="0"/>
              <a:t>Rückgewähr</a:t>
            </a:r>
          </a:p>
        </p:txBody>
      </p:sp>
      <p:sp>
        <p:nvSpPr>
          <p:cNvPr id="4" name="Textfeld 3">
            <a:extLst>
              <a:ext uri="{FF2B5EF4-FFF2-40B4-BE49-F238E27FC236}">
                <a16:creationId xmlns:a16="http://schemas.microsoft.com/office/drawing/2014/main" id="{11A5066A-81A0-D99E-08DD-A9DC5283CD2E}"/>
              </a:ext>
            </a:extLst>
          </p:cNvPr>
          <p:cNvSpPr txBox="1"/>
          <p:nvPr/>
        </p:nvSpPr>
        <p:spPr>
          <a:xfrm>
            <a:off x="6836142" y="2773377"/>
            <a:ext cx="1696298"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Anfechtungs-</a:t>
            </a:r>
          </a:p>
          <a:p>
            <a:pPr algn="ctr"/>
            <a:r>
              <a:rPr lang="de-DE" sz="2000" dirty="0" err="1"/>
              <a:t>gegner</a:t>
            </a:r>
            <a:endParaRPr lang="de-DE" sz="2000" dirty="0"/>
          </a:p>
        </p:txBody>
      </p:sp>
      <p:sp>
        <p:nvSpPr>
          <p:cNvPr id="14" name="Rectangle 24">
            <a:extLst>
              <a:ext uri="{FF2B5EF4-FFF2-40B4-BE49-F238E27FC236}">
                <a16:creationId xmlns:a16="http://schemas.microsoft.com/office/drawing/2014/main" id="{3B476323-CA2B-BADB-94DC-B271F1EB52C4}"/>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8030161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A46E4-E997-7F11-0272-D317BB18A49F}"/>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BDA044E8-8740-8B8C-F22F-1DC0A080BFD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29</a:t>
            </a:fld>
            <a:endParaRPr lang="de-DE" altLang="de-DE" sz="1400">
              <a:solidFill>
                <a:schemeClr val="bg1"/>
              </a:solidFill>
            </a:endParaRPr>
          </a:p>
        </p:txBody>
      </p:sp>
      <p:sp>
        <p:nvSpPr>
          <p:cNvPr id="37892" name="Rectangle 3">
            <a:extLst>
              <a:ext uri="{FF2B5EF4-FFF2-40B4-BE49-F238E27FC236}">
                <a16:creationId xmlns:a16="http://schemas.microsoft.com/office/drawing/2014/main" id="{5F149757-C46A-8FFF-8A60-11786A24793E}"/>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4.	</a:t>
            </a:r>
            <a:r>
              <a:rPr lang="de-DE" altLang="de-DE" sz="2200" b="1" kern="1200" dirty="0">
                <a:latin typeface="Arial" panose="020B0604020202020204" pitchFamily="34" charset="0"/>
                <a:cs typeface="Arial" panose="020B0604020202020204" pitchFamily="34" charset="0"/>
              </a:rPr>
              <a:t>Keine Zuordnung des Verlustrisikos zum Anfechtungsgegner</a:t>
            </a:r>
          </a:p>
          <a:p>
            <a:pPr marL="432000" indent="0">
              <a:lnSpc>
                <a:spcPct val="130000"/>
              </a:lnSpc>
              <a:spcBef>
                <a:spcPts val="600"/>
              </a:spcBef>
              <a:buNone/>
              <a:defRPr/>
            </a:pPr>
            <a:r>
              <a:rPr lang="de-DE" altLang="de-DE" sz="1900" b="1" dirty="0"/>
              <a:t>c) Rückgewähr des empfangenen Gegenstandes durch Empfänger</a:t>
            </a:r>
            <a:endParaRPr lang="de-DE" altLang="de-DE" sz="1900" b="1" dirty="0">
              <a:sym typeface="Wingdings" pitchFamily="2" charset="2"/>
            </a:endParaRPr>
          </a:p>
          <a:p>
            <a:pPr marL="1152000" lvl="4" indent="-360000">
              <a:lnSpc>
                <a:spcPct val="120000"/>
              </a:lnSpc>
              <a:spcBef>
                <a:spcPts val="1200"/>
              </a:spcBef>
              <a:buFont typeface="Wingdings" panose="05000000000000000000" pitchFamily="2" charset="2"/>
              <a:buChar char="v"/>
              <a:defRPr/>
            </a:pPr>
            <a:r>
              <a:rPr lang="de-DE" altLang="de-DE" sz="1750" dirty="0">
                <a:cs typeface="Times New Roman" pitchFamily="18" charset="0"/>
              </a:rPr>
              <a:t>BGH v. 25.1.2018 – IX ZR 299/16, ZIP 2018, 385: Schuldner tilgt ein Darlehen in bar; Empfänger zahlt später den Barbetrag erneut an den Schuldner</a:t>
            </a:r>
          </a:p>
          <a:p>
            <a:pPr marL="1152000" lvl="4" indent="0">
              <a:lnSpc>
                <a:spcPct val="120000"/>
              </a:lnSpc>
              <a:spcBef>
                <a:spcPts val="600"/>
              </a:spcBef>
              <a:buNone/>
              <a:defRPr/>
            </a:pPr>
            <a:r>
              <a:rPr lang="de-DE" altLang="de-DE" sz="1750" u="sng" dirty="0">
                <a:cs typeface="Times New Roman" pitchFamily="18" charset="0"/>
              </a:rPr>
              <a:t>Rn. 12</a:t>
            </a:r>
            <a:r>
              <a:rPr lang="de-DE" altLang="de-DE" sz="1750" dirty="0">
                <a:cs typeface="Times New Roman" pitchFamily="18" charset="0"/>
              </a:rPr>
              <a:t>: „</a:t>
            </a:r>
            <a:r>
              <a:rPr lang="de-DE" sz="1750" dirty="0"/>
              <a:t>Vielmehr </a:t>
            </a:r>
            <a:r>
              <a:rPr lang="de-DE" sz="1750" dirty="0">
                <a:solidFill>
                  <a:srgbClr val="C00000"/>
                </a:solidFill>
              </a:rPr>
              <a:t>genügt es, wenn der Anfechtungsgegner dem Schuldner Vermögenswerte zukommen lässt, welche bestimmungsgemäß die angefochtene Leistung vollständig ausgleichen und dem Gläubigerzugriff offenstehen</a:t>
            </a:r>
            <a:r>
              <a:rPr lang="de-DE" sz="1750" dirty="0"/>
              <a:t> (BGH v. 16.8.2007 – IX ZR 63/06, BGHZ 173, 328 Rn. 57; …).“</a:t>
            </a:r>
            <a:endParaRPr lang="de-DE" altLang="de-DE" sz="1750" u="sng" dirty="0">
              <a:cs typeface="Times New Roman" pitchFamily="18" charset="0"/>
            </a:endParaRPr>
          </a:p>
          <a:p>
            <a:pPr marL="1152000" lvl="4" indent="0">
              <a:lnSpc>
                <a:spcPct val="120000"/>
              </a:lnSpc>
              <a:spcBef>
                <a:spcPts val="600"/>
              </a:spcBef>
              <a:buNone/>
              <a:defRPr/>
            </a:pPr>
            <a:r>
              <a:rPr lang="de-DE" altLang="de-DE" sz="1750" u="sng" dirty="0">
                <a:cs typeface="Times New Roman" pitchFamily="18" charset="0"/>
              </a:rPr>
              <a:t>Rn. 18</a:t>
            </a:r>
            <a:r>
              <a:rPr lang="de-DE" altLang="de-DE" sz="1750" dirty="0">
                <a:cs typeface="Times New Roman" pitchFamily="18" charset="0"/>
              </a:rPr>
              <a:t>: „Die</a:t>
            </a:r>
            <a:r>
              <a:rPr lang="de-DE" sz="1750" dirty="0"/>
              <a:t> … Gläubigerbenachteiligung entfällt, wenn der Darlehensgeber den Betrag sodann zu gleichen Bedingungen dem Schuldner wieder zur Verfügung stellt.</a:t>
            </a:r>
            <a:r>
              <a:rPr lang="de-DE" altLang="de-DE" sz="1750" dirty="0">
                <a:cs typeface="Times New Roman" pitchFamily="18" charset="0"/>
              </a:rPr>
              <a:t>“</a:t>
            </a:r>
          </a:p>
        </p:txBody>
      </p:sp>
      <p:sp>
        <p:nvSpPr>
          <p:cNvPr id="2" name="Rectangle 24">
            <a:extLst>
              <a:ext uri="{FF2B5EF4-FFF2-40B4-BE49-F238E27FC236}">
                <a16:creationId xmlns:a16="http://schemas.microsoft.com/office/drawing/2014/main" id="{11302F77-5AF2-8B92-4FE4-08E8680E39E8}"/>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838335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28C7F-E131-B580-2AC6-767E38621829}"/>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C425CC50-BDA8-77BD-0DC6-430BF9EF683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30</a:t>
            </a:fld>
            <a:endParaRPr lang="de-DE" altLang="de-DE" sz="1400">
              <a:solidFill>
                <a:schemeClr val="bg1"/>
              </a:solidFill>
            </a:endParaRPr>
          </a:p>
        </p:txBody>
      </p:sp>
      <p:sp>
        <p:nvSpPr>
          <p:cNvPr id="37892" name="Rectangle 3">
            <a:extLst>
              <a:ext uri="{FF2B5EF4-FFF2-40B4-BE49-F238E27FC236}">
                <a16:creationId xmlns:a16="http://schemas.microsoft.com/office/drawing/2014/main" id="{91A92EB6-4644-1397-2166-26C620B18594}"/>
              </a:ext>
            </a:extLst>
          </p:cNvPr>
          <p:cNvSpPr>
            <a:spLocks noGrp="1" noChangeArrowheads="1"/>
          </p:cNvSpPr>
          <p:nvPr>
            <p:ph type="body" idx="1"/>
          </p:nvPr>
        </p:nvSpPr>
        <p:spPr>
          <a:xfrm>
            <a:off x="179389" y="1412875"/>
            <a:ext cx="8785224" cy="5040313"/>
          </a:xfrm>
          <a:solidFill>
            <a:schemeClr val="bg1"/>
          </a:solidFill>
        </p:spPr>
        <p:txBody>
          <a:bodyPr/>
          <a:lstStyle/>
          <a:p>
            <a:pPr marL="432000" indent="-432000">
              <a:lnSpc>
                <a:spcPct val="130000"/>
              </a:lnSpc>
              <a:spcBef>
                <a:spcPct val="50000"/>
              </a:spcBef>
              <a:buFontTx/>
              <a:buNone/>
              <a:defRPr/>
            </a:pPr>
            <a:r>
              <a:rPr lang="de-DE" altLang="de-DE" sz="2200" b="1" dirty="0"/>
              <a:t>4.	</a:t>
            </a:r>
            <a:r>
              <a:rPr lang="de-DE" altLang="de-DE" sz="2200" b="1" kern="1200" dirty="0">
                <a:latin typeface="Arial" panose="020B0604020202020204" pitchFamily="34" charset="0"/>
                <a:cs typeface="Arial" panose="020B0604020202020204" pitchFamily="34" charset="0"/>
              </a:rPr>
              <a:t>Keine Zuordnung des Verlustrisikos zum Anfechtungsgegner</a:t>
            </a:r>
          </a:p>
          <a:p>
            <a:pPr marL="432000" indent="0">
              <a:lnSpc>
                <a:spcPct val="130000"/>
              </a:lnSpc>
              <a:spcBef>
                <a:spcPts val="600"/>
              </a:spcBef>
              <a:buNone/>
              <a:defRPr/>
            </a:pPr>
            <a:r>
              <a:rPr lang="de-DE" altLang="de-DE" sz="1900" b="1" dirty="0"/>
              <a:t>c) Rückgewähr des empfangenen Gegenstandes durch Empfänger</a:t>
            </a:r>
            <a:endParaRPr lang="de-DE" altLang="de-DE" sz="1900" b="1" dirty="0">
              <a:sym typeface="Wingdings" pitchFamily="2" charset="2"/>
            </a:endParaRPr>
          </a:p>
          <a:p>
            <a:pPr marL="1152000" lvl="4" indent="-360000">
              <a:lnSpc>
                <a:spcPct val="120000"/>
              </a:lnSpc>
              <a:spcBef>
                <a:spcPts val="1200"/>
              </a:spcBef>
              <a:buFont typeface="Wingdings" panose="05000000000000000000" pitchFamily="2" charset="2"/>
              <a:buChar char="v"/>
              <a:defRPr/>
            </a:pPr>
            <a:r>
              <a:rPr lang="de-DE" altLang="de-DE" sz="1750" dirty="0">
                <a:cs typeface="Times New Roman" pitchFamily="18" charset="0"/>
              </a:rPr>
              <a:t>BGH v. 10.11.2022 – IX ZR 160/21, ZIP 2023, 43</a:t>
            </a:r>
            <a:endParaRPr lang="de-DE" altLang="de-DE" sz="1750" dirty="0">
              <a:cs typeface="Times New Roman" pitchFamily="18" charset="0"/>
              <a:sym typeface="Wingdings" panose="05000000000000000000" pitchFamily="2" charset="2"/>
            </a:endParaRPr>
          </a:p>
          <a:p>
            <a:pPr marL="1152000" lvl="4" indent="0">
              <a:lnSpc>
                <a:spcPct val="125000"/>
              </a:lnSpc>
              <a:spcBef>
                <a:spcPts val="600"/>
              </a:spcBef>
              <a:buNone/>
              <a:defRPr/>
            </a:pPr>
            <a:r>
              <a:rPr lang="de-DE" altLang="de-DE" sz="1750" u="sng" dirty="0">
                <a:cs typeface="Times New Roman" pitchFamily="18" charset="0"/>
              </a:rPr>
              <a:t>Leitsatz</a:t>
            </a:r>
            <a:r>
              <a:rPr lang="de-DE" altLang="de-DE" sz="1750" dirty="0">
                <a:cs typeface="Times New Roman" pitchFamily="18" charset="0"/>
              </a:rPr>
              <a:t>: </a:t>
            </a:r>
            <a:r>
              <a:rPr lang="de-DE" sz="1750" dirty="0"/>
              <a:t>Eine den insolvenzanfechtungsrechtlichen Rückgewähranspruch ausschließende </a:t>
            </a:r>
            <a:r>
              <a:rPr lang="de-DE" sz="1750" dirty="0">
                <a:solidFill>
                  <a:srgbClr val="C00000"/>
                </a:solidFill>
              </a:rPr>
              <a:t>vorweggenommene Befriedigung </a:t>
            </a:r>
            <a:r>
              <a:rPr lang="de-DE" sz="1750" dirty="0"/>
              <a:t>kann auch dann anzunehmen sein, </a:t>
            </a:r>
            <a:r>
              <a:rPr lang="de-DE" sz="1750" dirty="0">
                <a:solidFill>
                  <a:srgbClr val="C00000"/>
                </a:solidFill>
              </a:rPr>
              <a:t>wenn die vorinsolvenzliche Rückführung </a:t>
            </a:r>
            <a:r>
              <a:rPr lang="de-DE" sz="1750" dirty="0"/>
              <a:t>des in anfechtbarer Weise erlangten Gegenstands oder dessen Werts in das Vermögen des Schuldners </a:t>
            </a:r>
            <a:r>
              <a:rPr lang="de-DE" sz="1750" dirty="0">
                <a:solidFill>
                  <a:srgbClr val="C00000"/>
                </a:solidFill>
              </a:rPr>
              <a:t>mit dem Willen zur Erfüllung eines anderen, auf ein und dieselbe Leistung gerichteten Anspruchs erfolgt</a:t>
            </a:r>
            <a:r>
              <a:rPr lang="de-DE" sz="1750" dirty="0"/>
              <a:t>.</a:t>
            </a:r>
          </a:p>
          <a:p>
            <a:pPr marL="1152000" lvl="4" indent="0">
              <a:lnSpc>
                <a:spcPct val="125000"/>
              </a:lnSpc>
              <a:spcBef>
                <a:spcPts val="600"/>
              </a:spcBef>
              <a:buNone/>
              <a:defRPr/>
            </a:pPr>
            <a:r>
              <a:rPr lang="de-DE" altLang="de-DE" sz="1750" u="sng" dirty="0">
                <a:cs typeface="Times New Roman" pitchFamily="18" charset="0"/>
              </a:rPr>
              <a:t>Fall</a:t>
            </a:r>
            <a:r>
              <a:rPr lang="de-DE" altLang="de-DE" sz="1750" dirty="0">
                <a:cs typeface="Times New Roman" pitchFamily="18" charset="0"/>
              </a:rPr>
              <a:t>: Zahlung von Steuer mit Entstehung eines Rückerstattungsanspruchs des Zahlers gegen das Finanzamt aus </a:t>
            </a:r>
            <a:r>
              <a:rPr lang="de-DE" sz="1750" dirty="0"/>
              <a:t>§ </a:t>
            </a:r>
            <a:r>
              <a:rPr lang="de-DE" altLang="de-DE" sz="1750" dirty="0">
                <a:cs typeface="Times New Roman" pitchFamily="18" charset="0"/>
              </a:rPr>
              <a:t>37 Abs. 2 AO</a:t>
            </a:r>
          </a:p>
          <a:p>
            <a:pPr marL="1440000" lvl="4" indent="-288000">
              <a:lnSpc>
                <a:spcPct val="125000"/>
              </a:lnSpc>
              <a:spcBef>
                <a:spcPts val="600"/>
              </a:spcBef>
              <a:buFont typeface="Wingdings" panose="05000000000000000000" pitchFamily="2" charset="2"/>
              <a:buChar char="ð"/>
              <a:defRPr/>
            </a:pPr>
            <a:r>
              <a:rPr lang="de-DE" altLang="de-DE" sz="1750" dirty="0">
                <a:cs typeface="Times New Roman" pitchFamily="18" charset="0"/>
                <a:sym typeface="Wingdings" panose="05000000000000000000" pitchFamily="2" charset="2"/>
              </a:rPr>
              <a:t>vom Finanzamt erstatteter Betrag war nicht mehr vorhanden</a:t>
            </a:r>
          </a:p>
          <a:p>
            <a:pPr marL="1152000" lvl="4" indent="-360000">
              <a:lnSpc>
                <a:spcPct val="120000"/>
              </a:lnSpc>
              <a:spcBef>
                <a:spcPts val="600"/>
              </a:spcBef>
              <a:buFont typeface="Wingdings" panose="05000000000000000000" pitchFamily="2" charset="2"/>
              <a:buChar char="v"/>
              <a:defRPr/>
            </a:pPr>
            <a:r>
              <a:rPr lang="de-DE" altLang="de-DE" sz="1500" i="1" dirty="0" err="1">
                <a:ea typeface="Calibri" panose="020F0502020204030204" pitchFamily="34" charset="0"/>
                <a:cs typeface="Times New Roman" panose="02020603050405020304" pitchFamily="18" charset="0"/>
              </a:rPr>
              <a:t>Jungclaus</a:t>
            </a:r>
            <a:r>
              <a:rPr lang="de-DE" altLang="de-DE" sz="1500" i="1" dirty="0">
                <a:ea typeface="Calibri" panose="020F0502020204030204" pitchFamily="34" charset="0"/>
                <a:cs typeface="Times New Roman" panose="02020603050405020304" pitchFamily="18" charset="0"/>
              </a:rPr>
              <a:t>/</a:t>
            </a:r>
            <a:r>
              <a:rPr lang="de-DE" altLang="de-DE" sz="1500" i="1" dirty="0" err="1">
                <a:ea typeface="Calibri" panose="020F0502020204030204" pitchFamily="34" charset="0"/>
                <a:cs typeface="Times New Roman" panose="02020603050405020304" pitchFamily="18" charset="0"/>
              </a:rPr>
              <a:t>Ch</a:t>
            </a:r>
            <a:r>
              <a:rPr lang="de-DE" altLang="de-DE" sz="1500" i="1" dirty="0">
                <a:ea typeface="Calibri" panose="020F0502020204030204" pitchFamily="34" charset="0"/>
                <a:cs typeface="Times New Roman" panose="02020603050405020304" pitchFamily="18" charset="0"/>
              </a:rPr>
              <a:t>. Keller </a:t>
            </a:r>
            <a:r>
              <a:rPr lang="de-DE" altLang="de-DE" sz="1500" dirty="0">
                <a:ea typeface="Calibri" panose="020F0502020204030204" pitchFamily="34" charset="0"/>
                <a:cs typeface="Times New Roman" panose="02020603050405020304" pitchFamily="18" charset="0"/>
              </a:rPr>
              <a:t>in Bornemann (Hrsg.), FK-InsO, 10. Aufl. 2025, § 129 </a:t>
            </a:r>
            <a:r>
              <a:rPr lang="de-DE" altLang="de-DE" sz="1500" dirty="0" err="1">
                <a:ea typeface="Calibri" panose="020F0502020204030204" pitchFamily="34" charset="0"/>
                <a:cs typeface="Times New Roman" panose="02020603050405020304" pitchFamily="18" charset="0"/>
              </a:rPr>
              <a:t>Rn</a:t>
            </a:r>
            <a:r>
              <a:rPr lang="de-DE" altLang="de-DE" sz="1500" dirty="0">
                <a:ea typeface="Calibri" panose="020F0502020204030204" pitchFamily="34" charset="0"/>
                <a:cs typeface="Times New Roman" panose="02020603050405020304" pitchFamily="18" charset="0"/>
              </a:rPr>
              <a:t>. 79 f., 89</a:t>
            </a:r>
            <a:endParaRPr lang="de-DE" altLang="de-DE" sz="1500" dirty="0">
              <a:cs typeface="Times New Roman" pitchFamily="18" charset="0"/>
              <a:sym typeface="Wingdings" panose="05000000000000000000" pitchFamily="2" charset="2"/>
            </a:endParaRPr>
          </a:p>
        </p:txBody>
      </p:sp>
      <p:sp>
        <p:nvSpPr>
          <p:cNvPr id="2" name="Rectangle 24">
            <a:extLst>
              <a:ext uri="{FF2B5EF4-FFF2-40B4-BE49-F238E27FC236}">
                <a16:creationId xmlns:a16="http://schemas.microsoft.com/office/drawing/2014/main" id="{405A7E64-C7F2-C271-145F-E88ED220C51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884811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56BF3-B075-E767-0422-5B5EB7276239}"/>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DECFD9CC-A0C3-1D60-8DD9-C86AD959807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31</a:t>
            </a:fld>
            <a:endParaRPr lang="de-DE" altLang="de-DE" sz="1400">
              <a:solidFill>
                <a:schemeClr val="bg1"/>
              </a:solidFill>
            </a:endParaRPr>
          </a:p>
        </p:txBody>
      </p:sp>
      <p:sp>
        <p:nvSpPr>
          <p:cNvPr id="37892" name="Rectangle 3">
            <a:extLst>
              <a:ext uri="{FF2B5EF4-FFF2-40B4-BE49-F238E27FC236}">
                <a16:creationId xmlns:a16="http://schemas.microsoft.com/office/drawing/2014/main" id="{09D83DFB-5F2B-AA96-970D-931EDC5025B5}"/>
              </a:ext>
            </a:extLst>
          </p:cNvPr>
          <p:cNvSpPr>
            <a:spLocks noGrp="1" noChangeArrowheads="1"/>
          </p:cNvSpPr>
          <p:nvPr>
            <p:ph type="body" idx="1"/>
          </p:nvPr>
        </p:nvSpPr>
        <p:spPr>
          <a:xfrm>
            <a:off x="179389" y="1412875"/>
            <a:ext cx="8713092"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a:defRPr/>
            </a:pPr>
            <a:r>
              <a:rPr lang="de-DE" altLang="de-DE" sz="1900" b="1" dirty="0">
                <a:cs typeface="Times New Roman" pitchFamily="18" charset="0"/>
                <a:sym typeface="Wingdings" panose="05000000000000000000" pitchFamily="2" charset="2"/>
              </a:rPr>
              <a:t>Wertende Betrachtung</a:t>
            </a:r>
          </a:p>
          <a:p>
            <a:pPr marL="1080000" lvl="4" indent="-288000">
              <a:lnSpc>
                <a:spcPct val="114000"/>
              </a:lnSpc>
              <a:spcBef>
                <a:spcPts val="900"/>
              </a:spcBef>
              <a:buFont typeface="Wingdings" panose="05000000000000000000" pitchFamily="2" charset="2"/>
              <a:buChar char="v"/>
              <a:defRPr/>
            </a:pPr>
            <a:r>
              <a:rPr lang="de-DE" altLang="de-DE" sz="1800" i="1" dirty="0">
                <a:sym typeface="Wingdings" panose="05000000000000000000" pitchFamily="2" charset="2"/>
              </a:rPr>
              <a:t>Schultz</a:t>
            </a:r>
            <a:r>
              <a:rPr lang="de-DE" altLang="de-DE" sz="1800" dirty="0">
                <a:sym typeface="Wingdings" panose="05000000000000000000" pitchFamily="2" charset="2"/>
              </a:rPr>
              <a:t>, ZIP 2023, 1665, 1671 f.</a:t>
            </a:r>
          </a:p>
          <a:p>
            <a:pPr marL="1368000" lvl="5" indent="-288000">
              <a:lnSpc>
                <a:spcPct val="114000"/>
              </a:lnSpc>
              <a:spcBef>
                <a:spcPts val="600"/>
              </a:spcBef>
              <a:buFont typeface="Wingdings" panose="05000000000000000000" pitchFamily="2" charset="2"/>
              <a:buChar char="§"/>
              <a:defRPr/>
            </a:pPr>
            <a:r>
              <a:rPr lang="de-DE" altLang="de-DE" sz="1800" dirty="0">
                <a:sym typeface="Wingdings" panose="05000000000000000000" pitchFamily="2" charset="2"/>
              </a:rPr>
              <a:t>keine Vergleichbarkeit mit der </a:t>
            </a:r>
            <a:r>
              <a:rPr lang="de-DE" altLang="de-DE" sz="1800" dirty="0">
                <a:solidFill>
                  <a:srgbClr val="C00000"/>
                </a:solidFill>
                <a:sym typeface="Wingdings" panose="05000000000000000000" pitchFamily="2" charset="2"/>
              </a:rPr>
              <a:t>Ablösung eines anfechtungsfesten Absonderungsrechts </a:t>
            </a:r>
            <a:r>
              <a:rPr lang="de-DE" altLang="de-DE" sz="1800" dirty="0">
                <a:solidFill>
                  <a:srgbClr val="212121"/>
                </a:solidFill>
                <a:sym typeface="Wingdings" panose="05000000000000000000" pitchFamily="2" charset="2"/>
              </a:rPr>
              <a:t>(oben Folie 14); </a:t>
            </a:r>
            <a:r>
              <a:rPr lang="de-DE" altLang="de-DE" sz="1800" dirty="0">
                <a:solidFill>
                  <a:srgbClr val="C00000"/>
                </a:solidFill>
                <a:sym typeface="Wingdings" panose="05000000000000000000" pitchFamily="2" charset="2"/>
              </a:rPr>
              <a:t>Rechtsdurchsetzungsmacht des Gläubigers entscheidet</a:t>
            </a:r>
            <a:r>
              <a:rPr lang="de-DE" altLang="de-DE" sz="1800" dirty="0">
                <a:sym typeface="Wingdings" panose="05000000000000000000" pitchFamily="2" charset="2"/>
              </a:rPr>
              <a:t>: Der Gläubiger hätte jenes Recht auch im Insolvenzverfahren durchsetzen können; bei gegenseitigen Verträgen gilt das nur bei Erfüllungswahl gemäß § 103 InsO</a:t>
            </a:r>
          </a:p>
          <a:p>
            <a:pPr marL="1368000" lvl="5" indent="-288000">
              <a:lnSpc>
                <a:spcPct val="114000"/>
              </a:lnSpc>
              <a:spcBef>
                <a:spcPts val="600"/>
              </a:spcBef>
              <a:buFont typeface="Wingdings" panose="05000000000000000000" pitchFamily="2" charset="2"/>
              <a:buChar char="§"/>
              <a:defRPr/>
            </a:pPr>
            <a:r>
              <a:rPr lang="de-DE" altLang="de-DE" sz="1800" dirty="0">
                <a:sym typeface="Wingdings" panose="05000000000000000000" pitchFamily="2" charset="2"/>
              </a:rPr>
              <a:t>Bei der </a:t>
            </a:r>
            <a:r>
              <a:rPr lang="de-DE" altLang="de-DE" sz="1800" dirty="0">
                <a:solidFill>
                  <a:srgbClr val="C00000"/>
                </a:solidFill>
                <a:sym typeface="Wingdings" panose="05000000000000000000" pitchFamily="2" charset="2"/>
              </a:rPr>
              <a:t>Rückführung des anfechtbar erlangten Betrags ins Schuldnervermögen</a:t>
            </a:r>
            <a:r>
              <a:rPr lang="de-DE" altLang="de-DE" sz="1800" dirty="0">
                <a:sym typeface="Wingdings" panose="05000000000000000000" pitchFamily="2" charset="2"/>
              </a:rPr>
              <a:t> (Folien 28 ff.) wird hingegen </a:t>
            </a:r>
            <a:r>
              <a:rPr lang="de-DE" altLang="de-DE" sz="1800" dirty="0">
                <a:solidFill>
                  <a:srgbClr val="212121"/>
                </a:solidFill>
                <a:sym typeface="Wingdings" panose="05000000000000000000" pitchFamily="2" charset="2"/>
              </a:rPr>
              <a:t>auf die </a:t>
            </a:r>
            <a:r>
              <a:rPr lang="de-DE" altLang="de-DE" sz="1800" dirty="0">
                <a:solidFill>
                  <a:srgbClr val="C00000"/>
                </a:solidFill>
                <a:sym typeface="Wingdings" panose="05000000000000000000" pitchFamily="2" charset="2"/>
              </a:rPr>
              <a:t>Rechtsdurchsetzungsmacht des Insolvenzverwalters </a:t>
            </a:r>
            <a:r>
              <a:rPr lang="de-DE" altLang="de-DE" sz="1800" dirty="0">
                <a:solidFill>
                  <a:srgbClr val="212121"/>
                </a:solidFill>
                <a:sym typeface="Wingdings" panose="05000000000000000000" pitchFamily="2" charset="2"/>
              </a:rPr>
              <a:t>abgestellt.</a:t>
            </a:r>
          </a:p>
          <a:p>
            <a:pPr marL="1080000" lvl="4" indent="-288000">
              <a:lnSpc>
                <a:spcPct val="114000"/>
              </a:lnSpc>
              <a:spcBef>
                <a:spcPts val="600"/>
              </a:spcBef>
              <a:buFont typeface="Wingdings" panose="05000000000000000000" pitchFamily="2" charset="2"/>
              <a:buChar char="v"/>
              <a:defRPr/>
            </a:pPr>
            <a:r>
              <a:rPr lang="de-DE" altLang="de-DE" sz="1800" u="sng" dirty="0">
                <a:sym typeface="Wingdings" panose="05000000000000000000" pitchFamily="2" charset="2"/>
              </a:rPr>
              <a:t>Frage</a:t>
            </a:r>
            <a:r>
              <a:rPr lang="de-DE" altLang="de-DE" sz="1800" dirty="0">
                <a:sym typeface="Wingdings" panose="05000000000000000000" pitchFamily="2" charset="2"/>
              </a:rPr>
              <a:t>: Warum entscheidet die Rechtsdurchsetzungsmacht des Verwalters nicht auch bei einer Gegenleistung des Empfängers? Sie ist u.a. auch bei der Weggabe wertloser Gegenstände relevant (Folie 15).</a:t>
            </a:r>
          </a:p>
          <a:p>
            <a:pPr marL="1897200" lvl="5" indent="-288000">
              <a:lnSpc>
                <a:spcPct val="110000"/>
              </a:lnSpc>
              <a:spcBef>
                <a:spcPts val="600"/>
              </a:spcBef>
              <a:buFont typeface="Wingdings" panose="05000000000000000000" pitchFamily="2" charset="2"/>
              <a:buChar char="§"/>
              <a:defRPr/>
            </a:pPr>
            <a:endParaRPr lang="de-DE" altLang="de-DE" sz="1800" dirty="0">
              <a:sym typeface="Wingdings" panose="05000000000000000000" pitchFamily="2" charset="2"/>
            </a:endParaRPr>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6A98879A-81A7-6AD5-BFD4-E92A327D32CE}"/>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798219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EDF6-9CF4-54DA-145B-285CFC547E1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28F4ABB0-1EAE-5409-E4B4-726BC5850610}"/>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32</a:t>
            </a:fld>
            <a:endParaRPr lang="de-DE" altLang="de-DE" sz="1400">
              <a:solidFill>
                <a:schemeClr val="bg1"/>
              </a:solidFill>
            </a:endParaRPr>
          </a:p>
        </p:txBody>
      </p:sp>
      <p:sp>
        <p:nvSpPr>
          <p:cNvPr id="37892" name="Rectangle 3">
            <a:extLst>
              <a:ext uri="{FF2B5EF4-FFF2-40B4-BE49-F238E27FC236}">
                <a16:creationId xmlns:a16="http://schemas.microsoft.com/office/drawing/2014/main" id="{CC98DFE3-1164-D016-41F9-B553B151D994}"/>
              </a:ext>
            </a:extLst>
          </p:cNvPr>
          <p:cNvSpPr>
            <a:spLocks noGrp="1" noChangeArrowheads="1"/>
          </p:cNvSpPr>
          <p:nvPr>
            <p:ph type="body" idx="1"/>
          </p:nvPr>
        </p:nvSpPr>
        <p:spPr>
          <a:xfrm>
            <a:off x="179388" y="1412875"/>
            <a:ext cx="8857108"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a:defRPr/>
            </a:pPr>
            <a:r>
              <a:rPr lang="de-DE" altLang="de-DE" sz="1900" b="1" dirty="0">
                <a:cs typeface="Times New Roman" pitchFamily="18" charset="0"/>
                <a:sym typeface="Wingdings" panose="05000000000000000000" pitchFamily="2" charset="2"/>
              </a:rPr>
              <a:t>Wertende Betrachtung</a:t>
            </a:r>
          </a:p>
          <a:p>
            <a:pPr marL="1080000" lvl="4" indent="-288000">
              <a:lnSpc>
                <a:spcPct val="125000"/>
              </a:lnSpc>
              <a:spcBef>
                <a:spcPts val="1200"/>
              </a:spcBef>
              <a:buFont typeface="Wingdings" panose="05000000000000000000" pitchFamily="2" charset="2"/>
              <a:buChar char="v"/>
              <a:defRPr/>
            </a:pPr>
            <a:r>
              <a:rPr lang="de-DE" altLang="de-DE" sz="1800" u="sng" dirty="0">
                <a:sym typeface="Wingdings" panose="05000000000000000000" pitchFamily="2" charset="2"/>
              </a:rPr>
              <a:t>Eigene Ansicht [</a:t>
            </a:r>
            <a:r>
              <a:rPr lang="de-DE" altLang="de-DE" sz="1800" i="1" u="sng" dirty="0"/>
              <a:t>Bitter</a:t>
            </a:r>
            <a:r>
              <a:rPr lang="de-DE" altLang="de-DE" sz="1800" u="sng" dirty="0"/>
              <a:t>, </a:t>
            </a:r>
            <a:r>
              <a:rPr lang="de-DE" sz="1800" u="sng" dirty="0"/>
              <a:t>ZIP 2025, 2339, 2347 ff., Ziff. IV. 3. b)</a:t>
            </a:r>
            <a:r>
              <a:rPr lang="de-DE" altLang="de-DE" sz="1800" u="sng" dirty="0">
                <a:sym typeface="Wingdings" panose="05000000000000000000" pitchFamily="2" charset="2"/>
              </a:rPr>
              <a:t>]</a:t>
            </a:r>
            <a:r>
              <a:rPr lang="de-DE" altLang="de-DE" sz="1800" dirty="0">
                <a:sym typeface="Wingdings" panose="05000000000000000000" pitchFamily="2" charset="2"/>
              </a:rPr>
              <a:t>: </a:t>
            </a:r>
            <a:br>
              <a:rPr lang="de-DE" altLang="de-DE" sz="1800" dirty="0">
                <a:sym typeface="Wingdings" panose="05000000000000000000" pitchFamily="2" charset="2"/>
              </a:rPr>
            </a:br>
            <a:r>
              <a:rPr lang="de-DE" altLang="de-DE" sz="1800" dirty="0">
                <a:sym typeface="Wingdings" panose="05000000000000000000" pitchFamily="2" charset="2"/>
              </a:rPr>
              <a:t>Der Insolvenzverwalter hätte die Gegenleistung des Empfängers nicht beanspruchen können, ohne seinerseits – nach der Erfüllungswahl gemäß § 103 InsO – die vom Schuldner versprochene Leistung zu erbringen (insolvenzfeste Sicherung des Empfängers durch § 320 BGB)</a:t>
            </a:r>
          </a:p>
          <a:p>
            <a:pPr marL="1080000" lvl="4" indent="-288000">
              <a:lnSpc>
                <a:spcPct val="125000"/>
              </a:lnSpc>
              <a:spcBef>
                <a:spcPts val="1200"/>
              </a:spcBef>
              <a:buFont typeface="Wingdings" panose="05000000000000000000" pitchFamily="2" charset="2"/>
              <a:buChar char="v"/>
              <a:defRPr/>
            </a:pPr>
            <a:r>
              <a:rPr lang="de-DE" altLang="de-DE" sz="1800" u="sng" dirty="0">
                <a:sym typeface="Wingdings" panose="05000000000000000000" pitchFamily="2" charset="2"/>
              </a:rPr>
              <a:t>Folge</a:t>
            </a:r>
            <a:r>
              <a:rPr lang="de-DE" altLang="de-DE" sz="1800" dirty="0">
                <a:sym typeface="Wingdings" panose="05000000000000000000" pitchFamily="2" charset="2"/>
              </a:rPr>
              <a:t>: Die </a:t>
            </a:r>
            <a:r>
              <a:rPr lang="de-DE" altLang="de-DE" sz="1800" u="sng" dirty="0">
                <a:sym typeface="Wingdings" panose="05000000000000000000" pitchFamily="2" charset="2"/>
              </a:rPr>
              <a:t>nach</a:t>
            </a:r>
            <a:r>
              <a:rPr lang="de-DE" altLang="de-DE" sz="1800" dirty="0">
                <a:sym typeface="Wingdings" panose="05000000000000000000" pitchFamily="2" charset="2"/>
              </a:rPr>
              <a:t> der Leistung des Schuldners erbrachte Gegenleistung des Empfängers kompensiert die vorherige Gläubigerbenachteiligung ebenso wie die Rückführung des anfechtbar Erlangten. Für eine unterschiedliche Behandlung beider Fälle gibt es keinen Grund.</a:t>
            </a:r>
          </a:p>
          <a:p>
            <a:pPr marL="1368000" lvl="5" indent="-288000">
              <a:lnSpc>
                <a:spcPct val="125000"/>
              </a:lnSpc>
              <a:spcBef>
                <a:spcPts val="600"/>
              </a:spcBef>
              <a:buFont typeface="Wingdings" panose="05000000000000000000" pitchFamily="2" charset="2"/>
              <a:buChar char="Ø"/>
              <a:defRPr/>
            </a:pPr>
            <a:r>
              <a:rPr lang="de-DE" altLang="de-DE" sz="1400" dirty="0">
                <a:sym typeface="Wingdings" panose="05000000000000000000" pitchFamily="2" charset="2"/>
              </a:rPr>
              <a:t>ebenso </a:t>
            </a:r>
            <a:r>
              <a:rPr lang="de-DE" altLang="de-DE" sz="1400" i="1" dirty="0" err="1">
                <a:ea typeface="Calibri" panose="020F0502020204030204" pitchFamily="34" charset="0"/>
                <a:cs typeface="Times New Roman" panose="02020603050405020304" pitchFamily="18" charset="0"/>
              </a:rPr>
              <a:t>Jungclaus</a:t>
            </a:r>
            <a:r>
              <a:rPr lang="de-DE" altLang="de-DE" sz="1400" i="1" dirty="0">
                <a:ea typeface="Calibri" panose="020F0502020204030204" pitchFamily="34" charset="0"/>
                <a:cs typeface="Times New Roman" panose="02020603050405020304" pitchFamily="18" charset="0"/>
              </a:rPr>
              <a:t>/</a:t>
            </a:r>
            <a:r>
              <a:rPr lang="de-DE" altLang="de-DE" sz="1400" i="1" dirty="0" err="1">
                <a:ea typeface="Calibri" panose="020F0502020204030204" pitchFamily="34" charset="0"/>
                <a:cs typeface="Times New Roman" panose="02020603050405020304" pitchFamily="18" charset="0"/>
              </a:rPr>
              <a:t>Ch</a:t>
            </a:r>
            <a:r>
              <a:rPr lang="de-DE" altLang="de-DE" sz="1400" i="1" dirty="0">
                <a:ea typeface="Calibri" panose="020F0502020204030204" pitchFamily="34" charset="0"/>
                <a:cs typeface="Times New Roman" panose="02020603050405020304" pitchFamily="18" charset="0"/>
              </a:rPr>
              <a:t>. Keller </a:t>
            </a:r>
            <a:r>
              <a:rPr lang="de-DE" altLang="de-DE" sz="1400" dirty="0">
                <a:ea typeface="Calibri" panose="020F0502020204030204" pitchFamily="34" charset="0"/>
                <a:cs typeface="Times New Roman" panose="02020603050405020304" pitchFamily="18" charset="0"/>
              </a:rPr>
              <a:t>in Bornemann (Hrsg.), FK-InsO, 10. Aufl. 2025, § 129 </a:t>
            </a:r>
            <a:r>
              <a:rPr lang="de-DE" altLang="de-DE" sz="1400" dirty="0" err="1">
                <a:ea typeface="Calibri" panose="020F0502020204030204" pitchFamily="34" charset="0"/>
                <a:cs typeface="Times New Roman" panose="02020603050405020304" pitchFamily="18" charset="0"/>
              </a:rPr>
              <a:t>Rn</a:t>
            </a:r>
            <a:r>
              <a:rPr lang="de-DE" altLang="de-DE" sz="1400" dirty="0">
                <a:ea typeface="Calibri" panose="020F0502020204030204" pitchFamily="34" charset="0"/>
                <a:cs typeface="Times New Roman" panose="02020603050405020304" pitchFamily="18" charset="0"/>
              </a:rPr>
              <a:t>. 89</a:t>
            </a:r>
            <a:endParaRPr lang="de-DE" altLang="de-DE" sz="1400" dirty="0">
              <a:sym typeface="Wingdings" panose="05000000000000000000" pitchFamily="2" charset="2"/>
            </a:endParaRPr>
          </a:p>
          <a:p>
            <a:pPr marL="1897200" lvl="5" indent="-288000">
              <a:lnSpc>
                <a:spcPct val="110000"/>
              </a:lnSpc>
              <a:spcBef>
                <a:spcPts val="600"/>
              </a:spcBef>
              <a:buFont typeface="Wingdings" panose="05000000000000000000" pitchFamily="2" charset="2"/>
              <a:buChar char="§"/>
              <a:defRPr/>
            </a:pPr>
            <a:endParaRPr lang="de-DE" altLang="de-DE" sz="1800" dirty="0">
              <a:sym typeface="Wingdings" panose="05000000000000000000" pitchFamily="2" charset="2"/>
            </a:endParaRPr>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4067085B-FFD0-9EDC-BE3E-4ADE6311C6E7}"/>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4018046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EE4BF-C789-B770-02E7-0F2A10168D11}"/>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CE7521C3-FA47-8562-4FCE-4857F0A0EF5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33</a:t>
            </a:fld>
            <a:endParaRPr lang="de-DE" altLang="de-DE" sz="1400">
              <a:solidFill>
                <a:schemeClr val="bg1"/>
              </a:solidFill>
            </a:endParaRPr>
          </a:p>
        </p:txBody>
      </p:sp>
      <p:sp>
        <p:nvSpPr>
          <p:cNvPr id="37892" name="Rectangle 3">
            <a:extLst>
              <a:ext uri="{FF2B5EF4-FFF2-40B4-BE49-F238E27FC236}">
                <a16:creationId xmlns:a16="http://schemas.microsoft.com/office/drawing/2014/main" id="{C30A8C0E-5735-59E2-576F-C74193F60583}"/>
              </a:ext>
            </a:extLst>
          </p:cNvPr>
          <p:cNvSpPr>
            <a:spLocks noGrp="1" noChangeArrowheads="1"/>
          </p:cNvSpPr>
          <p:nvPr>
            <p:ph type="body" idx="1"/>
          </p:nvPr>
        </p:nvSpPr>
        <p:spPr>
          <a:xfrm>
            <a:off x="179388" y="1412875"/>
            <a:ext cx="8785225"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4" indent="-360000">
              <a:lnSpc>
                <a:spcPct val="120000"/>
              </a:lnSpc>
              <a:spcBef>
                <a:spcPts val="1200"/>
              </a:spcBef>
              <a:buAutoNum type="alphaLcParenR" startAt="2"/>
              <a:defRPr/>
            </a:pPr>
            <a:r>
              <a:rPr lang="de-DE" sz="1800" b="1" dirty="0"/>
              <a:t>Beispielsfälle</a:t>
            </a:r>
            <a:r>
              <a:rPr lang="de-DE" sz="1800" dirty="0"/>
              <a:t> </a:t>
            </a:r>
          </a:p>
          <a:p>
            <a:pPr marL="792000" lvl="4" indent="0">
              <a:lnSpc>
                <a:spcPct val="120000"/>
              </a:lnSpc>
              <a:spcBef>
                <a:spcPts val="600"/>
              </a:spcBef>
              <a:buNone/>
              <a:defRPr/>
            </a:pPr>
            <a:r>
              <a:rPr lang="de-DE" altLang="de-DE" sz="1500" dirty="0">
                <a:cs typeface="Times New Roman" pitchFamily="18" charset="0"/>
                <a:sym typeface="Wingdings" pitchFamily="2" charset="2"/>
              </a:rPr>
              <a:t>(</a:t>
            </a:r>
            <a:r>
              <a:rPr lang="de-DE" altLang="de-DE" sz="1500" i="1" dirty="0">
                <a:sym typeface="Wingdings" panose="05000000000000000000" pitchFamily="2" charset="2"/>
              </a:rPr>
              <a:t>Bitter</a:t>
            </a:r>
            <a:r>
              <a:rPr lang="de-DE" altLang="de-DE" sz="1500" dirty="0">
                <a:sym typeface="Wingdings" panose="05000000000000000000" pitchFamily="2" charset="2"/>
              </a:rPr>
              <a:t>, KTS 2016, 455, 503 ff.; zust. </a:t>
            </a:r>
            <a:r>
              <a:rPr lang="de-DE" altLang="de-DE" sz="1500" i="1" dirty="0" err="1">
                <a:ea typeface="Calibri" panose="020F0502020204030204" pitchFamily="34" charset="0"/>
                <a:cs typeface="Times New Roman" panose="02020603050405020304" pitchFamily="18" charset="0"/>
              </a:rPr>
              <a:t>Jungclaus</a:t>
            </a:r>
            <a:r>
              <a:rPr lang="de-DE" altLang="de-DE" sz="1500" i="1" dirty="0">
                <a:ea typeface="Calibri" panose="020F0502020204030204" pitchFamily="34" charset="0"/>
                <a:cs typeface="Times New Roman" panose="02020603050405020304" pitchFamily="18" charset="0"/>
              </a:rPr>
              <a:t>/</a:t>
            </a:r>
            <a:r>
              <a:rPr lang="de-DE" altLang="de-DE" sz="1500" i="1" dirty="0" err="1">
                <a:ea typeface="Calibri" panose="020F0502020204030204" pitchFamily="34" charset="0"/>
                <a:cs typeface="Times New Roman" panose="02020603050405020304" pitchFamily="18" charset="0"/>
              </a:rPr>
              <a:t>Ch</a:t>
            </a:r>
            <a:r>
              <a:rPr lang="de-DE" altLang="de-DE" sz="1500" i="1" dirty="0">
                <a:ea typeface="Calibri" panose="020F0502020204030204" pitchFamily="34" charset="0"/>
                <a:cs typeface="Times New Roman" panose="02020603050405020304" pitchFamily="18" charset="0"/>
              </a:rPr>
              <a:t>. Keller </a:t>
            </a:r>
            <a:r>
              <a:rPr lang="de-DE" altLang="de-DE" sz="1500" dirty="0">
                <a:ea typeface="Calibri" panose="020F0502020204030204" pitchFamily="34" charset="0"/>
                <a:cs typeface="Times New Roman" panose="02020603050405020304" pitchFamily="18" charset="0"/>
              </a:rPr>
              <a:t>in Bornemann (Hrsg.), FK-InsO, 10. Aufl. 2025, § 129 </a:t>
            </a:r>
            <a:r>
              <a:rPr lang="de-DE" altLang="de-DE" sz="1500" dirty="0" err="1">
                <a:ea typeface="Calibri" panose="020F0502020204030204" pitchFamily="34" charset="0"/>
                <a:cs typeface="Times New Roman" panose="02020603050405020304" pitchFamily="18" charset="0"/>
              </a:rPr>
              <a:t>Rn</a:t>
            </a:r>
            <a:r>
              <a:rPr lang="de-DE" altLang="de-DE" sz="1500" dirty="0">
                <a:ea typeface="Calibri" panose="020F0502020204030204" pitchFamily="34" charset="0"/>
                <a:cs typeface="Times New Roman" panose="02020603050405020304" pitchFamily="18" charset="0"/>
              </a:rPr>
              <a:t>. 89; </a:t>
            </a:r>
            <a:r>
              <a:rPr lang="de-DE" altLang="de-DE" sz="1500" i="1" dirty="0"/>
              <a:t>Bitter</a:t>
            </a:r>
            <a:r>
              <a:rPr lang="de-DE" altLang="de-DE" sz="1500" dirty="0"/>
              <a:t>, </a:t>
            </a:r>
            <a:r>
              <a:rPr lang="de-DE" sz="1500" dirty="0"/>
              <a:t>ZIP 2025, 2339, 2349 f., Ziff. IV. 3. c); </a:t>
            </a:r>
            <a:r>
              <a:rPr lang="de-DE" altLang="de-DE" sz="1500" dirty="0" err="1">
                <a:ea typeface="Calibri" panose="020F0502020204030204" pitchFamily="34" charset="0"/>
                <a:cs typeface="Times New Roman" panose="02020603050405020304" pitchFamily="18" charset="0"/>
              </a:rPr>
              <a:t>a</a:t>
            </a:r>
            <a:r>
              <a:rPr lang="de-DE" altLang="de-DE" sz="1500" dirty="0" err="1">
                <a:cs typeface="Times New Roman" panose="02020603050405020304" pitchFamily="18" charset="0"/>
              </a:rPr>
              <a:t>.A</a:t>
            </a:r>
            <a:r>
              <a:rPr lang="de-DE" altLang="de-DE" sz="1500" dirty="0">
                <a:cs typeface="Times New Roman" panose="02020603050405020304" pitchFamily="18" charset="0"/>
              </a:rPr>
              <a:t>. </a:t>
            </a:r>
            <a:r>
              <a:rPr lang="de-DE" sz="1500" i="1" dirty="0">
                <a:cs typeface="Times New Roman" panose="02020603050405020304" pitchFamily="18" charset="0"/>
              </a:rPr>
              <a:t>Brinkmann</a:t>
            </a:r>
            <a:r>
              <a:rPr lang="de-DE" sz="1500" dirty="0">
                <a:cs typeface="Times New Roman" panose="02020603050405020304" pitchFamily="18" charset="0"/>
              </a:rPr>
              <a:t>, ZRI 2022, 805 ff., insbes. S. 813; </a:t>
            </a:r>
            <a:r>
              <a:rPr lang="de-DE" sz="1500" i="1" dirty="0">
                <a:cs typeface="Times New Roman" panose="02020603050405020304" pitchFamily="18" charset="0"/>
              </a:rPr>
              <a:t>Gehrlein</a:t>
            </a:r>
            <a:r>
              <a:rPr lang="de-DE" sz="1500" dirty="0">
                <a:cs typeface="Times New Roman" panose="02020603050405020304" pitchFamily="18" charset="0"/>
              </a:rPr>
              <a:t>, ZIP 2025, 2353 ff.</a:t>
            </a:r>
            <a:r>
              <a:rPr lang="de-DE" altLang="de-DE" sz="1500" dirty="0">
                <a:cs typeface="Times New Roman" panose="02020603050405020304" pitchFamily="18" charset="0"/>
                <a:sym typeface="Wingdings" panose="05000000000000000000" pitchFamily="2" charset="2"/>
              </a:rPr>
              <a:t>)</a:t>
            </a:r>
            <a:r>
              <a:rPr lang="de-DE" altLang="de-DE" sz="1500" dirty="0">
                <a:cs typeface="Times New Roman" panose="02020603050405020304" pitchFamily="18" charset="0"/>
              </a:rPr>
              <a:t> </a:t>
            </a:r>
          </a:p>
          <a:p>
            <a:pPr marL="1152000" lvl="4" indent="-360000">
              <a:lnSpc>
                <a:spcPct val="120000"/>
              </a:lnSpc>
              <a:spcBef>
                <a:spcPts val="1800"/>
              </a:spcBef>
              <a:buFont typeface="Wingdings" panose="05000000000000000000" pitchFamily="2" charset="2"/>
              <a:buChar char="v"/>
              <a:defRPr/>
            </a:pPr>
            <a:r>
              <a:rPr lang="de-DE" altLang="de-DE" sz="1750" dirty="0"/>
              <a:t>Der Insolvenzschuldner kauft beim Anfechtungsgegner ein Auto, das in einem vom Insolvenzschuldner verursachten Unfall zerstört wird.</a:t>
            </a:r>
          </a:p>
        </p:txBody>
      </p:sp>
      <p:sp>
        <p:nvSpPr>
          <p:cNvPr id="5" name="Textfeld 4">
            <a:extLst>
              <a:ext uri="{FF2B5EF4-FFF2-40B4-BE49-F238E27FC236}">
                <a16:creationId xmlns:a16="http://schemas.microsoft.com/office/drawing/2014/main" id="{385F1B24-1E9B-0793-AC6D-31E33FFE65A4}"/>
              </a:ext>
            </a:extLst>
          </p:cNvPr>
          <p:cNvSpPr txBox="1"/>
          <p:nvPr/>
        </p:nvSpPr>
        <p:spPr>
          <a:xfrm>
            <a:off x="1115616" y="4758563"/>
            <a:ext cx="1353256"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Insolvenz-</a:t>
            </a:r>
          </a:p>
          <a:p>
            <a:pPr algn="ctr"/>
            <a:r>
              <a:rPr lang="de-DE" sz="2000" dirty="0" err="1"/>
              <a:t>schuldner</a:t>
            </a:r>
            <a:endParaRPr lang="de-DE" sz="2000" dirty="0"/>
          </a:p>
        </p:txBody>
      </p:sp>
      <p:cxnSp>
        <p:nvCxnSpPr>
          <p:cNvPr id="6" name="Gerade Verbindung mit Pfeil 5">
            <a:extLst>
              <a:ext uri="{FF2B5EF4-FFF2-40B4-BE49-F238E27FC236}">
                <a16:creationId xmlns:a16="http://schemas.microsoft.com/office/drawing/2014/main" id="{86E32E2D-B64B-56D1-0D6C-B5B290B8D280}"/>
              </a:ext>
            </a:extLst>
          </p:cNvPr>
          <p:cNvCxnSpPr/>
          <p:nvPr/>
        </p:nvCxnSpPr>
        <p:spPr bwMode="auto">
          <a:xfrm flipH="1">
            <a:off x="2699792" y="4974587"/>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007B0082-0006-E93A-D7AD-DD17A9BF0942}"/>
              </a:ext>
            </a:extLst>
          </p:cNvPr>
          <p:cNvSpPr txBox="1"/>
          <p:nvPr/>
        </p:nvSpPr>
        <p:spPr>
          <a:xfrm>
            <a:off x="3855214" y="4558509"/>
            <a:ext cx="1580882" cy="400110"/>
          </a:xfrm>
          <a:prstGeom prst="rect">
            <a:avLst/>
          </a:prstGeom>
          <a:noFill/>
        </p:spPr>
        <p:txBody>
          <a:bodyPr wrap="none" rtlCol="0">
            <a:spAutoFit/>
          </a:bodyPr>
          <a:lstStyle/>
          <a:p>
            <a:r>
              <a:rPr lang="de-DE" sz="2000" dirty="0"/>
              <a:t>10.000 Euro</a:t>
            </a:r>
          </a:p>
        </p:txBody>
      </p:sp>
      <p:cxnSp>
        <p:nvCxnSpPr>
          <p:cNvPr id="8" name="Gerade Verbindung mit Pfeil 7">
            <a:extLst>
              <a:ext uri="{FF2B5EF4-FFF2-40B4-BE49-F238E27FC236}">
                <a16:creationId xmlns:a16="http://schemas.microsoft.com/office/drawing/2014/main" id="{BE07FAC9-4E7B-AC1B-684F-96BBDFD29480}"/>
              </a:ext>
            </a:extLst>
          </p:cNvPr>
          <p:cNvCxnSpPr/>
          <p:nvPr/>
        </p:nvCxnSpPr>
        <p:spPr bwMode="auto">
          <a:xfrm flipH="1">
            <a:off x="2716790" y="5694667"/>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feld 9">
            <a:extLst>
              <a:ext uri="{FF2B5EF4-FFF2-40B4-BE49-F238E27FC236}">
                <a16:creationId xmlns:a16="http://schemas.microsoft.com/office/drawing/2014/main" id="{ECB841BB-934D-CEC9-E988-A4C17227EF2A}"/>
              </a:ext>
            </a:extLst>
          </p:cNvPr>
          <p:cNvSpPr txBox="1"/>
          <p:nvPr/>
        </p:nvSpPr>
        <p:spPr>
          <a:xfrm>
            <a:off x="6908150" y="4789601"/>
            <a:ext cx="1696298" cy="1015663"/>
          </a:xfrm>
          <a:prstGeom prst="rect">
            <a:avLst/>
          </a:prstGeom>
          <a:noFill/>
          <a:ln>
            <a:solidFill>
              <a:srgbClr val="212121"/>
            </a:solidFill>
          </a:ln>
        </p:spPr>
        <p:txBody>
          <a:bodyPr wrap="none" rtlCol="0">
            <a:spAutoFit/>
          </a:bodyPr>
          <a:lstStyle/>
          <a:p>
            <a:pPr algn="ctr"/>
            <a:r>
              <a:rPr lang="de-DE" sz="2000" dirty="0"/>
              <a:t>(späterer)</a:t>
            </a:r>
          </a:p>
          <a:p>
            <a:pPr algn="ctr"/>
            <a:r>
              <a:rPr lang="de-DE" sz="2000" dirty="0"/>
              <a:t>Anfechtungs-</a:t>
            </a:r>
          </a:p>
          <a:p>
            <a:pPr algn="ctr"/>
            <a:r>
              <a:rPr lang="de-DE" sz="2000" dirty="0" err="1"/>
              <a:t>gegner</a:t>
            </a:r>
            <a:endParaRPr lang="de-DE" sz="2000" dirty="0"/>
          </a:p>
        </p:txBody>
      </p:sp>
      <p:pic>
        <p:nvPicPr>
          <p:cNvPr id="11" name="Picture 2" descr="C:\Users\Georg Bitter\AppData\Local\Microsoft\Windows\Temporary Internet Files\Content.IE5\ELQNY0X1\MC900014416[1].wmf">
            <a:extLst>
              <a:ext uri="{FF2B5EF4-FFF2-40B4-BE49-F238E27FC236}">
                <a16:creationId xmlns:a16="http://schemas.microsoft.com/office/drawing/2014/main" id="{9495C422-8D27-50C8-CCC4-0F0D280F0B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0458" y="5195607"/>
            <a:ext cx="927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4">
            <a:extLst>
              <a:ext uri="{FF2B5EF4-FFF2-40B4-BE49-F238E27FC236}">
                <a16:creationId xmlns:a16="http://schemas.microsoft.com/office/drawing/2014/main" id="{E7984C62-B91A-E889-5AF8-50C519D2BC6C}"/>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752353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0A5D-C59A-D7B6-71EE-752FBC7E3267}"/>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12D0D287-16A8-5B2B-5FCB-2D6D3417961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34</a:t>
            </a:fld>
            <a:endParaRPr lang="de-DE" altLang="de-DE" sz="1400">
              <a:solidFill>
                <a:schemeClr val="bg1"/>
              </a:solidFill>
            </a:endParaRPr>
          </a:p>
        </p:txBody>
      </p:sp>
      <p:sp>
        <p:nvSpPr>
          <p:cNvPr id="37892" name="Rectangle 3">
            <a:extLst>
              <a:ext uri="{FF2B5EF4-FFF2-40B4-BE49-F238E27FC236}">
                <a16:creationId xmlns:a16="http://schemas.microsoft.com/office/drawing/2014/main" id="{998457C0-A2F2-4CC9-5C04-06E83F7097D5}"/>
              </a:ext>
            </a:extLst>
          </p:cNvPr>
          <p:cNvSpPr>
            <a:spLocks noGrp="1" noChangeArrowheads="1"/>
          </p:cNvSpPr>
          <p:nvPr>
            <p:ph type="body" idx="1"/>
          </p:nvPr>
        </p:nvSpPr>
        <p:spPr>
          <a:xfrm>
            <a:off x="179388" y="1412875"/>
            <a:ext cx="8785225"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4" indent="-360000">
              <a:lnSpc>
                <a:spcPct val="120000"/>
              </a:lnSpc>
              <a:spcBef>
                <a:spcPts val="1200"/>
              </a:spcBef>
              <a:buFont typeface="Wingdings" panose="05000000000000000000" pitchFamily="2" charset="2"/>
              <a:buChar char="v"/>
              <a:defRPr/>
            </a:pPr>
            <a:r>
              <a:rPr lang="de-DE" altLang="de-DE" sz="1750" dirty="0"/>
              <a:t>Der Insolvenzschuldner tauscht einen BMW gegen einen Mercedes, der an-schließend in einem vom Insolvenzschuldner verursachten Unfall zerstört wird. </a:t>
            </a:r>
          </a:p>
          <a:p>
            <a:pPr marL="1152000" lvl="5" indent="-360000">
              <a:lnSpc>
                <a:spcPct val="120000"/>
              </a:lnSpc>
              <a:spcBef>
                <a:spcPts val="600"/>
              </a:spcBef>
              <a:buFont typeface="Wingdings" panose="05000000000000000000" pitchFamily="2" charset="2"/>
              <a:buChar char="Ø"/>
              <a:defRPr/>
            </a:pPr>
            <a:r>
              <a:rPr lang="de-DE" altLang="de-DE" sz="1750" dirty="0"/>
              <a:t>Vergleich mit dem </a:t>
            </a:r>
            <a:r>
              <a:rPr lang="de-DE" altLang="de-DE" sz="1750" dirty="0" err="1"/>
              <a:t>Sicherheitentausch</a:t>
            </a:r>
            <a:endParaRPr lang="de-DE" altLang="de-DE" sz="1750" dirty="0"/>
          </a:p>
        </p:txBody>
      </p:sp>
      <p:sp>
        <p:nvSpPr>
          <p:cNvPr id="2" name="Textfeld 1">
            <a:extLst>
              <a:ext uri="{FF2B5EF4-FFF2-40B4-BE49-F238E27FC236}">
                <a16:creationId xmlns:a16="http://schemas.microsoft.com/office/drawing/2014/main" id="{00D2248C-A728-ED1F-0BE6-4097A46FF0DF}"/>
              </a:ext>
            </a:extLst>
          </p:cNvPr>
          <p:cNvSpPr txBox="1"/>
          <p:nvPr/>
        </p:nvSpPr>
        <p:spPr>
          <a:xfrm>
            <a:off x="1131314" y="4494200"/>
            <a:ext cx="1353256" cy="1323439"/>
          </a:xfrm>
          <a:prstGeom prst="rect">
            <a:avLst/>
          </a:prstGeom>
          <a:noFill/>
          <a:ln>
            <a:solidFill>
              <a:srgbClr val="212121"/>
            </a:solidFill>
          </a:ln>
        </p:spPr>
        <p:txBody>
          <a:bodyPr wrap="none" rtlCol="0">
            <a:spAutoFit/>
          </a:bodyPr>
          <a:lstStyle/>
          <a:p>
            <a:pPr algn="ctr"/>
            <a:r>
              <a:rPr lang="de-DE" sz="1000" dirty="0"/>
              <a:t> </a:t>
            </a:r>
          </a:p>
          <a:p>
            <a:pPr algn="ctr"/>
            <a:r>
              <a:rPr lang="de-DE" sz="2000" dirty="0"/>
              <a:t>(späterer)</a:t>
            </a:r>
          </a:p>
          <a:p>
            <a:pPr algn="ctr"/>
            <a:r>
              <a:rPr lang="de-DE" sz="2000" dirty="0"/>
              <a:t>Insolvenz-</a:t>
            </a:r>
          </a:p>
          <a:p>
            <a:pPr algn="ctr"/>
            <a:r>
              <a:rPr lang="de-DE" sz="2000" dirty="0"/>
              <a:t>Schuldner</a:t>
            </a:r>
          </a:p>
          <a:p>
            <a:pPr algn="ctr"/>
            <a:r>
              <a:rPr lang="de-DE" sz="1000" dirty="0"/>
              <a:t> </a:t>
            </a:r>
          </a:p>
        </p:txBody>
      </p:sp>
      <p:cxnSp>
        <p:nvCxnSpPr>
          <p:cNvPr id="3" name="Gerade Verbindung mit Pfeil 2">
            <a:extLst>
              <a:ext uri="{FF2B5EF4-FFF2-40B4-BE49-F238E27FC236}">
                <a16:creationId xmlns:a16="http://schemas.microsoft.com/office/drawing/2014/main" id="{B6464DA0-1B6D-40BA-C75B-41310A020D27}"/>
              </a:ext>
            </a:extLst>
          </p:cNvPr>
          <p:cNvCxnSpPr/>
          <p:nvPr/>
        </p:nvCxnSpPr>
        <p:spPr bwMode="auto">
          <a:xfrm flipH="1">
            <a:off x="2628586" y="4521495"/>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Gerade Verbindung mit Pfeil 5">
            <a:extLst>
              <a:ext uri="{FF2B5EF4-FFF2-40B4-BE49-F238E27FC236}">
                <a16:creationId xmlns:a16="http://schemas.microsoft.com/office/drawing/2014/main" id="{FB27FCA3-4E38-161E-7CAD-20B6000AF640}"/>
              </a:ext>
            </a:extLst>
          </p:cNvPr>
          <p:cNvCxnSpPr/>
          <p:nvPr/>
        </p:nvCxnSpPr>
        <p:spPr bwMode="auto">
          <a:xfrm flipH="1">
            <a:off x="2645584" y="5814763"/>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feld 6">
            <a:extLst>
              <a:ext uri="{FF2B5EF4-FFF2-40B4-BE49-F238E27FC236}">
                <a16:creationId xmlns:a16="http://schemas.microsoft.com/office/drawing/2014/main" id="{8703F8F3-98AA-8530-0379-C68A6830EC09}"/>
              </a:ext>
            </a:extLst>
          </p:cNvPr>
          <p:cNvSpPr txBox="1"/>
          <p:nvPr/>
        </p:nvSpPr>
        <p:spPr>
          <a:xfrm>
            <a:off x="6837745" y="4494200"/>
            <a:ext cx="1694695" cy="1323439"/>
          </a:xfrm>
          <a:prstGeom prst="rect">
            <a:avLst/>
          </a:prstGeom>
          <a:noFill/>
          <a:ln>
            <a:solidFill>
              <a:srgbClr val="212121"/>
            </a:solidFill>
          </a:ln>
        </p:spPr>
        <p:txBody>
          <a:bodyPr wrap="none" rtlCol="0">
            <a:spAutoFit/>
          </a:bodyPr>
          <a:lstStyle/>
          <a:p>
            <a:pPr algn="ctr"/>
            <a:r>
              <a:rPr lang="de-DE" sz="1000" dirty="0"/>
              <a:t> </a:t>
            </a:r>
          </a:p>
          <a:p>
            <a:pPr algn="ctr"/>
            <a:r>
              <a:rPr lang="de-DE" sz="2000" dirty="0"/>
              <a:t>(späterer)</a:t>
            </a:r>
          </a:p>
          <a:p>
            <a:pPr algn="ctr"/>
            <a:r>
              <a:rPr lang="de-DE" sz="2000" dirty="0"/>
              <a:t>Anfechtungs-</a:t>
            </a:r>
          </a:p>
          <a:p>
            <a:pPr algn="ctr"/>
            <a:r>
              <a:rPr lang="de-DE" sz="2000" dirty="0" err="1"/>
              <a:t>gegner</a:t>
            </a:r>
            <a:endParaRPr lang="de-DE" sz="2000" dirty="0"/>
          </a:p>
          <a:p>
            <a:pPr algn="ctr"/>
            <a:r>
              <a:rPr lang="de-DE" sz="1000" dirty="0"/>
              <a:t> </a:t>
            </a:r>
          </a:p>
        </p:txBody>
      </p:sp>
      <p:pic>
        <p:nvPicPr>
          <p:cNvPr id="10" name="Grafik 9">
            <a:extLst>
              <a:ext uri="{FF2B5EF4-FFF2-40B4-BE49-F238E27FC236}">
                <a16:creationId xmlns:a16="http://schemas.microsoft.com/office/drawing/2014/main" id="{828A5EC4-6144-8086-F78C-49430307DD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0634" y="3501008"/>
            <a:ext cx="2858329" cy="968839"/>
          </a:xfrm>
          <a:prstGeom prst="rect">
            <a:avLst/>
          </a:prstGeom>
        </p:spPr>
      </p:pic>
      <p:pic>
        <p:nvPicPr>
          <p:cNvPr id="12" name="Grafik 11">
            <a:extLst>
              <a:ext uri="{FF2B5EF4-FFF2-40B4-BE49-F238E27FC236}">
                <a16:creationId xmlns:a16="http://schemas.microsoft.com/office/drawing/2014/main" id="{25846401-C683-3E23-4F68-771376286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2665" y="4665511"/>
            <a:ext cx="2210257" cy="1122559"/>
          </a:xfrm>
          <a:prstGeom prst="rect">
            <a:avLst/>
          </a:prstGeom>
        </p:spPr>
      </p:pic>
      <p:sp>
        <p:nvSpPr>
          <p:cNvPr id="5" name="Rectangle 24">
            <a:extLst>
              <a:ext uri="{FF2B5EF4-FFF2-40B4-BE49-F238E27FC236}">
                <a16:creationId xmlns:a16="http://schemas.microsoft.com/office/drawing/2014/main" id="{9D2BFDDA-8DE9-FB07-F30F-C0A6A237850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833992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AF85-079E-5A07-F6D3-7F6BBDEE8DA4}"/>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7C50736-E0AB-5D81-C5E6-C758439FE19A}"/>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35</a:t>
            </a:fld>
            <a:endParaRPr lang="de-DE" altLang="de-DE" sz="1400">
              <a:solidFill>
                <a:schemeClr val="bg1"/>
              </a:solidFill>
            </a:endParaRPr>
          </a:p>
        </p:txBody>
      </p:sp>
      <p:sp>
        <p:nvSpPr>
          <p:cNvPr id="37892" name="Rectangle 3">
            <a:extLst>
              <a:ext uri="{FF2B5EF4-FFF2-40B4-BE49-F238E27FC236}">
                <a16:creationId xmlns:a16="http://schemas.microsoft.com/office/drawing/2014/main" id="{2C92165F-2FD8-535F-CA1A-217F52793ABB}"/>
              </a:ext>
            </a:extLst>
          </p:cNvPr>
          <p:cNvSpPr>
            <a:spLocks noGrp="1" noChangeArrowheads="1"/>
          </p:cNvSpPr>
          <p:nvPr>
            <p:ph type="body" idx="1"/>
          </p:nvPr>
        </p:nvSpPr>
        <p:spPr>
          <a:xfrm>
            <a:off x="179388" y="1412875"/>
            <a:ext cx="8785225"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4" indent="-360000">
              <a:lnSpc>
                <a:spcPct val="120000"/>
              </a:lnSpc>
              <a:spcBef>
                <a:spcPts val="900"/>
              </a:spcBef>
              <a:buFont typeface="Wingdings" panose="05000000000000000000" pitchFamily="2" charset="2"/>
              <a:buChar char="v"/>
              <a:defRPr/>
            </a:pPr>
            <a:r>
              <a:rPr lang="de-DE" altLang="de-DE" sz="1750" dirty="0"/>
              <a:t>Der Insolvenzschuldner tauscht beim Anfechtungsgegner 200 Euro in Dollar, die er anschließend verbraucht oder verliert. </a:t>
            </a:r>
          </a:p>
          <a:p>
            <a:pPr marL="1152000" lvl="5" indent="-360000">
              <a:lnSpc>
                <a:spcPct val="120000"/>
              </a:lnSpc>
              <a:spcBef>
                <a:spcPts val="600"/>
              </a:spcBef>
              <a:buFont typeface="Wingdings" panose="05000000000000000000" pitchFamily="2" charset="2"/>
              <a:buChar char="Ø"/>
              <a:defRPr/>
            </a:pPr>
            <a:r>
              <a:rPr lang="de-DE" altLang="de-DE" sz="1750" dirty="0"/>
              <a:t>Vergleich mit einer Rückgewähr der 200 Euro</a:t>
            </a:r>
          </a:p>
        </p:txBody>
      </p:sp>
      <p:cxnSp>
        <p:nvCxnSpPr>
          <p:cNvPr id="3" name="Gerade Verbindung mit Pfeil 2">
            <a:extLst>
              <a:ext uri="{FF2B5EF4-FFF2-40B4-BE49-F238E27FC236}">
                <a16:creationId xmlns:a16="http://schemas.microsoft.com/office/drawing/2014/main" id="{BFCC5377-85B1-37F0-1A5F-BFC63D4EB790}"/>
              </a:ext>
            </a:extLst>
          </p:cNvPr>
          <p:cNvCxnSpPr/>
          <p:nvPr/>
        </p:nvCxnSpPr>
        <p:spPr bwMode="auto">
          <a:xfrm flipH="1">
            <a:off x="2628586" y="4509120"/>
            <a:ext cx="3888432" cy="0"/>
          </a:xfrm>
          <a:prstGeom prst="straightConnector1">
            <a:avLst/>
          </a:prstGeom>
          <a:solidFill>
            <a:schemeClr val="accent1"/>
          </a:solidFill>
          <a:ln w="38100"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Gerade Verbindung mit Pfeil 4">
            <a:extLst>
              <a:ext uri="{FF2B5EF4-FFF2-40B4-BE49-F238E27FC236}">
                <a16:creationId xmlns:a16="http://schemas.microsoft.com/office/drawing/2014/main" id="{0DB184CA-A35D-DA6C-3686-7F76D999999E}"/>
              </a:ext>
            </a:extLst>
          </p:cNvPr>
          <p:cNvCxnSpPr/>
          <p:nvPr/>
        </p:nvCxnSpPr>
        <p:spPr bwMode="auto">
          <a:xfrm flipH="1">
            <a:off x="2645584" y="5802388"/>
            <a:ext cx="3871434" cy="2876"/>
          </a:xfrm>
          <a:prstGeom prst="straightConnector1">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Grafik 9">
            <a:extLst>
              <a:ext uri="{FF2B5EF4-FFF2-40B4-BE49-F238E27FC236}">
                <a16:creationId xmlns:a16="http://schemas.microsoft.com/office/drawing/2014/main" id="{C6C57028-44C8-1A54-DBF7-253C9D304E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0102" y="3573016"/>
            <a:ext cx="1604164" cy="854719"/>
          </a:xfrm>
          <a:prstGeom prst="rect">
            <a:avLst/>
          </a:prstGeom>
        </p:spPr>
      </p:pic>
      <p:pic>
        <p:nvPicPr>
          <p:cNvPr id="12" name="Grafik 11">
            <a:extLst>
              <a:ext uri="{FF2B5EF4-FFF2-40B4-BE49-F238E27FC236}">
                <a16:creationId xmlns:a16="http://schemas.microsoft.com/office/drawing/2014/main" id="{4C78DE36-49C5-C5AD-ED2A-01AD7DF8A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8795" y="4672745"/>
            <a:ext cx="1726431" cy="1094154"/>
          </a:xfrm>
          <a:prstGeom prst="rect">
            <a:avLst/>
          </a:prstGeom>
        </p:spPr>
      </p:pic>
      <p:sp>
        <p:nvSpPr>
          <p:cNvPr id="13" name="Textfeld 12">
            <a:extLst>
              <a:ext uri="{FF2B5EF4-FFF2-40B4-BE49-F238E27FC236}">
                <a16:creationId xmlns:a16="http://schemas.microsoft.com/office/drawing/2014/main" id="{555E53C3-99F5-6012-8E74-CCD111C95A18}"/>
              </a:ext>
            </a:extLst>
          </p:cNvPr>
          <p:cNvSpPr txBox="1"/>
          <p:nvPr/>
        </p:nvSpPr>
        <p:spPr>
          <a:xfrm>
            <a:off x="1131314" y="4481825"/>
            <a:ext cx="1353256" cy="1323439"/>
          </a:xfrm>
          <a:prstGeom prst="rect">
            <a:avLst/>
          </a:prstGeom>
          <a:noFill/>
          <a:ln>
            <a:solidFill>
              <a:srgbClr val="212121"/>
            </a:solidFill>
          </a:ln>
        </p:spPr>
        <p:txBody>
          <a:bodyPr wrap="none" rtlCol="0">
            <a:spAutoFit/>
          </a:bodyPr>
          <a:lstStyle/>
          <a:p>
            <a:pPr algn="ctr"/>
            <a:r>
              <a:rPr lang="de-DE" sz="1000" dirty="0"/>
              <a:t> </a:t>
            </a:r>
          </a:p>
          <a:p>
            <a:pPr algn="ctr"/>
            <a:r>
              <a:rPr lang="de-DE" sz="2000" dirty="0"/>
              <a:t>(späterer)</a:t>
            </a:r>
          </a:p>
          <a:p>
            <a:pPr algn="ctr"/>
            <a:r>
              <a:rPr lang="de-DE" sz="2000" dirty="0"/>
              <a:t>Insolvenz-</a:t>
            </a:r>
          </a:p>
          <a:p>
            <a:pPr algn="ctr"/>
            <a:r>
              <a:rPr lang="de-DE" sz="2000" dirty="0"/>
              <a:t>Schuldner</a:t>
            </a:r>
          </a:p>
          <a:p>
            <a:pPr algn="ctr"/>
            <a:r>
              <a:rPr lang="de-DE" sz="1000" dirty="0"/>
              <a:t> </a:t>
            </a:r>
          </a:p>
        </p:txBody>
      </p:sp>
      <p:sp>
        <p:nvSpPr>
          <p:cNvPr id="14" name="Textfeld 13">
            <a:extLst>
              <a:ext uri="{FF2B5EF4-FFF2-40B4-BE49-F238E27FC236}">
                <a16:creationId xmlns:a16="http://schemas.microsoft.com/office/drawing/2014/main" id="{8BD835C6-460E-3331-A8AD-535232D6C2CA}"/>
              </a:ext>
            </a:extLst>
          </p:cNvPr>
          <p:cNvSpPr txBox="1"/>
          <p:nvPr/>
        </p:nvSpPr>
        <p:spPr>
          <a:xfrm>
            <a:off x="6837745" y="4481825"/>
            <a:ext cx="1694695" cy="1323439"/>
          </a:xfrm>
          <a:prstGeom prst="rect">
            <a:avLst/>
          </a:prstGeom>
          <a:noFill/>
          <a:ln>
            <a:solidFill>
              <a:srgbClr val="212121"/>
            </a:solidFill>
          </a:ln>
        </p:spPr>
        <p:txBody>
          <a:bodyPr wrap="none" rtlCol="0">
            <a:spAutoFit/>
          </a:bodyPr>
          <a:lstStyle/>
          <a:p>
            <a:pPr algn="ctr"/>
            <a:r>
              <a:rPr lang="de-DE" sz="1000" dirty="0"/>
              <a:t> </a:t>
            </a:r>
          </a:p>
          <a:p>
            <a:pPr algn="ctr"/>
            <a:r>
              <a:rPr lang="de-DE" sz="2000" dirty="0"/>
              <a:t>(späterer)</a:t>
            </a:r>
          </a:p>
          <a:p>
            <a:pPr algn="ctr"/>
            <a:r>
              <a:rPr lang="de-DE" sz="2000" dirty="0"/>
              <a:t>Anfechtungs-</a:t>
            </a:r>
          </a:p>
          <a:p>
            <a:pPr algn="ctr"/>
            <a:r>
              <a:rPr lang="de-DE" sz="2000" dirty="0" err="1"/>
              <a:t>gegner</a:t>
            </a:r>
            <a:endParaRPr lang="de-DE" sz="2000" dirty="0"/>
          </a:p>
          <a:p>
            <a:pPr algn="ctr"/>
            <a:r>
              <a:rPr lang="de-DE" sz="1000" dirty="0"/>
              <a:t> </a:t>
            </a:r>
          </a:p>
        </p:txBody>
      </p:sp>
      <p:sp>
        <p:nvSpPr>
          <p:cNvPr id="2" name="Rectangle 24">
            <a:extLst>
              <a:ext uri="{FF2B5EF4-FFF2-40B4-BE49-F238E27FC236}">
                <a16:creationId xmlns:a16="http://schemas.microsoft.com/office/drawing/2014/main" id="{8701F03E-A445-2B5E-3D9B-2F0F1CB8D3B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5500511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A6EE-D455-8F56-645E-7A661B15D756}"/>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23A00BB1-CA77-57F7-12D3-0A24B96920A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36</a:t>
            </a:fld>
            <a:endParaRPr lang="de-DE" altLang="de-DE" sz="1400">
              <a:solidFill>
                <a:schemeClr val="bg1"/>
              </a:solidFill>
            </a:endParaRPr>
          </a:p>
        </p:txBody>
      </p:sp>
      <p:sp>
        <p:nvSpPr>
          <p:cNvPr id="37892" name="Rectangle 3">
            <a:extLst>
              <a:ext uri="{FF2B5EF4-FFF2-40B4-BE49-F238E27FC236}">
                <a16:creationId xmlns:a16="http://schemas.microsoft.com/office/drawing/2014/main" id="{1E25C582-04F2-A212-E960-A0627645FAF1}"/>
              </a:ext>
            </a:extLst>
          </p:cNvPr>
          <p:cNvSpPr>
            <a:spLocks noGrp="1" noChangeArrowheads="1"/>
          </p:cNvSpPr>
          <p:nvPr>
            <p:ph type="body" idx="1"/>
          </p:nvPr>
        </p:nvSpPr>
        <p:spPr>
          <a:xfrm>
            <a:off x="179512" y="1412776"/>
            <a:ext cx="8641085" cy="4752281"/>
          </a:xfrm>
          <a:solidFill>
            <a:schemeClr val="bg1"/>
          </a:solidFill>
        </p:spPr>
        <p:txBody>
          <a:bodyPr/>
          <a:lstStyle/>
          <a:p>
            <a:pPr marL="432000" indent="-432000">
              <a:lnSpc>
                <a:spcPct val="130000"/>
              </a:lnSpc>
              <a:spcBef>
                <a:spcPct val="50000"/>
              </a:spcBef>
              <a:buNone/>
              <a:defRPr/>
            </a:pPr>
            <a:r>
              <a:rPr lang="de-DE" altLang="de-DE" sz="2200" b="1" dirty="0"/>
              <a:t>5.	Ausgleichende Gegenleistung des Empfängers</a:t>
            </a:r>
          </a:p>
          <a:p>
            <a:pPr marL="792000" indent="-360000">
              <a:lnSpc>
                <a:spcPct val="130000"/>
              </a:lnSpc>
              <a:spcBef>
                <a:spcPts val="600"/>
              </a:spcBef>
              <a:buFontTx/>
              <a:buNone/>
              <a:defRPr/>
            </a:pPr>
            <a:r>
              <a:rPr lang="de-DE" altLang="de-DE" sz="2000" b="1" dirty="0"/>
              <a:t>c)	</a:t>
            </a:r>
            <a:r>
              <a:rPr lang="de-DE" altLang="de-DE" sz="1900" b="1" dirty="0"/>
              <a:t>Problem: Gesetzesbegründung zu § 144 InsO-E (= § 129 InsO)</a:t>
            </a:r>
          </a:p>
          <a:p>
            <a:pPr marL="792000" lvl="1" indent="0">
              <a:lnSpc>
                <a:spcPct val="110000"/>
              </a:lnSpc>
              <a:spcBef>
                <a:spcPts val="600"/>
              </a:spcBef>
              <a:buNone/>
              <a:defRPr/>
            </a:pPr>
            <a:r>
              <a:rPr lang="de-DE" sz="1800" dirty="0">
                <a:cs typeface="Times New Roman" pitchFamily="18" charset="0"/>
              </a:rPr>
              <a:t>„Sofern der Entwurf nicht ausdrücklich eine unmittelbare Benachteiligung der Gläubiger verlangt, genügt auch eine </a:t>
            </a:r>
            <a:r>
              <a:rPr lang="de-DE" sz="1800" dirty="0">
                <a:solidFill>
                  <a:srgbClr val="C00000"/>
                </a:solidFill>
                <a:cs typeface="Times New Roman" pitchFamily="18" charset="0"/>
              </a:rPr>
              <a:t>mittelbare Beeinträchtigung</a:t>
            </a:r>
            <a:r>
              <a:rPr lang="de-DE" sz="1800" dirty="0">
                <a:cs typeface="Times New Roman" pitchFamily="18" charset="0"/>
              </a:rPr>
              <a:t>; diese ist gegeben, wenn zwar die </a:t>
            </a:r>
            <a:r>
              <a:rPr lang="de-DE" sz="1800" dirty="0">
                <a:solidFill>
                  <a:srgbClr val="212121"/>
                </a:solidFill>
                <a:cs typeface="Times New Roman" pitchFamily="18" charset="0"/>
              </a:rPr>
              <a:t>Rechtshandlung selbst noch keinen Nachteil für die Gläubiger bedeutet, wenn sie aber die Grundlagen für eine weitere, die Gläubiger schädigende Handlung schafft. </a:t>
            </a:r>
            <a:r>
              <a:rPr lang="de-DE" sz="1800" dirty="0">
                <a:solidFill>
                  <a:srgbClr val="C00000"/>
                </a:solidFill>
                <a:cs typeface="Times New Roman" pitchFamily="18" charset="0"/>
              </a:rPr>
              <a:t>So kann die Veräußerung eines Grundstücks auch dann wegen vorsätzlicher Benachteiligung (</a:t>
            </a:r>
            <a:r>
              <a:rPr lang="de-DE" sz="1800" dirty="0">
                <a:solidFill>
                  <a:srgbClr val="C00000"/>
                </a:solidFill>
              </a:rPr>
              <a:t>§ </a:t>
            </a:r>
            <a:r>
              <a:rPr lang="de-DE" sz="1800" dirty="0">
                <a:solidFill>
                  <a:srgbClr val="C00000"/>
                </a:solidFill>
                <a:cs typeface="Times New Roman" pitchFamily="18" charset="0"/>
              </a:rPr>
              <a:t>148 des Entwurfs) anfechtbar sein, wenn sie zwar zu einem angemessenen Preis erfolgt, wenn der Schuldner aber die dem anderen Teil bekannte Absicht hat, das Geld dem Zugriff der Gläubiger zu entziehen</a:t>
            </a:r>
            <a:r>
              <a:rPr lang="de-DE" sz="1800" dirty="0">
                <a:cs typeface="Times New Roman" pitchFamily="18" charset="0"/>
              </a:rPr>
              <a:t>.“ </a:t>
            </a:r>
            <a:br>
              <a:rPr lang="de-DE" sz="1800" dirty="0">
                <a:cs typeface="Times New Roman" pitchFamily="18" charset="0"/>
              </a:rPr>
            </a:br>
            <a:r>
              <a:rPr lang="de-DE" altLang="de-DE" sz="1800" dirty="0">
                <a:sym typeface="Wingdings" pitchFamily="2" charset="2"/>
              </a:rPr>
              <a:t>(BT-Drucks. 12/2443, S. 157)</a:t>
            </a:r>
          </a:p>
          <a:p>
            <a:pPr marL="1080000" lvl="1">
              <a:lnSpc>
                <a:spcPct val="120000"/>
              </a:lnSpc>
              <a:spcBef>
                <a:spcPts val="600"/>
              </a:spcBef>
              <a:buFont typeface="Wingdings" panose="05000000000000000000" pitchFamily="2" charset="2"/>
              <a:buChar char="Ø"/>
              <a:defRPr/>
            </a:pPr>
            <a:r>
              <a:rPr lang="de-DE" altLang="de-DE" sz="1750" dirty="0">
                <a:cs typeface="Times New Roman" pitchFamily="18" charset="0"/>
                <a:sym typeface="Wingdings" pitchFamily="2" charset="2"/>
              </a:rPr>
              <a:t>m.E. richtige Lösung der Kollusionsfälle über </a:t>
            </a:r>
            <a:r>
              <a:rPr lang="de-DE" altLang="de-DE" sz="1750" dirty="0"/>
              <a:t>§</a:t>
            </a:r>
            <a:r>
              <a:rPr lang="de-DE" altLang="de-DE" sz="1750" b="1" dirty="0"/>
              <a:t> </a:t>
            </a:r>
            <a:r>
              <a:rPr lang="de-DE" altLang="de-DE" sz="1750" dirty="0">
                <a:cs typeface="Times New Roman" pitchFamily="18" charset="0"/>
                <a:sym typeface="Wingdings" pitchFamily="2" charset="2"/>
              </a:rPr>
              <a:t>826 BGB </a:t>
            </a:r>
          </a:p>
          <a:p>
            <a:pPr marL="1080000" lvl="1">
              <a:lnSpc>
                <a:spcPct val="120000"/>
              </a:lnSpc>
              <a:spcBef>
                <a:spcPts val="600"/>
              </a:spcBef>
              <a:buFont typeface="Wingdings" panose="05000000000000000000" pitchFamily="2" charset="2"/>
              <a:buChar char="Ø"/>
              <a:defRPr/>
            </a:pPr>
            <a:r>
              <a:rPr lang="de-DE" altLang="de-DE" sz="1750" dirty="0">
                <a:cs typeface="Times New Roman" pitchFamily="18" charset="0"/>
                <a:sym typeface="Wingdings" pitchFamily="2" charset="2"/>
              </a:rPr>
              <a:t>sonst wird die (Vorsatz-)Anfechtung unberechtigt zur Gefährdungshaftung</a:t>
            </a:r>
          </a:p>
        </p:txBody>
      </p:sp>
      <p:sp>
        <p:nvSpPr>
          <p:cNvPr id="3" name="Rectangle 24">
            <a:extLst>
              <a:ext uri="{FF2B5EF4-FFF2-40B4-BE49-F238E27FC236}">
                <a16:creationId xmlns:a16="http://schemas.microsoft.com/office/drawing/2014/main" id="{47BBE7DC-165D-FA2D-1E15-F57426353AC7}"/>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455671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750E8-CC41-1835-9D35-359CA33670BD}"/>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F93BE896-C4A0-C8CE-24DE-C7BB6406F21E}"/>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37</a:t>
            </a:fld>
            <a:endParaRPr lang="de-DE" altLang="de-DE" sz="1400">
              <a:solidFill>
                <a:schemeClr val="bg1"/>
              </a:solidFill>
            </a:endParaRPr>
          </a:p>
        </p:txBody>
      </p:sp>
      <p:sp>
        <p:nvSpPr>
          <p:cNvPr id="37892" name="Rectangle 3">
            <a:extLst>
              <a:ext uri="{FF2B5EF4-FFF2-40B4-BE49-F238E27FC236}">
                <a16:creationId xmlns:a16="http://schemas.microsoft.com/office/drawing/2014/main" id="{E649DC1A-80BA-E93E-3005-EAF2C5CD2DDF}"/>
              </a:ext>
            </a:extLst>
          </p:cNvPr>
          <p:cNvSpPr>
            <a:spLocks noGrp="1" noChangeArrowheads="1"/>
          </p:cNvSpPr>
          <p:nvPr>
            <p:ph type="body" idx="1"/>
          </p:nvPr>
        </p:nvSpPr>
        <p:spPr>
          <a:xfrm>
            <a:off x="179388" y="1412875"/>
            <a:ext cx="8857108"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4"/>
              <a:defRPr/>
            </a:pPr>
            <a:r>
              <a:rPr lang="de-DE" altLang="de-DE" sz="1900" b="1" dirty="0">
                <a:cs typeface="Times New Roman" pitchFamily="18" charset="0"/>
                <a:sym typeface="Wingdings" panose="05000000000000000000" pitchFamily="2" charset="2"/>
              </a:rPr>
              <a:t>Abgrenzung zu anderen Rechtsgrundsätzen</a:t>
            </a:r>
          </a:p>
          <a:p>
            <a:pPr marL="1152000" lvl="4" indent="-360000">
              <a:lnSpc>
                <a:spcPct val="120000"/>
              </a:lnSpc>
              <a:spcBef>
                <a:spcPts val="900"/>
              </a:spcBef>
              <a:buNone/>
              <a:defRPr/>
            </a:pPr>
            <a:r>
              <a:rPr lang="de-DE" altLang="de-DE" sz="1800" dirty="0">
                <a:sym typeface="Wingdings" panose="05000000000000000000" pitchFamily="2" charset="2"/>
              </a:rPr>
              <a:t>(1)</a:t>
            </a:r>
            <a:r>
              <a:rPr lang="de-DE" altLang="de-DE" sz="1800" dirty="0">
                <a:solidFill>
                  <a:srgbClr val="C00000"/>
                </a:solidFill>
                <a:sym typeface="Wingdings" panose="05000000000000000000" pitchFamily="2" charset="2"/>
              </a:rPr>
              <a:t>	keine Vorteilsausgleichung im Anfechtungsrecht</a:t>
            </a:r>
          </a:p>
          <a:p>
            <a:pPr marL="1440000" lvl="5" indent="-288000">
              <a:lnSpc>
                <a:spcPct val="125000"/>
              </a:lnSpc>
              <a:spcBef>
                <a:spcPts val="900"/>
              </a:spcBef>
              <a:buFont typeface="Wingdings" panose="05000000000000000000" pitchFamily="2" charset="2"/>
              <a:buChar char="ð"/>
              <a:defRPr/>
            </a:pPr>
            <a:r>
              <a:rPr lang="de-DE" altLang="de-DE" sz="1800" dirty="0">
                <a:sym typeface="Wingdings" panose="05000000000000000000" pitchFamily="2" charset="2"/>
              </a:rPr>
              <a:t>Diese Rechtsprechung gilt nur für mittelbare Vorteile („entferntere Ereignisse“; insbes. Vorteile von dritter Seite), nicht für Folgen, die unmittelbar/direkt an die anfechtbare Rechtshandlung anknüpfen </a:t>
            </a:r>
          </a:p>
          <a:p>
            <a:pPr marL="1440000" lvl="6" indent="0">
              <a:lnSpc>
                <a:spcPct val="125000"/>
              </a:lnSpc>
              <a:spcBef>
                <a:spcPts val="600"/>
              </a:spcBef>
              <a:buNone/>
              <a:defRPr/>
            </a:pPr>
            <a:r>
              <a:rPr lang="de-DE" altLang="de-DE" sz="1800" u="sng" dirty="0">
                <a:sym typeface="Wingdings" panose="05000000000000000000" pitchFamily="2" charset="2"/>
              </a:rPr>
              <a:t>Beispiel</a:t>
            </a:r>
            <a:r>
              <a:rPr lang="de-DE" altLang="de-DE" sz="1800" dirty="0">
                <a:sym typeface="Wingdings" panose="05000000000000000000" pitchFamily="2" charset="2"/>
              </a:rPr>
              <a:t>: BGH v. 9.7.2009 – IX ZR 86/08, ZIP 2009, 1674 Rn. 32: Anfechtung der Zahlung von Biersteuer; Wertschöpfung durch Bier-brauen = Erhöhung der Masse „ohne Zutun des Anfechtungsgegners“</a:t>
            </a:r>
          </a:p>
          <a:p>
            <a:pPr marL="1440000" lvl="5" indent="-288000">
              <a:lnSpc>
                <a:spcPct val="125000"/>
              </a:lnSpc>
              <a:spcBef>
                <a:spcPts val="1000"/>
              </a:spcBef>
              <a:buFont typeface="Wingdings" panose="05000000000000000000" pitchFamily="2" charset="2"/>
              <a:buChar char="ð"/>
              <a:defRPr/>
            </a:pPr>
            <a:r>
              <a:rPr lang="de-DE" altLang="de-DE" sz="1800" dirty="0">
                <a:sym typeface="Wingdings" panose="05000000000000000000" pitchFamily="2" charset="2"/>
              </a:rPr>
              <a:t>Trennung zwischen unzulässiger Vorteils</a:t>
            </a:r>
            <a:r>
              <a:rPr lang="de-DE" altLang="de-DE" sz="1800" i="1" dirty="0">
                <a:sym typeface="Wingdings" panose="05000000000000000000" pitchFamily="2" charset="2"/>
              </a:rPr>
              <a:t>ausgleichung</a:t>
            </a:r>
            <a:r>
              <a:rPr lang="de-DE" altLang="de-DE" sz="1800" dirty="0">
                <a:sym typeface="Wingdings" panose="05000000000000000000" pitchFamily="2" charset="2"/>
              </a:rPr>
              <a:t> und zulässiger Vorteils</a:t>
            </a:r>
            <a:r>
              <a:rPr lang="de-DE" altLang="de-DE" sz="1800" i="1" dirty="0">
                <a:sym typeface="Wingdings" panose="05000000000000000000" pitchFamily="2" charset="2"/>
              </a:rPr>
              <a:t>anrechnung </a:t>
            </a:r>
            <a:r>
              <a:rPr lang="de-DE" altLang="de-DE" sz="1800" dirty="0">
                <a:sym typeface="Wingdings" panose="05000000000000000000" pitchFamily="2" charset="2"/>
              </a:rPr>
              <a:t>(</a:t>
            </a:r>
            <a:r>
              <a:rPr lang="de-DE" altLang="de-DE" sz="1800" i="1" dirty="0">
                <a:sym typeface="Wingdings" panose="05000000000000000000" pitchFamily="2" charset="2"/>
              </a:rPr>
              <a:t>Bitter</a:t>
            </a:r>
            <a:r>
              <a:rPr lang="de-DE" altLang="de-DE" sz="1800" dirty="0">
                <a:sym typeface="Wingdings" panose="05000000000000000000" pitchFamily="2" charset="2"/>
              </a:rPr>
              <a:t>, KTS 2016, 455, 469 ff.)</a:t>
            </a:r>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06B2DBE6-A165-DDD9-A5A4-9FD678577FD9}"/>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1141674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6E72-651A-2651-CCAC-7DC45C6CE180}"/>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ED45AC76-8057-2587-C7F0-ADB771F3ABC2}"/>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38</a:t>
            </a:fld>
            <a:endParaRPr lang="de-DE" altLang="de-DE" sz="1400">
              <a:solidFill>
                <a:schemeClr val="bg1"/>
              </a:solidFill>
            </a:endParaRPr>
          </a:p>
        </p:txBody>
      </p:sp>
      <p:sp>
        <p:nvSpPr>
          <p:cNvPr id="37892" name="Rectangle 3">
            <a:extLst>
              <a:ext uri="{FF2B5EF4-FFF2-40B4-BE49-F238E27FC236}">
                <a16:creationId xmlns:a16="http://schemas.microsoft.com/office/drawing/2014/main" id="{9ADC53F6-1740-0F2D-18D0-4B61AE5FBA90}"/>
              </a:ext>
            </a:extLst>
          </p:cNvPr>
          <p:cNvSpPr>
            <a:spLocks noGrp="1" noChangeArrowheads="1"/>
          </p:cNvSpPr>
          <p:nvPr>
            <p:ph type="body" idx="1"/>
          </p:nvPr>
        </p:nvSpPr>
        <p:spPr>
          <a:xfrm>
            <a:off x="179388" y="1412875"/>
            <a:ext cx="8785225"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4"/>
              <a:defRPr/>
            </a:pPr>
            <a:r>
              <a:rPr lang="de-DE" altLang="de-DE" sz="1900" b="1" dirty="0">
                <a:cs typeface="Times New Roman" pitchFamily="18" charset="0"/>
                <a:sym typeface="Wingdings" panose="05000000000000000000" pitchFamily="2" charset="2"/>
              </a:rPr>
              <a:t>Abgrenzung zu anderen Rechtsgrundsätzen</a:t>
            </a:r>
          </a:p>
          <a:p>
            <a:pPr marL="1440000" lvl="5" indent="-288000">
              <a:lnSpc>
                <a:spcPct val="125000"/>
              </a:lnSpc>
              <a:spcBef>
                <a:spcPts val="900"/>
              </a:spcBef>
              <a:buFont typeface="Wingdings" panose="05000000000000000000" pitchFamily="2" charset="2"/>
              <a:buChar char="ð"/>
              <a:defRPr/>
            </a:pPr>
            <a:r>
              <a:rPr lang="de-DE" altLang="de-DE" sz="1800" dirty="0">
                <a:sym typeface="Wingdings" panose="05000000000000000000" pitchFamily="2" charset="2"/>
              </a:rPr>
              <a:t>Bestätigung der Abgrenzung zwischen mittelbaren und unmittelbaren Folgen in BGH v. 19.9.2024 – IX ZR 217/22, ZIP 2024, 2423 (Rn. 27):</a:t>
            </a:r>
          </a:p>
          <a:p>
            <a:pPr marL="1440000" lvl="5" indent="0">
              <a:lnSpc>
                <a:spcPct val="120000"/>
              </a:lnSpc>
              <a:spcBef>
                <a:spcPts val="600"/>
              </a:spcBef>
              <a:buNone/>
              <a:defRPr/>
            </a:pPr>
            <a:r>
              <a:rPr lang="de-DE" altLang="de-DE" sz="1800" dirty="0">
                <a:sym typeface="Wingdings" panose="05000000000000000000" pitchFamily="2" charset="2"/>
              </a:rPr>
              <a:t>„</a:t>
            </a:r>
            <a:r>
              <a:rPr lang="de-DE" sz="1600" dirty="0"/>
              <a:t>Der Eintritt der Gläubigerbenachteiligung ist isoliert mit Bezug auf die konkret angefochtene Minderung des Aktivvermögens oder die Vermehrung der Passiva des Schuldners zu beurteilen. Dabei sind lediglich </a:t>
            </a:r>
            <a:r>
              <a:rPr lang="de-DE" sz="1600" dirty="0">
                <a:solidFill>
                  <a:srgbClr val="212121"/>
                </a:solidFill>
              </a:rPr>
              <a:t>solche Folgen zu berücksichtigen, die an die anzufechtende Rechtshandlung selbst anknüpfen. </a:t>
            </a:r>
            <a:r>
              <a:rPr lang="de-DE" sz="1600" dirty="0">
                <a:solidFill>
                  <a:srgbClr val="C00000"/>
                </a:solidFill>
              </a:rPr>
              <a:t>Eine Gläubigerbenachteiligung entfällt nicht deshalb, weil die anzufechtende Rechtshandlung in Zusammenhang mit anderen Ereignissen der Insolvenz-masse auch Vorteile gebracht hat</a:t>
            </a:r>
            <a:r>
              <a:rPr lang="de-DE" sz="1600" dirty="0"/>
              <a:t>. </a:t>
            </a:r>
            <a:r>
              <a:rPr lang="de-DE" sz="1600" dirty="0">
                <a:solidFill>
                  <a:srgbClr val="C00000"/>
                </a:solidFill>
              </a:rPr>
              <a:t>Als Vorteil der Masse sind nur solche Folgen zu berücksichtigen, die unmittelbar mit der angefochtenen Rechtshandlung zusammenhängen.</a:t>
            </a:r>
            <a:r>
              <a:rPr lang="de-DE" altLang="de-DE" sz="1800" dirty="0">
                <a:solidFill>
                  <a:srgbClr val="C00000"/>
                </a:solidFill>
                <a:sym typeface="Wingdings" panose="05000000000000000000" pitchFamily="2" charset="2"/>
              </a:rPr>
              <a:t>“</a:t>
            </a:r>
            <a:endParaRPr lang="de-DE" altLang="de-DE" sz="1600" dirty="0">
              <a:solidFill>
                <a:srgbClr val="C00000"/>
              </a:solidFill>
              <a:cs typeface="Times New Roman" pitchFamily="18" charset="0"/>
            </a:endParaRPr>
          </a:p>
        </p:txBody>
      </p:sp>
      <p:sp>
        <p:nvSpPr>
          <p:cNvPr id="3" name="Rectangle 24">
            <a:extLst>
              <a:ext uri="{FF2B5EF4-FFF2-40B4-BE49-F238E27FC236}">
                <a16:creationId xmlns:a16="http://schemas.microsoft.com/office/drawing/2014/main" id="{1AF637D0-AE21-FF8E-A65B-E5EA4F4C2256}"/>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2746531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5561-9AF2-6E71-7EA6-15422D700AAE}"/>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11D5B196-EB2F-D23D-64F4-0F790AD252B8}"/>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39</a:t>
            </a:fld>
            <a:endParaRPr lang="de-DE" altLang="de-DE" sz="1400">
              <a:solidFill>
                <a:schemeClr val="bg1"/>
              </a:solidFill>
            </a:endParaRPr>
          </a:p>
        </p:txBody>
      </p:sp>
      <p:sp>
        <p:nvSpPr>
          <p:cNvPr id="37892" name="Rectangle 3">
            <a:extLst>
              <a:ext uri="{FF2B5EF4-FFF2-40B4-BE49-F238E27FC236}">
                <a16:creationId xmlns:a16="http://schemas.microsoft.com/office/drawing/2014/main" id="{D4210509-15C2-BD5E-1809-ADE76C89AA05}"/>
              </a:ext>
            </a:extLst>
          </p:cNvPr>
          <p:cNvSpPr>
            <a:spLocks noGrp="1" noChangeArrowheads="1"/>
          </p:cNvSpPr>
          <p:nvPr>
            <p:ph type="body" idx="1"/>
          </p:nvPr>
        </p:nvSpPr>
        <p:spPr>
          <a:xfrm>
            <a:off x="179388" y="1412875"/>
            <a:ext cx="8785225"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4"/>
              <a:defRPr/>
            </a:pPr>
            <a:r>
              <a:rPr lang="de-DE" altLang="de-DE" sz="1900" b="1" dirty="0">
                <a:cs typeface="Times New Roman" pitchFamily="18" charset="0"/>
                <a:sym typeface="Wingdings" panose="05000000000000000000" pitchFamily="2" charset="2"/>
              </a:rPr>
              <a:t>Abgrenzung zu anderen Rechtsgrundsätzen</a:t>
            </a:r>
          </a:p>
          <a:p>
            <a:pPr marL="1440000" lvl="5" indent="-288000">
              <a:lnSpc>
                <a:spcPct val="125000"/>
              </a:lnSpc>
              <a:spcBef>
                <a:spcPts val="900"/>
              </a:spcBef>
              <a:buFont typeface="Wingdings" panose="05000000000000000000" pitchFamily="2" charset="2"/>
              <a:buChar char="ð"/>
              <a:defRPr/>
            </a:pPr>
            <a:r>
              <a:rPr lang="de-DE" altLang="de-DE" sz="1800" dirty="0">
                <a:sym typeface="Wingdings" panose="05000000000000000000" pitchFamily="2" charset="2"/>
              </a:rPr>
              <a:t>Bestätigung der Abgrenzung zwischen mittelbaren und unmittelbaren Folgen in </a:t>
            </a:r>
            <a:r>
              <a:rPr lang="de-DE" altLang="de-DE" sz="1800" dirty="0"/>
              <a:t>BGH v. 8.2.2024 – </a:t>
            </a:r>
            <a:r>
              <a:rPr lang="de-DE" sz="1800" dirty="0"/>
              <a:t>IX ZR 194/22, ZIP 2024, 414 (Rn. 16)</a:t>
            </a:r>
            <a:endParaRPr lang="de-DE" altLang="de-DE" sz="1800" dirty="0">
              <a:sym typeface="Wingdings" panose="05000000000000000000" pitchFamily="2" charset="2"/>
            </a:endParaRPr>
          </a:p>
          <a:p>
            <a:pPr marL="1440000" lvl="2" indent="0">
              <a:lnSpc>
                <a:spcPct val="120000"/>
              </a:lnSpc>
              <a:spcBef>
                <a:spcPts val="900"/>
              </a:spcBef>
              <a:buNone/>
              <a:defRPr/>
            </a:pPr>
            <a:r>
              <a:rPr lang="de-DE" altLang="de-DE" sz="1600" u="sng" dirty="0">
                <a:cs typeface="Times New Roman" pitchFamily="18" charset="0"/>
              </a:rPr>
              <a:t>Leitsatz 1</a:t>
            </a:r>
            <a:r>
              <a:rPr lang="de-DE" altLang="de-DE" sz="1600" dirty="0">
                <a:cs typeface="Times New Roman" pitchFamily="18" charset="0"/>
              </a:rPr>
              <a:t>: </a:t>
            </a:r>
            <a:r>
              <a:rPr lang="de-DE" sz="1600" dirty="0"/>
              <a:t>Der Annahme einer mittelbaren Gläubigerbenachteiligung durch die </a:t>
            </a:r>
            <a:r>
              <a:rPr lang="de-DE" sz="1600" dirty="0">
                <a:solidFill>
                  <a:srgbClr val="C00000"/>
                </a:solidFill>
              </a:rPr>
              <a:t>Zahlung von Einfuhrumsatzsteuer </a:t>
            </a:r>
            <a:r>
              <a:rPr lang="de-DE" sz="1600" dirty="0"/>
              <a:t>stehen weder das von der Entstehung der Steuer abhängige Recht zum Vorsteuerabzug noch eine (unterstellte) Pflicht zur Berichtigung des getätigten Vorsteuerabzugs entgegen.</a:t>
            </a:r>
          </a:p>
          <a:p>
            <a:pPr marL="1440000" lvl="2" indent="0">
              <a:lnSpc>
                <a:spcPct val="120000"/>
              </a:lnSpc>
              <a:spcBef>
                <a:spcPts val="900"/>
              </a:spcBef>
              <a:buNone/>
              <a:defRPr/>
            </a:pPr>
            <a:r>
              <a:rPr lang="de-DE" altLang="de-DE" sz="1400" u="sng" dirty="0">
                <a:cs typeface="Times New Roman" pitchFamily="18" charset="0"/>
              </a:rPr>
              <a:t>Rn. 16</a:t>
            </a:r>
            <a:r>
              <a:rPr lang="de-DE" altLang="de-DE" sz="1400" dirty="0">
                <a:cs typeface="Times New Roman" pitchFamily="18" charset="0"/>
              </a:rPr>
              <a:t>: „</a:t>
            </a:r>
            <a:r>
              <a:rPr lang="de-DE" sz="1400" dirty="0"/>
              <a:t>Nach § 15 Abs. 1 Satz 1 Nr. 2 UStG entsteht das Recht [auf Vorsteuerabzug] nicht erst mit der Zahlung der Einfuhrumsatzsteuer, sondern bereits mit ihrer Entstehung. Es fehlt daher an der notwendigen Anknüpfung (vgl. BGH v. 28.1.2016 – IX ZR 185/13, ZInsO 2016, 444 Rn. 17 </a:t>
            </a:r>
            <a:r>
              <a:rPr lang="de-DE" sz="1400" dirty="0" err="1"/>
              <a:t>mwN</a:t>
            </a:r>
            <a:r>
              <a:rPr lang="de-DE" sz="1400" dirty="0"/>
              <a:t>) des in dem Recht zum Vorsteuerabzug liegenden Vorteils an die angefochtenen Rechtshandlungen in Gestalt der Steuerzahlungen.</a:t>
            </a:r>
            <a:r>
              <a:rPr lang="de-DE" altLang="de-DE" sz="1400" dirty="0">
                <a:cs typeface="Times New Roman" pitchFamily="18" charset="0"/>
              </a:rPr>
              <a:t>“</a:t>
            </a:r>
          </a:p>
          <a:p>
            <a:pPr marL="1440000" lvl="2" indent="0">
              <a:lnSpc>
                <a:spcPct val="120000"/>
              </a:lnSpc>
              <a:spcBef>
                <a:spcPts val="600"/>
              </a:spcBef>
              <a:buNone/>
              <a:defRPr/>
            </a:pPr>
            <a:r>
              <a:rPr lang="de-DE" altLang="de-DE" sz="1400" u="sng" dirty="0">
                <a:cs typeface="Times New Roman" pitchFamily="18" charset="0"/>
              </a:rPr>
              <a:t>Rn. 17</a:t>
            </a:r>
            <a:r>
              <a:rPr lang="de-DE" altLang="de-DE" sz="1400" dirty="0">
                <a:cs typeface="Times New Roman" pitchFamily="18" charset="0"/>
              </a:rPr>
              <a:t>: „</a:t>
            </a:r>
            <a:r>
              <a:rPr lang="de-DE" sz="1400" dirty="0"/>
              <a:t>Selbst wenn man von einer hinreichenden Anknüpfung ausginge, wäre die hier nur erforderliche mittelbare Gläubigerbenachteiligung nicht ausgeschlossen. </a:t>
            </a:r>
            <a:r>
              <a:rPr lang="de-DE" altLang="de-DE" sz="1400" dirty="0">
                <a:cs typeface="Times New Roman" pitchFamily="18" charset="0"/>
              </a:rPr>
              <a:t>… “</a:t>
            </a:r>
          </a:p>
          <a:p>
            <a:pPr marL="1512000" lvl="4" indent="-288000">
              <a:lnSpc>
                <a:spcPct val="120000"/>
              </a:lnSpc>
              <a:spcBef>
                <a:spcPts val="600"/>
              </a:spcBef>
              <a:buFont typeface="Wingdings" panose="05000000000000000000" pitchFamily="2" charset="2"/>
              <a:buChar char="v"/>
              <a:defRPr/>
            </a:pPr>
            <a:endParaRPr lang="de-DE" altLang="de-DE" sz="1800" dirty="0">
              <a:sym typeface="Wingdings" panose="05000000000000000000" pitchFamily="2" charset="2"/>
            </a:endParaRPr>
          </a:p>
        </p:txBody>
      </p:sp>
      <p:sp>
        <p:nvSpPr>
          <p:cNvPr id="3" name="Rectangle 24">
            <a:extLst>
              <a:ext uri="{FF2B5EF4-FFF2-40B4-BE49-F238E27FC236}">
                <a16:creationId xmlns:a16="http://schemas.microsoft.com/office/drawing/2014/main" id="{426E511B-7BE1-0D8A-3D7F-FAFB84CA119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2746953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E7357-1F87-7C04-0CA0-C3BA7570EC23}"/>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EB6FBF4-8E9C-E564-7799-404C00B0CEC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40</a:t>
            </a:fld>
            <a:endParaRPr lang="de-DE" altLang="de-DE" sz="1400">
              <a:solidFill>
                <a:schemeClr val="bg1"/>
              </a:solidFill>
            </a:endParaRPr>
          </a:p>
        </p:txBody>
      </p:sp>
      <p:sp>
        <p:nvSpPr>
          <p:cNvPr id="37892" name="Rectangle 3">
            <a:extLst>
              <a:ext uri="{FF2B5EF4-FFF2-40B4-BE49-F238E27FC236}">
                <a16:creationId xmlns:a16="http://schemas.microsoft.com/office/drawing/2014/main" id="{18601DF6-ED26-8F61-B078-D5E8E6916C3E}"/>
              </a:ext>
            </a:extLst>
          </p:cNvPr>
          <p:cNvSpPr>
            <a:spLocks noGrp="1" noChangeArrowheads="1"/>
          </p:cNvSpPr>
          <p:nvPr>
            <p:ph type="body" idx="1"/>
          </p:nvPr>
        </p:nvSpPr>
        <p:spPr>
          <a:xfrm>
            <a:off x="179388" y="1412875"/>
            <a:ext cx="8857108" cy="504031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4"/>
              <a:defRPr/>
            </a:pPr>
            <a:r>
              <a:rPr lang="de-DE" altLang="de-DE" sz="1900" b="1" dirty="0">
                <a:cs typeface="Times New Roman" pitchFamily="18" charset="0"/>
                <a:sym typeface="Wingdings" panose="05000000000000000000" pitchFamily="2" charset="2"/>
              </a:rPr>
              <a:t>Abgrenzung zu anderen Rechtsgrundsätzen</a:t>
            </a:r>
          </a:p>
          <a:p>
            <a:pPr marL="1152000" lvl="4" indent="-360000">
              <a:lnSpc>
                <a:spcPct val="120000"/>
              </a:lnSpc>
              <a:spcBef>
                <a:spcPts val="900"/>
              </a:spcBef>
              <a:buNone/>
              <a:defRPr/>
            </a:pPr>
            <a:r>
              <a:rPr lang="de-DE" altLang="de-DE" sz="1800" dirty="0">
                <a:sym typeface="Wingdings" panose="05000000000000000000" pitchFamily="2" charset="2"/>
              </a:rPr>
              <a:t>(2)	</a:t>
            </a:r>
            <a:r>
              <a:rPr lang="de-DE" altLang="de-DE" sz="1800" dirty="0">
                <a:solidFill>
                  <a:srgbClr val="C00000"/>
                </a:solidFill>
                <a:sym typeface="Wingdings" panose="05000000000000000000" pitchFamily="2" charset="2"/>
              </a:rPr>
              <a:t>Einzelbetrachtung jeder anfechtbaren Rechtshandlung („Vereinzelungstheorie“)</a:t>
            </a:r>
          </a:p>
          <a:p>
            <a:pPr marL="1440000" lvl="5" indent="-288000">
              <a:lnSpc>
                <a:spcPct val="120000"/>
              </a:lnSpc>
              <a:spcBef>
                <a:spcPts val="900"/>
              </a:spcBef>
              <a:buFont typeface="Wingdings" panose="05000000000000000000" pitchFamily="2" charset="2"/>
              <a:buChar char="ð"/>
              <a:defRPr/>
            </a:pPr>
            <a:r>
              <a:rPr lang="de-DE" altLang="de-DE" sz="1800" dirty="0">
                <a:sym typeface="Wingdings" panose="05000000000000000000" pitchFamily="2" charset="2"/>
              </a:rPr>
              <a:t>Grundsatz ursprünglich zur </a:t>
            </a:r>
            <a:r>
              <a:rPr lang="de-DE" altLang="de-DE" sz="1800" i="1" dirty="0">
                <a:sym typeface="Wingdings" panose="05000000000000000000" pitchFamily="2" charset="2"/>
              </a:rPr>
              <a:t>Verneinung</a:t>
            </a:r>
            <a:r>
              <a:rPr lang="de-DE" altLang="de-DE" sz="1800" dirty="0">
                <a:sym typeface="Wingdings" panose="05000000000000000000" pitchFamily="2" charset="2"/>
              </a:rPr>
              <a:t> der Anfechtung entwickelt (BGH v. 15.1.1987 – IX ZR 4/86, ZIP 1987, 244, 245) </a:t>
            </a:r>
          </a:p>
          <a:p>
            <a:pPr marL="1440000" lvl="5" indent="-288000">
              <a:lnSpc>
                <a:spcPct val="120000"/>
              </a:lnSpc>
              <a:spcBef>
                <a:spcPts val="900"/>
              </a:spcBef>
              <a:buFont typeface="Wingdings" panose="05000000000000000000" pitchFamily="2" charset="2"/>
              <a:buChar char="ð"/>
              <a:defRPr/>
            </a:pPr>
            <a:r>
              <a:rPr lang="de-DE" altLang="de-DE" sz="1800" dirty="0">
                <a:sym typeface="Wingdings" panose="05000000000000000000" pitchFamily="2" charset="2"/>
              </a:rPr>
              <a:t>Später zur </a:t>
            </a:r>
            <a:r>
              <a:rPr lang="de-DE" altLang="de-DE" sz="1800" i="1" dirty="0">
                <a:sym typeface="Wingdings" panose="05000000000000000000" pitchFamily="2" charset="2"/>
              </a:rPr>
              <a:t>Begründung</a:t>
            </a:r>
            <a:r>
              <a:rPr lang="de-DE" altLang="de-DE" sz="1800" dirty="0">
                <a:sym typeface="Wingdings" panose="05000000000000000000" pitchFamily="2" charset="2"/>
              </a:rPr>
              <a:t> der Anfechtung herangezogen und mit der (versagten) Vorteilsausgleichung verknüpft (zuerst BGH v. 2.6.2005 – IX ZR 263/03, ZIP 2005, 1521, 1523, juris-Rn. 19-22)</a:t>
            </a:r>
          </a:p>
          <a:p>
            <a:pPr marL="1440000" lvl="5" indent="-288000">
              <a:lnSpc>
                <a:spcPct val="120000"/>
              </a:lnSpc>
              <a:spcBef>
                <a:spcPts val="900"/>
              </a:spcBef>
              <a:buFont typeface="Wingdings" panose="05000000000000000000" pitchFamily="2" charset="2"/>
              <a:buChar char="ð"/>
              <a:defRPr/>
            </a:pPr>
            <a:r>
              <a:rPr lang="de-DE" altLang="de-DE" sz="1800" u="sng" dirty="0">
                <a:sym typeface="Wingdings" panose="05000000000000000000" pitchFamily="2" charset="2"/>
              </a:rPr>
              <a:t>Aber</a:t>
            </a:r>
            <a:r>
              <a:rPr lang="de-DE" altLang="de-DE" sz="1800" dirty="0">
                <a:sym typeface="Wingdings" panose="05000000000000000000" pitchFamily="2" charset="2"/>
              </a:rPr>
              <a:t>: Diese Verknüpfung ist nicht ansatzweise plausibel, weil der Zufluss eines Vorteils nie eine anfechtbare Rechtshandlung sein kann</a:t>
            </a:r>
          </a:p>
          <a:p>
            <a:pPr marL="1440000" lvl="5" indent="-288000">
              <a:lnSpc>
                <a:spcPct val="120000"/>
              </a:lnSpc>
              <a:spcBef>
                <a:spcPts val="900"/>
              </a:spcBef>
              <a:buFont typeface="Wingdings" panose="05000000000000000000" pitchFamily="2" charset="2"/>
              <a:buChar char="ð"/>
              <a:defRPr/>
            </a:pPr>
            <a:r>
              <a:rPr lang="de-DE" altLang="de-DE" sz="1800" i="1" dirty="0">
                <a:sym typeface="Wingdings" panose="05000000000000000000" pitchFamily="2" charset="2"/>
              </a:rPr>
              <a:t>Bitter</a:t>
            </a:r>
            <a:r>
              <a:rPr lang="de-DE" altLang="de-DE" sz="1800" dirty="0">
                <a:sym typeface="Wingdings" panose="05000000000000000000" pitchFamily="2" charset="2"/>
              </a:rPr>
              <a:t>, KTS 2016, 455, 479 ff.</a:t>
            </a:r>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4E3D02EA-83B5-0699-C9B6-050ECE1A9604}"/>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33916088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6411A-FA36-855B-D712-BB56C45E81FF}"/>
            </a:ext>
          </a:extLst>
        </p:cNvPr>
        <p:cNvGrpSpPr/>
        <p:nvPr/>
      </p:nvGrpSpPr>
      <p:grpSpPr>
        <a:xfrm>
          <a:off x="0" y="0"/>
          <a:ext cx="0" cy="0"/>
          <a:chOff x="0" y="0"/>
          <a:chExt cx="0" cy="0"/>
        </a:xfrm>
      </p:grpSpPr>
      <p:sp>
        <p:nvSpPr>
          <p:cNvPr id="11" name="Ellipse 10">
            <a:extLst>
              <a:ext uri="{FF2B5EF4-FFF2-40B4-BE49-F238E27FC236}">
                <a16:creationId xmlns:a16="http://schemas.microsoft.com/office/drawing/2014/main" id="{C26145B7-BF0D-C6E0-9DD7-00C76584B887}"/>
              </a:ext>
            </a:extLst>
          </p:cNvPr>
          <p:cNvSpPr/>
          <p:nvPr/>
        </p:nvSpPr>
        <p:spPr>
          <a:xfrm rot="16200000">
            <a:off x="4258018" y="3189912"/>
            <a:ext cx="1780566" cy="187220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10" name="Ellipse 9">
            <a:extLst>
              <a:ext uri="{FF2B5EF4-FFF2-40B4-BE49-F238E27FC236}">
                <a16:creationId xmlns:a16="http://schemas.microsoft.com/office/drawing/2014/main" id="{63FCEF6D-275A-3F5D-3821-A67943703550}"/>
              </a:ext>
            </a:extLst>
          </p:cNvPr>
          <p:cNvSpPr/>
          <p:nvPr/>
        </p:nvSpPr>
        <p:spPr>
          <a:xfrm rot="16200000">
            <a:off x="4462378" y="3180405"/>
            <a:ext cx="1780566" cy="187220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65538" name="Foliennummernplatzhalter 3">
            <a:extLst>
              <a:ext uri="{FF2B5EF4-FFF2-40B4-BE49-F238E27FC236}">
                <a16:creationId xmlns:a16="http://schemas.microsoft.com/office/drawing/2014/main" id="{3C23691D-8077-F3D7-D18A-C7A9D3354556}"/>
              </a:ext>
            </a:extLst>
          </p:cNvPr>
          <p:cNvSpPr>
            <a:spLocks noGrp="1"/>
          </p:cNvSpPr>
          <p:nvPr>
            <p:ph type="sldNum" sz="quarter" idx="10"/>
          </p:nvPr>
        </p:nvSpPr>
        <p:spPr>
          <a:xfrm>
            <a:off x="7059613" y="6525344"/>
            <a:ext cx="1905000" cy="241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41</a:t>
            </a:fld>
            <a:endParaRPr lang="de-DE" altLang="de-DE" sz="1400">
              <a:solidFill>
                <a:schemeClr val="bg1"/>
              </a:solidFill>
            </a:endParaRPr>
          </a:p>
        </p:txBody>
      </p:sp>
      <p:sp>
        <p:nvSpPr>
          <p:cNvPr id="37892" name="Rectangle 3">
            <a:extLst>
              <a:ext uri="{FF2B5EF4-FFF2-40B4-BE49-F238E27FC236}">
                <a16:creationId xmlns:a16="http://schemas.microsoft.com/office/drawing/2014/main" id="{A681585B-0081-D0B2-05AA-BDE61DB3BD21}"/>
              </a:ext>
            </a:extLst>
          </p:cNvPr>
          <p:cNvSpPr>
            <a:spLocks noGrp="1" noChangeArrowheads="1"/>
          </p:cNvSpPr>
          <p:nvPr>
            <p:ph type="body" idx="1"/>
          </p:nvPr>
        </p:nvSpPr>
        <p:spPr>
          <a:xfrm>
            <a:off x="179388" y="1412876"/>
            <a:ext cx="8857108" cy="1094284"/>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5"/>
              <a:defRPr/>
            </a:pPr>
            <a:r>
              <a:rPr lang="de-DE" altLang="de-DE" sz="1900" b="1" dirty="0">
                <a:cs typeface="Times New Roman" pitchFamily="18" charset="0"/>
                <a:sym typeface="Wingdings" pitchFamily="2" charset="2"/>
              </a:rPr>
              <a:t>Verhältnis von </a:t>
            </a:r>
            <a:r>
              <a:rPr lang="de-DE" altLang="de-DE" sz="1900" b="1" dirty="0">
                <a:sym typeface="Wingdings" panose="05000000000000000000" pitchFamily="2" charset="2"/>
              </a:rPr>
              <a:t>§ </a:t>
            </a:r>
            <a:r>
              <a:rPr lang="de-DE" altLang="de-DE" sz="1900" b="1" dirty="0">
                <a:cs typeface="Times New Roman" pitchFamily="18" charset="0"/>
                <a:sym typeface="Wingdings" pitchFamily="2" charset="2"/>
              </a:rPr>
              <a:t>129 InsO und </a:t>
            </a:r>
            <a:r>
              <a:rPr lang="de-DE" altLang="de-DE" sz="1900" b="1" dirty="0">
                <a:sym typeface="Wingdings" panose="05000000000000000000" pitchFamily="2" charset="2"/>
              </a:rPr>
              <a:t>§ </a:t>
            </a:r>
            <a:r>
              <a:rPr lang="de-DE" altLang="de-DE" sz="1900" b="1" dirty="0">
                <a:cs typeface="Times New Roman" pitchFamily="18" charset="0"/>
                <a:sym typeface="Wingdings" pitchFamily="2" charset="2"/>
              </a:rPr>
              <a:t>142 InsO </a:t>
            </a:r>
            <a:r>
              <a:rPr lang="de-DE" altLang="de-DE" sz="1600" dirty="0">
                <a:cs typeface="Times New Roman" pitchFamily="18" charset="0"/>
                <a:sym typeface="Wingdings" pitchFamily="2" charset="2"/>
              </a:rPr>
              <a:t>(</a:t>
            </a:r>
            <a:r>
              <a:rPr lang="de-DE" altLang="de-DE" sz="1600" i="1" dirty="0">
                <a:sym typeface="Wingdings" panose="05000000000000000000" pitchFamily="2" charset="2"/>
              </a:rPr>
              <a:t>Bitter</a:t>
            </a:r>
            <a:r>
              <a:rPr lang="de-DE" altLang="de-DE" sz="1600" dirty="0">
                <a:sym typeface="Wingdings" panose="05000000000000000000" pitchFamily="2" charset="2"/>
              </a:rPr>
              <a:t>, KTS 2016, 455, 484 ff.)</a:t>
            </a:r>
            <a:endParaRPr lang="de-DE" altLang="de-DE" sz="1600" dirty="0">
              <a:solidFill>
                <a:srgbClr val="212121"/>
              </a:solidFill>
              <a:cs typeface="Times New Roman" pitchFamily="18" charset="0"/>
            </a:endParaRPr>
          </a:p>
        </p:txBody>
      </p:sp>
      <p:cxnSp>
        <p:nvCxnSpPr>
          <p:cNvPr id="2" name="Gerade Verbindung mit Pfeil 1">
            <a:extLst>
              <a:ext uri="{FF2B5EF4-FFF2-40B4-BE49-F238E27FC236}">
                <a16:creationId xmlns:a16="http://schemas.microsoft.com/office/drawing/2014/main" id="{29C9FEB6-D3B9-B32F-0EF8-1AF577207DE5}"/>
              </a:ext>
            </a:extLst>
          </p:cNvPr>
          <p:cNvCxnSpPr/>
          <p:nvPr/>
        </p:nvCxnSpPr>
        <p:spPr>
          <a:xfrm flipH="1" flipV="1">
            <a:off x="5216748" y="3899569"/>
            <a:ext cx="288925" cy="28733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Ellipse 2">
            <a:extLst>
              <a:ext uri="{FF2B5EF4-FFF2-40B4-BE49-F238E27FC236}">
                <a16:creationId xmlns:a16="http://schemas.microsoft.com/office/drawing/2014/main" id="{20BFF56F-9470-E96E-0DFC-0D9959CF4028}"/>
              </a:ext>
            </a:extLst>
          </p:cNvPr>
          <p:cNvSpPr/>
          <p:nvPr/>
        </p:nvSpPr>
        <p:spPr>
          <a:xfrm rot="16200000">
            <a:off x="4155186" y="3180406"/>
            <a:ext cx="2201366" cy="187220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4" name="Ellipse 3">
            <a:extLst>
              <a:ext uri="{FF2B5EF4-FFF2-40B4-BE49-F238E27FC236}">
                <a16:creationId xmlns:a16="http://schemas.microsoft.com/office/drawing/2014/main" id="{C8B8B546-4A0B-3232-CF21-6614B15AFE2A}"/>
              </a:ext>
            </a:extLst>
          </p:cNvPr>
          <p:cNvSpPr/>
          <p:nvPr/>
        </p:nvSpPr>
        <p:spPr>
          <a:xfrm>
            <a:off x="2965673" y="2893094"/>
            <a:ext cx="3313113" cy="244792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5" name="Ellipse 4">
            <a:extLst>
              <a:ext uri="{FF2B5EF4-FFF2-40B4-BE49-F238E27FC236}">
                <a16:creationId xmlns:a16="http://schemas.microsoft.com/office/drawing/2014/main" id="{AAAE9F5C-9F8C-62F4-3368-4725E0498863}"/>
              </a:ext>
            </a:extLst>
          </p:cNvPr>
          <p:cNvSpPr/>
          <p:nvPr/>
        </p:nvSpPr>
        <p:spPr>
          <a:xfrm>
            <a:off x="4222973" y="2893094"/>
            <a:ext cx="3311525" cy="244792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cxnSp>
        <p:nvCxnSpPr>
          <p:cNvPr id="6" name="Gerade Verbindung mit Pfeil 5">
            <a:extLst>
              <a:ext uri="{FF2B5EF4-FFF2-40B4-BE49-F238E27FC236}">
                <a16:creationId xmlns:a16="http://schemas.microsoft.com/office/drawing/2014/main" id="{729E4D16-DB16-6FF7-0821-35F6FDF174D1}"/>
              </a:ext>
            </a:extLst>
          </p:cNvPr>
          <p:cNvCxnSpPr/>
          <p:nvPr/>
        </p:nvCxnSpPr>
        <p:spPr>
          <a:xfrm flipH="1" flipV="1">
            <a:off x="7442758" y="4733006"/>
            <a:ext cx="649287" cy="609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7">
            <a:extLst>
              <a:ext uri="{FF2B5EF4-FFF2-40B4-BE49-F238E27FC236}">
                <a16:creationId xmlns:a16="http://schemas.microsoft.com/office/drawing/2014/main" id="{A59AE0A1-5C26-9E40-2206-EC6E619DD281}"/>
              </a:ext>
            </a:extLst>
          </p:cNvPr>
          <p:cNvSpPr txBox="1">
            <a:spLocks noChangeArrowheads="1"/>
          </p:cNvSpPr>
          <p:nvPr/>
        </p:nvSpPr>
        <p:spPr bwMode="auto">
          <a:xfrm>
            <a:off x="7416105" y="5341019"/>
            <a:ext cx="1476375" cy="809625"/>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1313" indent="-341313" algn="l" defTabSz="449263" rtl="0" eaLnBrk="0" fontAlgn="base" hangingPunct="0">
              <a:lnSpc>
                <a:spcPct val="93000"/>
              </a:lnSpc>
              <a:spcBef>
                <a:spcPts val="800"/>
              </a:spcBef>
              <a:spcAft>
                <a:spcPct val="0"/>
              </a:spcAft>
              <a:buClr>
                <a:srgbClr val="000000"/>
              </a:buClr>
              <a:buSzPct val="100000"/>
              <a:buFont typeface="Arial" charset="0"/>
              <a:buChar char="•"/>
              <a:defRPr sz="3200">
                <a:solidFill>
                  <a:srgbClr val="000000"/>
                </a:solidFill>
                <a:latin typeface="+mn-lt"/>
                <a:ea typeface="+mn-ea"/>
                <a:cs typeface="+mn-cs"/>
              </a:defRPr>
            </a:lvl1pPr>
            <a:lvl2pPr marL="741363" indent="-284163" algn="l" defTabSz="449263" rtl="0" eaLnBrk="0" fontAlgn="base" hangingPunct="0">
              <a:lnSpc>
                <a:spcPct val="93000"/>
              </a:lnSpc>
              <a:spcBef>
                <a:spcPts val="700"/>
              </a:spcBef>
              <a:spcAft>
                <a:spcPct val="0"/>
              </a:spcAft>
              <a:buClr>
                <a:srgbClr val="000000"/>
              </a:buClr>
              <a:buSzPct val="100000"/>
              <a:buFont typeface="Arial" charset="0"/>
              <a:buChar char="–"/>
              <a:defRPr sz="2800">
                <a:solidFill>
                  <a:srgbClr val="000000"/>
                </a:solidFill>
                <a:latin typeface="+mn-lt"/>
              </a:defRPr>
            </a:lvl2pPr>
            <a:lvl3pPr marL="1143000" indent="-228600" algn="l" defTabSz="449263" rtl="0" eaLnBrk="0" fontAlgn="base" hangingPunct="0">
              <a:lnSpc>
                <a:spcPct val="93000"/>
              </a:lnSpc>
              <a:spcBef>
                <a:spcPts val="600"/>
              </a:spcBef>
              <a:spcAft>
                <a:spcPct val="0"/>
              </a:spcAft>
              <a:buClr>
                <a:srgbClr val="000000"/>
              </a:buClr>
              <a:buSzPct val="100000"/>
              <a:buFont typeface="Arial" charset="0"/>
              <a:buChar char="•"/>
              <a:defRPr sz="2400">
                <a:solidFill>
                  <a:srgbClr val="000000"/>
                </a:solidFill>
                <a:latin typeface="+mn-lt"/>
              </a:defRPr>
            </a:lvl3pPr>
            <a:lvl4pPr marL="16002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4pPr>
            <a:lvl5pPr marL="20574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5pPr>
            <a:lvl6pPr marL="25146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6pPr>
            <a:lvl7pPr marL="29718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7pPr>
            <a:lvl8pPr marL="34290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8pPr>
            <a:lvl9pPr marL="38862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9pPr>
          </a:lstStyle>
          <a:p>
            <a:pPr marL="457200" indent="-457200">
              <a:lnSpc>
                <a:spcPct val="0"/>
              </a:lnSpc>
              <a:spcBef>
                <a:spcPct val="100000"/>
              </a:spcBef>
              <a:defRPr/>
            </a:pPr>
            <a:endParaRPr lang="de-DE" sz="300" kern="0" dirty="0"/>
          </a:p>
          <a:p>
            <a:pPr marL="0" indent="0" algn="ctr">
              <a:lnSpc>
                <a:spcPct val="130000"/>
              </a:lnSpc>
              <a:spcBef>
                <a:spcPct val="0"/>
              </a:spcBef>
              <a:spcAft>
                <a:spcPts val="1200"/>
              </a:spcAft>
              <a:buFont typeface="Arial" charset="0"/>
              <a:buNone/>
              <a:defRPr/>
            </a:pPr>
            <a:r>
              <a:rPr lang="de-DE" sz="1800" dirty="0">
                <a:solidFill>
                  <a:schemeClr val="tx1"/>
                </a:solidFill>
                <a:cs typeface="Times New Roman" panose="02020603050405020304" pitchFamily="18" charset="0"/>
              </a:rPr>
              <a:t>Bargeschäft </a:t>
            </a:r>
            <a:br>
              <a:rPr lang="de-DE" sz="1800" dirty="0">
                <a:solidFill>
                  <a:schemeClr val="tx1"/>
                </a:solidFill>
                <a:cs typeface="Times New Roman" panose="02020603050405020304" pitchFamily="18" charset="0"/>
              </a:rPr>
            </a:br>
            <a:r>
              <a:rPr lang="de-DE" sz="1800" dirty="0">
                <a:solidFill>
                  <a:schemeClr val="tx1"/>
                </a:solidFill>
                <a:cs typeface="Times New Roman" panose="02020603050405020304" pitchFamily="18" charset="0"/>
              </a:rPr>
              <a:t>(</a:t>
            </a:r>
            <a:r>
              <a:rPr lang="de-DE" sz="1800" kern="0" dirty="0">
                <a:sym typeface="Wingdings"/>
              </a:rPr>
              <a:t>§ </a:t>
            </a:r>
            <a:r>
              <a:rPr lang="de-DE" sz="1800" dirty="0">
                <a:solidFill>
                  <a:schemeClr val="tx1"/>
                </a:solidFill>
                <a:cs typeface="Times New Roman" panose="02020603050405020304" pitchFamily="18" charset="0"/>
              </a:rPr>
              <a:t>142 InsO)</a:t>
            </a:r>
          </a:p>
        </p:txBody>
      </p:sp>
      <p:sp>
        <p:nvSpPr>
          <p:cNvPr id="8" name="Rectangle 7">
            <a:extLst>
              <a:ext uri="{FF2B5EF4-FFF2-40B4-BE49-F238E27FC236}">
                <a16:creationId xmlns:a16="http://schemas.microsoft.com/office/drawing/2014/main" id="{4CBB610B-83E6-8E7E-8638-F60D1BC9C062}"/>
              </a:ext>
            </a:extLst>
          </p:cNvPr>
          <p:cNvSpPr txBox="1">
            <a:spLocks noChangeArrowheads="1"/>
          </p:cNvSpPr>
          <p:nvPr/>
        </p:nvSpPr>
        <p:spPr bwMode="auto">
          <a:xfrm>
            <a:off x="935261" y="5307631"/>
            <a:ext cx="3225800" cy="811212"/>
          </a:xfrm>
          <a:prstGeom prst="rect">
            <a:avLst/>
          </a:pr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1313" indent="-341313" algn="l" defTabSz="449263" rtl="0" eaLnBrk="0" fontAlgn="base" hangingPunct="0">
              <a:lnSpc>
                <a:spcPct val="93000"/>
              </a:lnSpc>
              <a:spcBef>
                <a:spcPts val="800"/>
              </a:spcBef>
              <a:spcAft>
                <a:spcPct val="0"/>
              </a:spcAft>
              <a:buClr>
                <a:srgbClr val="000000"/>
              </a:buClr>
              <a:buSzPct val="100000"/>
              <a:buFont typeface="Arial" charset="0"/>
              <a:buChar char="•"/>
              <a:defRPr sz="3200">
                <a:solidFill>
                  <a:srgbClr val="000000"/>
                </a:solidFill>
                <a:latin typeface="+mn-lt"/>
                <a:ea typeface="+mn-ea"/>
                <a:cs typeface="+mn-cs"/>
              </a:defRPr>
            </a:lvl1pPr>
            <a:lvl2pPr marL="741363" indent="-284163" algn="l" defTabSz="449263" rtl="0" eaLnBrk="0" fontAlgn="base" hangingPunct="0">
              <a:lnSpc>
                <a:spcPct val="93000"/>
              </a:lnSpc>
              <a:spcBef>
                <a:spcPts val="700"/>
              </a:spcBef>
              <a:spcAft>
                <a:spcPct val="0"/>
              </a:spcAft>
              <a:buClr>
                <a:srgbClr val="000000"/>
              </a:buClr>
              <a:buSzPct val="100000"/>
              <a:buFont typeface="Arial" charset="0"/>
              <a:buChar char="–"/>
              <a:defRPr sz="2800">
                <a:solidFill>
                  <a:srgbClr val="000000"/>
                </a:solidFill>
                <a:latin typeface="+mn-lt"/>
              </a:defRPr>
            </a:lvl2pPr>
            <a:lvl3pPr marL="1143000" indent="-228600" algn="l" defTabSz="449263" rtl="0" eaLnBrk="0" fontAlgn="base" hangingPunct="0">
              <a:lnSpc>
                <a:spcPct val="93000"/>
              </a:lnSpc>
              <a:spcBef>
                <a:spcPts val="600"/>
              </a:spcBef>
              <a:spcAft>
                <a:spcPct val="0"/>
              </a:spcAft>
              <a:buClr>
                <a:srgbClr val="000000"/>
              </a:buClr>
              <a:buSzPct val="100000"/>
              <a:buFont typeface="Arial" charset="0"/>
              <a:buChar char="•"/>
              <a:defRPr sz="2400">
                <a:solidFill>
                  <a:srgbClr val="000000"/>
                </a:solidFill>
                <a:latin typeface="+mn-lt"/>
              </a:defRPr>
            </a:lvl3pPr>
            <a:lvl4pPr marL="16002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4pPr>
            <a:lvl5pPr marL="20574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5pPr>
            <a:lvl6pPr marL="25146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6pPr>
            <a:lvl7pPr marL="29718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7pPr>
            <a:lvl8pPr marL="34290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8pPr>
            <a:lvl9pPr marL="3886200" indent="-228600" algn="l" defTabSz="449263" rtl="0" eaLnBrk="0" fontAlgn="base" hangingPunct="0">
              <a:lnSpc>
                <a:spcPct val="93000"/>
              </a:lnSpc>
              <a:spcBef>
                <a:spcPts val="500"/>
              </a:spcBef>
              <a:spcAft>
                <a:spcPct val="0"/>
              </a:spcAft>
              <a:buClr>
                <a:srgbClr val="000000"/>
              </a:buClr>
              <a:buSzPct val="100000"/>
              <a:buFont typeface="Arial" charset="0"/>
              <a:buChar char="»"/>
              <a:defRPr sz="2000">
                <a:solidFill>
                  <a:srgbClr val="000000"/>
                </a:solidFill>
                <a:latin typeface="+mn-lt"/>
              </a:defRPr>
            </a:lvl9pPr>
          </a:lstStyle>
          <a:p>
            <a:pPr marL="457200" indent="-457200">
              <a:lnSpc>
                <a:spcPct val="0"/>
              </a:lnSpc>
              <a:spcBef>
                <a:spcPct val="100000"/>
              </a:spcBef>
              <a:defRPr/>
            </a:pPr>
            <a:endParaRPr lang="de-DE" sz="300" kern="0" dirty="0"/>
          </a:p>
          <a:p>
            <a:pPr marL="0" indent="0">
              <a:buFont typeface="Arial" charset="0"/>
              <a:buNone/>
              <a:defRPr/>
            </a:pPr>
            <a:r>
              <a:rPr lang="de-DE" sz="1800" dirty="0">
                <a:solidFill>
                  <a:schemeClr val="tx1"/>
                </a:solidFill>
                <a:cs typeface="Times New Roman" panose="02020603050405020304" pitchFamily="18" charset="0"/>
              </a:rPr>
              <a:t>Fehlende </a:t>
            </a:r>
            <a:r>
              <a:rPr lang="de-DE" sz="1800" dirty="0" err="1">
                <a:solidFill>
                  <a:schemeClr val="tx1"/>
                </a:solidFill>
                <a:cs typeface="Times New Roman" panose="02020603050405020304" pitchFamily="18" charset="0"/>
              </a:rPr>
              <a:t>Gläubigerbenach</a:t>
            </a:r>
            <a:r>
              <a:rPr lang="de-DE" sz="1800" dirty="0">
                <a:solidFill>
                  <a:schemeClr val="tx1"/>
                </a:solidFill>
                <a:cs typeface="Times New Roman" panose="02020603050405020304" pitchFamily="18" charset="0"/>
              </a:rPr>
              <a:t>-</a:t>
            </a:r>
          </a:p>
          <a:p>
            <a:pPr marL="0" indent="0">
              <a:buFont typeface="Arial" charset="0"/>
              <a:buNone/>
              <a:defRPr/>
            </a:pPr>
            <a:r>
              <a:rPr lang="de-DE" sz="1800" dirty="0" err="1">
                <a:solidFill>
                  <a:schemeClr val="tx1"/>
                </a:solidFill>
                <a:cs typeface="Times New Roman" panose="02020603050405020304" pitchFamily="18" charset="0"/>
              </a:rPr>
              <a:t>teiligung</a:t>
            </a:r>
            <a:r>
              <a:rPr lang="de-DE" sz="1800" dirty="0">
                <a:solidFill>
                  <a:schemeClr val="tx1"/>
                </a:solidFill>
                <a:cs typeface="Times New Roman" panose="02020603050405020304" pitchFamily="18" charset="0"/>
              </a:rPr>
              <a:t> i.S.v. </a:t>
            </a:r>
            <a:r>
              <a:rPr lang="de-DE" sz="1800" kern="0" dirty="0">
                <a:sym typeface="Wingdings"/>
              </a:rPr>
              <a:t>§ </a:t>
            </a:r>
            <a:r>
              <a:rPr lang="de-DE" sz="1800" dirty="0">
                <a:solidFill>
                  <a:schemeClr val="tx1"/>
                </a:solidFill>
                <a:cs typeface="Times New Roman" panose="02020603050405020304" pitchFamily="18" charset="0"/>
              </a:rPr>
              <a:t>129 InsO</a:t>
            </a:r>
          </a:p>
        </p:txBody>
      </p:sp>
      <p:cxnSp>
        <p:nvCxnSpPr>
          <p:cNvPr id="9" name="Gerade Verbindung mit Pfeil 8">
            <a:extLst>
              <a:ext uri="{FF2B5EF4-FFF2-40B4-BE49-F238E27FC236}">
                <a16:creationId xmlns:a16="http://schemas.microsoft.com/office/drawing/2014/main" id="{59C7B107-AA35-D4D7-830D-94BCD58AE39B}"/>
              </a:ext>
            </a:extLst>
          </p:cNvPr>
          <p:cNvCxnSpPr/>
          <p:nvPr/>
        </p:nvCxnSpPr>
        <p:spPr>
          <a:xfrm flipV="1">
            <a:off x="2359248" y="4733006"/>
            <a:ext cx="688975" cy="60801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24">
            <a:extLst>
              <a:ext uri="{FF2B5EF4-FFF2-40B4-BE49-F238E27FC236}">
                <a16:creationId xmlns:a16="http://schemas.microsoft.com/office/drawing/2014/main" id="{0B227843-35F9-3D37-4C56-F6B10DDE78DE}"/>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4041997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9BAB4-703C-5CB0-6950-EBECC088CCBA}"/>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7F673B3-F22B-D0B5-7EC0-BA8B9EB2F2B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42</a:t>
            </a:fld>
            <a:endParaRPr lang="de-DE" altLang="de-DE" sz="1400">
              <a:solidFill>
                <a:schemeClr val="bg1"/>
              </a:solidFill>
            </a:endParaRPr>
          </a:p>
        </p:txBody>
      </p:sp>
      <p:sp>
        <p:nvSpPr>
          <p:cNvPr id="37892" name="Rectangle 3">
            <a:extLst>
              <a:ext uri="{FF2B5EF4-FFF2-40B4-BE49-F238E27FC236}">
                <a16:creationId xmlns:a16="http://schemas.microsoft.com/office/drawing/2014/main" id="{A06A2112-2242-333A-DB58-50B9D0E6193B}"/>
              </a:ext>
            </a:extLst>
          </p:cNvPr>
          <p:cNvSpPr>
            <a:spLocks noGrp="1" noChangeArrowheads="1"/>
          </p:cNvSpPr>
          <p:nvPr>
            <p:ph type="body" idx="1"/>
          </p:nvPr>
        </p:nvSpPr>
        <p:spPr>
          <a:xfrm>
            <a:off x="179388" y="1412875"/>
            <a:ext cx="8785225"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6"/>
              <a:defRPr/>
            </a:pPr>
            <a:r>
              <a:rPr lang="de-DE" altLang="de-DE" sz="1900" b="1" dirty="0">
                <a:cs typeface="Times New Roman" pitchFamily="18" charset="0"/>
                <a:sym typeface="Wingdings" pitchFamily="2" charset="2"/>
              </a:rPr>
              <a:t>Begrenzung der Anfechtung auf den Umfang der Benachteiligung?</a:t>
            </a:r>
            <a:endParaRPr lang="de-DE" altLang="de-DE" sz="1900" b="1" dirty="0">
              <a:solidFill>
                <a:srgbClr val="212121"/>
              </a:solidFill>
              <a:cs typeface="Times New Roman" pitchFamily="18" charset="0"/>
            </a:endParaRPr>
          </a:p>
          <a:p>
            <a:pPr marL="1080000" lvl="4" indent="-288000">
              <a:lnSpc>
                <a:spcPct val="117000"/>
              </a:lnSpc>
              <a:spcBef>
                <a:spcPts val="900"/>
              </a:spcBef>
              <a:buFont typeface="Wingdings" panose="05000000000000000000" pitchFamily="2" charset="2"/>
              <a:buChar char="v"/>
              <a:defRPr/>
            </a:pPr>
            <a:r>
              <a:rPr lang="de-DE" altLang="de-DE" sz="1800" dirty="0"/>
              <a:t>Begrenzung bei der Rechtsprechung zu § 15b InsO („soweit“). Soll der Anfechtungsgegner schärfer haften als der </a:t>
            </a:r>
            <a:r>
              <a:rPr lang="de-DE" altLang="de-DE" sz="1800" dirty="0" err="1"/>
              <a:t>Insolvenzverschlepper</a:t>
            </a:r>
            <a:r>
              <a:rPr lang="de-DE" altLang="de-DE" sz="1800" dirty="0"/>
              <a:t>?</a:t>
            </a:r>
          </a:p>
          <a:p>
            <a:pPr marL="1080000" lvl="4" indent="-288000">
              <a:lnSpc>
                <a:spcPct val="117000"/>
              </a:lnSpc>
              <a:spcBef>
                <a:spcPts val="900"/>
              </a:spcBef>
              <a:buFont typeface="Wingdings" panose="05000000000000000000" pitchFamily="2" charset="2"/>
              <a:buChar char="v"/>
              <a:defRPr/>
            </a:pPr>
            <a:r>
              <a:rPr lang="de-DE" altLang="de-DE" sz="1800" dirty="0"/>
              <a:t>Begrenzung bei der Anfechtung unangemessen hoher Vergütungen für Dienstleistungen nach § 132 InsO </a:t>
            </a:r>
            <a:r>
              <a:rPr lang="de-DE" altLang="de-DE" sz="1500" dirty="0">
                <a:cs typeface="Times New Roman" pitchFamily="18" charset="0"/>
                <a:sym typeface="Wingdings" pitchFamily="2" charset="2"/>
              </a:rPr>
              <a:t>(</a:t>
            </a:r>
            <a:r>
              <a:rPr lang="de-DE" altLang="de-DE" sz="1500" i="1" dirty="0">
                <a:sym typeface="Wingdings" panose="05000000000000000000" pitchFamily="2" charset="2"/>
              </a:rPr>
              <a:t>Bitter</a:t>
            </a:r>
            <a:r>
              <a:rPr lang="de-DE" altLang="de-DE" sz="1500" dirty="0">
                <a:sym typeface="Wingdings" panose="05000000000000000000" pitchFamily="2" charset="2"/>
              </a:rPr>
              <a:t>, KTS 2016, 455, 508 ff.)</a:t>
            </a:r>
          </a:p>
          <a:p>
            <a:pPr marL="1080000" lvl="4" indent="0">
              <a:lnSpc>
                <a:spcPct val="117000"/>
              </a:lnSpc>
              <a:spcBef>
                <a:spcPts val="600"/>
              </a:spcBef>
              <a:buNone/>
              <a:defRPr/>
            </a:pPr>
            <a:r>
              <a:rPr lang="de-DE" sz="1600" dirty="0"/>
              <a:t>BGH v. 11.6.1980 – VIII ZR 62/79, BGHZ 77, 250, 255 (juris-Rn. 28): „Sinn der Anfechtung … ist die Erhaltung der Konkursmasse; andererseits sollen ihr … durch die Anfechtung </a:t>
            </a:r>
            <a:r>
              <a:rPr lang="de-DE" sz="1600" dirty="0">
                <a:solidFill>
                  <a:srgbClr val="C00000"/>
                </a:solidFill>
              </a:rPr>
              <a:t>nicht unberechtigte Vorteile </a:t>
            </a:r>
            <a:r>
              <a:rPr lang="de-DE" sz="1600" dirty="0"/>
              <a:t>zufließen. </a:t>
            </a:r>
            <a:r>
              <a:rPr lang="de-DE" sz="1600" dirty="0">
                <a:solidFill>
                  <a:srgbClr val="C00000"/>
                </a:solidFill>
              </a:rPr>
              <a:t>Nur soweit die Gläubiger benachteiligt werden, ist eine Korrektur durch die Konkursanfechtung geboten, denn nur insoweit wurden ihre Befriedigungsmöglichkeiten vereitelt</a:t>
            </a:r>
            <a:r>
              <a:rPr lang="de-DE" sz="1600" dirty="0"/>
              <a:t>.“</a:t>
            </a:r>
          </a:p>
          <a:p>
            <a:pPr marL="1368000" lvl="4" indent="-288000">
              <a:lnSpc>
                <a:spcPct val="117000"/>
              </a:lnSpc>
              <a:spcBef>
                <a:spcPts val="600"/>
              </a:spcBef>
              <a:buFont typeface="Wingdings" panose="05000000000000000000" pitchFamily="2" charset="2"/>
              <a:buChar char="ð"/>
              <a:defRPr/>
            </a:pPr>
            <a:r>
              <a:rPr lang="de-DE" sz="1600" dirty="0"/>
              <a:t>ausführlich </a:t>
            </a:r>
            <a:r>
              <a:rPr lang="de-DE" altLang="de-DE" sz="1600" i="1" dirty="0"/>
              <a:t>Klinck</a:t>
            </a:r>
            <a:r>
              <a:rPr lang="de-DE" altLang="de-DE" sz="1600" dirty="0"/>
              <a:t>, Teilanfechtung, KTS 2025, 1 ff. (Begrenzung u.a. auch beim unausgeglichenen </a:t>
            </a:r>
            <a:r>
              <a:rPr lang="de-DE" altLang="de-DE" sz="1600" dirty="0" err="1"/>
              <a:t>Sicherheitentausch</a:t>
            </a:r>
            <a:r>
              <a:rPr lang="de-DE" altLang="de-DE" sz="1600" dirty="0"/>
              <a:t> und bei teilweiser Unentgeltlichkeit i.S.v. § 134 InsO); siehe auch </a:t>
            </a:r>
            <a:r>
              <a:rPr lang="de-DE" altLang="de-DE" sz="1600" i="1" dirty="0"/>
              <a:t>Bitter</a:t>
            </a:r>
            <a:r>
              <a:rPr lang="de-DE" altLang="de-DE" sz="1600" dirty="0"/>
              <a:t>, </a:t>
            </a:r>
            <a:r>
              <a:rPr lang="de-DE" sz="1600" dirty="0"/>
              <a:t>ZIP 2025, 2339, 2352, Ziff. IV. 4.</a:t>
            </a:r>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AE654F50-55BF-9834-DA57-2EB563D6101A}"/>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4229837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836EE-12E2-0084-46AF-541AF8B220A0}"/>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90619B8-F40D-DB9A-ED98-BFD810E8B71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43</a:t>
            </a:fld>
            <a:endParaRPr lang="de-DE" altLang="de-DE" sz="1400">
              <a:solidFill>
                <a:schemeClr val="bg1"/>
              </a:solidFill>
            </a:endParaRPr>
          </a:p>
        </p:txBody>
      </p:sp>
      <p:sp>
        <p:nvSpPr>
          <p:cNvPr id="37892" name="Rectangle 3">
            <a:extLst>
              <a:ext uri="{FF2B5EF4-FFF2-40B4-BE49-F238E27FC236}">
                <a16:creationId xmlns:a16="http://schemas.microsoft.com/office/drawing/2014/main" id="{CB8A1348-1BEF-1993-27C8-F19ABA1CC6EE}"/>
              </a:ext>
            </a:extLst>
          </p:cNvPr>
          <p:cNvSpPr>
            <a:spLocks noGrp="1" noChangeArrowheads="1"/>
          </p:cNvSpPr>
          <p:nvPr>
            <p:ph type="body" idx="1"/>
          </p:nvPr>
        </p:nvSpPr>
        <p:spPr>
          <a:xfrm>
            <a:off x="179388" y="1412875"/>
            <a:ext cx="8785225"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6"/>
              <a:defRPr/>
            </a:pPr>
            <a:r>
              <a:rPr lang="de-DE" altLang="de-DE" sz="1900" b="1" dirty="0">
                <a:cs typeface="Times New Roman" pitchFamily="18" charset="0"/>
                <a:sym typeface="Wingdings" pitchFamily="2" charset="2"/>
              </a:rPr>
              <a:t>Begrenzung der Anfechtung auf den Umfang der Benachteiligung?</a:t>
            </a:r>
            <a:endParaRPr lang="de-DE" altLang="de-DE" sz="1900" b="1" dirty="0">
              <a:solidFill>
                <a:srgbClr val="212121"/>
              </a:solidFill>
              <a:cs typeface="Times New Roman" pitchFamily="18" charset="0"/>
            </a:endParaRPr>
          </a:p>
          <a:p>
            <a:pPr marL="1080000" lvl="4" indent="-288000">
              <a:lnSpc>
                <a:spcPct val="120000"/>
              </a:lnSpc>
              <a:spcBef>
                <a:spcPts val="900"/>
              </a:spcBef>
              <a:buFont typeface="Wingdings" panose="05000000000000000000" pitchFamily="2" charset="2"/>
              <a:buChar char="v"/>
              <a:defRPr/>
            </a:pPr>
            <a:r>
              <a:rPr lang="de-DE" altLang="de-DE" sz="1800" dirty="0"/>
              <a:t>keine Begrenzung bei BGH v. 14.11.2024 – IX ZR 13/24, ZIP 2025, 101</a:t>
            </a:r>
          </a:p>
          <a:p>
            <a:pPr marL="1080000" lvl="4" indent="0">
              <a:lnSpc>
                <a:spcPct val="120000"/>
              </a:lnSpc>
              <a:spcBef>
                <a:spcPts val="900"/>
              </a:spcBef>
              <a:buNone/>
              <a:defRPr/>
            </a:pPr>
            <a:r>
              <a:rPr lang="de-DE" sz="1600" u="sng" dirty="0"/>
              <a:t>Leitsatz</a:t>
            </a:r>
            <a:r>
              <a:rPr lang="de-DE" sz="1600" dirty="0"/>
              <a:t>: Im Rahmen der </a:t>
            </a:r>
            <a:r>
              <a:rPr lang="de-DE" sz="1600" dirty="0" err="1"/>
              <a:t>Inkongruenzanfechtung</a:t>
            </a:r>
            <a:r>
              <a:rPr lang="de-DE" sz="1600" dirty="0"/>
              <a:t> ist die verfrühte Leistung </a:t>
            </a:r>
            <a:br>
              <a:rPr lang="de-DE" sz="1600" dirty="0"/>
            </a:br>
            <a:r>
              <a:rPr lang="de-DE" sz="1600" dirty="0">
                <a:solidFill>
                  <a:srgbClr val="C00000"/>
                </a:solidFill>
              </a:rPr>
              <a:t>im Ganzen zurück zu gewähren</a:t>
            </a:r>
            <a:r>
              <a:rPr lang="de-DE" sz="1600" dirty="0"/>
              <a:t>, nicht nur in Höhe des Nutzungsvorteils (Zwischenzinses).</a:t>
            </a:r>
          </a:p>
          <a:p>
            <a:pPr marL="1080000" lvl="4" indent="0">
              <a:lnSpc>
                <a:spcPct val="120000"/>
              </a:lnSpc>
              <a:spcBef>
                <a:spcPts val="900"/>
              </a:spcBef>
              <a:buNone/>
              <a:defRPr/>
            </a:pPr>
            <a:r>
              <a:rPr lang="de-DE" altLang="de-DE" sz="1600" dirty="0"/>
              <a:t>Rn. 10: „</a:t>
            </a:r>
            <a:r>
              <a:rPr lang="de-DE" sz="1600" dirty="0">
                <a:solidFill>
                  <a:srgbClr val="C00000"/>
                </a:solidFill>
              </a:rPr>
              <a:t>Rechtsfolge</a:t>
            </a:r>
            <a:r>
              <a:rPr lang="de-DE" sz="1600" dirty="0"/>
              <a:t> des § 131 Abs. 1 InsO ist die </a:t>
            </a:r>
            <a:r>
              <a:rPr lang="de-DE" sz="1600" dirty="0">
                <a:solidFill>
                  <a:srgbClr val="C00000"/>
                </a:solidFill>
              </a:rPr>
              <a:t>Anfechtbarkeit der Rechtshand-</a:t>
            </a:r>
            <a:r>
              <a:rPr lang="de-DE" sz="1600" dirty="0" err="1">
                <a:solidFill>
                  <a:srgbClr val="C00000"/>
                </a:solidFill>
              </a:rPr>
              <a:t>lung</a:t>
            </a:r>
            <a:r>
              <a:rPr lang="de-DE" sz="1600" dirty="0"/>
              <a:t>. … Was durch die anfechtbare Handlung aus dem Vermögen des Schuldners weggegeben ist, muss gemäß § 143 Abs. 1 InsO zur Insolvenzmasse </a:t>
            </a:r>
            <a:r>
              <a:rPr lang="de-DE" sz="1600" dirty="0" err="1"/>
              <a:t>zurückge</a:t>
            </a:r>
            <a:r>
              <a:rPr lang="de-DE" sz="1600" dirty="0"/>
              <a:t>-währt werden. Die </a:t>
            </a:r>
            <a:r>
              <a:rPr lang="de-DE" sz="1600" dirty="0" err="1"/>
              <a:t>Inkongruenzanfechtung</a:t>
            </a:r>
            <a:r>
              <a:rPr lang="de-DE" sz="1600" dirty="0"/>
              <a:t> … zielt darauf ab, einem … bevorzugten Gläubiger den Vorteil wieder zu nehmen und dadurch die </a:t>
            </a:r>
            <a:r>
              <a:rPr lang="de-DE" sz="1600" dirty="0" err="1"/>
              <a:t>Gläubigergleichbehand-lung</a:t>
            </a:r>
            <a:r>
              <a:rPr lang="de-DE" sz="1600" dirty="0"/>
              <a:t> herbeizuführen (…). </a:t>
            </a:r>
            <a:r>
              <a:rPr lang="de-DE" sz="1600" dirty="0">
                <a:solidFill>
                  <a:srgbClr val="C00000"/>
                </a:solidFill>
              </a:rPr>
              <a:t>Der Vorteil für den Gläubiger aber besteht in der ganzen Leistung</a:t>
            </a:r>
            <a:r>
              <a:rPr lang="de-DE" sz="1600" dirty="0"/>
              <a:t>. Der Abzug des Zwischenzinses behebt für sich allein die Inkongruenz der verfrühten Zahlung nicht (…).</a:t>
            </a:r>
            <a:r>
              <a:rPr lang="de-DE" altLang="de-DE" sz="1600" dirty="0"/>
              <a:t>“</a:t>
            </a:r>
          </a:p>
          <a:p>
            <a:pPr marL="1512000" lvl="4" indent="-288000">
              <a:lnSpc>
                <a:spcPct val="120000"/>
              </a:lnSpc>
              <a:spcBef>
                <a:spcPts val="600"/>
              </a:spcBef>
              <a:buFont typeface="Wingdings" panose="05000000000000000000" pitchFamily="2" charset="2"/>
              <a:buChar char="v"/>
              <a:defRPr/>
            </a:pPr>
            <a:endParaRPr lang="de-DE" sz="1800" dirty="0"/>
          </a:p>
          <a:p>
            <a:pPr marL="1152000" lvl="4" indent="0">
              <a:lnSpc>
                <a:spcPct val="125000"/>
              </a:lnSpc>
              <a:spcBef>
                <a:spcPts val="400"/>
              </a:spcBef>
              <a:buNone/>
              <a:defRPr/>
            </a:pPr>
            <a:endParaRPr lang="de-DE" altLang="de-DE" sz="1600" dirty="0">
              <a:solidFill>
                <a:srgbClr val="212121"/>
              </a:solidFill>
              <a:cs typeface="Times New Roman" pitchFamily="18" charset="0"/>
            </a:endParaRPr>
          </a:p>
        </p:txBody>
      </p:sp>
      <p:sp>
        <p:nvSpPr>
          <p:cNvPr id="3" name="Rectangle 24">
            <a:extLst>
              <a:ext uri="{FF2B5EF4-FFF2-40B4-BE49-F238E27FC236}">
                <a16:creationId xmlns:a16="http://schemas.microsoft.com/office/drawing/2014/main" id="{875181E2-ADDC-1C40-B624-D87A251A67F6}"/>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2104212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96C5A-D03B-7814-777D-B0D77953E475}"/>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872FD803-F07F-92C8-7FD3-D346C8260854}"/>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44</a:t>
            </a:fld>
            <a:endParaRPr lang="de-DE" altLang="de-DE" sz="1400">
              <a:solidFill>
                <a:schemeClr val="bg1"/>
              </a:solidFill>
            </a:endParaRPr>
          </a:p>
        </p:txBody>
      </p:sp>
      <p:sp>
        <p:nvSpPr>
          <p:cNvPr id="37892" name="Rectangle 3">
            <a:extLst>
              <a:ext uri="{FF2B5EF4-FFF2-40B4-BE49-F238E27FC236}">
                <a16:creationId xmlns:a16="http://schemas.microsoft.com/office/drawing/2014/main" id="{6AA4F81F-44CB-2F6C-AAF3-7DE313EA7859}"/>
              </a:ext>
            </a:extLst>
          </p:cNvPr>
          <p:cNvSpPr>
            <a:spLocks noGrp="1" noChangeArrowheads="1"/>
          </p:cNvSpPr>
          <p:nvPr>
            <p:ph type="body" idx="1"/>
          </p:nvPr>
        </p:nvSpPr>
        <p:spPr>
          <a:xfrm>
            <a:off x="179389" y="1412875"/>
            <a:ext cx="8785224" cy="4968453"/>
          </a:xfrm>
          <a:solidFill>
            <a:schemeClr val="bg1"/>
          </a:solidFill>
        </p:spPr>
        <p:txBody>
          <a:bodyPr/>
          <a:lstStyle/>
          <a:p>
            <a:pPr marL="432000" indent="-432000">
              <a:lnSpc>
                <a:spcPct val="130000"/>
              </a:lnSpc>
              <a:spcBef>
                <a:spcPct val="50000"/>
              </a:spcBef>
              <a:buFontTx/>
              <a:buNone/>
              <a:defRPr/>
            </a:pPr>
            <a:r>
              <a:rPr lang="de-DE" altLang="de-DE" sz="2200" b="1" dirty="0"/>
              <a:t>5.	Ausgleichende Gegenleistung des Empfängers</a:t>
            </a:r>
          </a:p>
          <a:p>
            <a:pPr marL="792000" lvl="2" indent="-360000">
              <a:lnSpc>
                <a:spcPct val="120000"/>
              </a:lnSpc>
              <a:spcBef>
                <a:spcPts val="900"/>
              </a:spcBef>
              <a:buFont typeface="+mj-lt"/>
              <a:buAutoNum type="alphaLcParenR" startAt="6"/>
              <a:defRPr/>
            </a:pPr>
            <a:r>
              <a:rPr lang="de-DE" altLang="de-DE" sz="1900" b="1" dirty="0">
                <a:cs typeface="Times New Roman" pitchFamily="18" charset="0"/>
                <a:sym typeface="Wingdings" pitchFamily="2" charset="2"/>
              </a:rPr>
              <a:t>Begrenzung der Anfechtung auf den Umfang der Benachteiligung?</a:t>
            </a:r>
            <a:endParaRPr lang="de-DE" altLang="de-DE" sz="1900" b="1" dirty="0">
              <a:solidFill>
                <a:srgbClr val="212121"/>
              </a:solidFill>
              <a:cs typeface="Times New Roman" pitchFamily="18" charset="0"/>
            </a:endParaRPr>
          </a:p>
          <a:p>
            <a:pPr marL="1080000" lvl="4" indent="-288000">
              <a:lnSpc>
                <a:spcPct val="120000"/>
              </a:lnSpc>
              <a:spcBef>
                <a:spcPts val="900"/>
              </a:spcBef>
              <a:buFont typeface="Wingdings" panose="05000000000000000000" pitchFamily="2" charset="2"/>
              <a:buChar char="v"/>
              <a:defRPr/>
            </a:pPr>
            <a:r>
              <a:rPr lang="de-DE" altLang="de-DE" sz="1800" dirty="0"/>
              <a:t>Unterschied beider Fälle: </a:t>
            </a:r>
          </a:p>
          <a:p>
            <a:pPr marL="1368000" lvl="5" indent="-288000">
              <a:lnSpc>
                <a:spcPct val="125000"/>
              </a:lnSpc>
              <a:spcBef>
                <a:spcPts val="600"/>
              </a:spcBef>
              <a:buFont typeface="Wingdings" panose="05000000000000000000" pitchFamily="2" charset="2"/>
              <a:buChar char="§"/>
              <a:defRPr/>
            </a:pPr>
            <a:r>
              <a:rPr lang="de-DE" altLang="de-DE" sz="1750" dirty="0"/>
              <a:t>Bei einer unausgeglichenen Gegenleistung gab es einen (teilweise) kompensierenden Rückfluss in die (spätere) Insolvenzmasse.</a:t>
            </a:r>
          </a:p>
          <a:p>
            <a:pPr marL="1656000" lvl="6" indent="-288000">
              <a:lnSpc>
                <a:spcPct val="125000"/>
              </a:lnSpc>
              <a:spcBef>
                <a:spcPts val="600"/>
              </a:spcBef>
              <a:buFont typeface="Wingdings" panose="05000000000000000000" pitchFamily="2" charset="2"/>
              <a:buChar char="Ø"/>
              <a:defRPr/>
            </a:pPr>
            <a:r>
              <a:rPr lang="de-DE" altLang="de-DE" sz="1350" i="1" dirty="0" err="1">
                <a:ea typeface="Calibri" panose="020F0502020204030204" pitchFamily="34" charset="0"/>
                <a:cs typeface="Times New Roman" panose="02020603050405020304" pitchFamily="18" charset="0"/>
              </a:rPr>
              <a:t>Jungclaus</a:t>
            </a:r>
            <a:r>
              <a:rPr lang="de-DE" altLang="de-DE" sz="1350" i="1" dirty="0">
                <a:ea typeface="Calibri" panose="020F0502020204030204" pitchFamily="34" charset="0"/>
                <a:cs typeface="Times New Roman" panose="02020603050405020304" pitchFamily="18" charset="0"/>
              </a:rPr>
              <a:t>/</a:t>
            </a:r>
            <a:r>
              <a:rPr lang="de-DE" altLang="de-DE" sz="1350" i="1" dirty="0" err="1">
                <a:ea typeface="Calibri" panose="020F0502020204030204" pitchFamily="34" charset="0"/>
                <a:cs typeface="Times New Roman" panose="02020603050405020304" pitchFamily="18" charset="0"/>
              </a:rPr>
              <a:t>Ch</a:t>
            </a:r>
            <a:r>
              <a:rPr lang="de-DE" altLang="de-DE" sz="1350" i="1" dirty="0">
                <a:ea typeface="Calibri" panose="020F0502020204030204" pitchFamily="34" charset="0"/>
                <a:cs typeface="Times New Roman" panose="02020603050405020304" pitchFamily="18" charset="0"/>
              </a:rPr>
              <a:t>. Keller </a:t>
            </a:r>
            <a:r>
              <a:rPr lang="de-DE" altLang="de-DE" sz="1350" dirty="0">
                <a:ea typeface="Calibri" panose="020F0502020204030204" pitchFamily="34" charset="0"/>
                <a:cs typeface="Times New Roman" panose="02020603050405020304" pitchFamily="18" charset="0"/>
              </a:rPr>
              <a:t>in Bornemann (Hrsg.), FK-InsO, 10. Aufl. 2025, § 129 </a:t>
            </a:r>
            <a:r>
              <a:rPr lang="de-DE" altLang="de-DE" sz="1350" dirty="0" err="1">
                <a:ea typeface="Calibri" panose="020F0502020204030204" pitchFamily="34" charset="0"/>
                <a:cs typeface="Times New Roman" panose="02020603050405020304" pitchFamily="18" charset="0"/>
              </a:rPr>
              <a:t>Rn</a:t>
            </a:r>
            <a:r>
              <a:rPr lang="de-DE" altLang="de-DE" sz="1350" dirty="0">
                <a:ea typeface="Calibri" panose="020F0502020204030204" pitchFamily="34" charset="0"/>
                <a:cs typeface="Times New Roman" panose="02020603050405020304" pitchFamily="18" charset="0"/>
              </a:rPr>
              <a:t>. 81, 86, 89</a:t>
            </a:r>
            <a:endParaRPr lang="de-DE" altLang="de-DE" sz="1350" dirty="0"/>
          </a:p>
          <a:p>
            <a:pPr marL="1368000" lvl="5" indent="-288000">
              <a:lnSpc>
                <a:spcPct val="125000"/>
              </a:lnSpc>
              <a:spcBef>
                <a:spcPts val="600"/>
              </a:spcBef>
              <a:buFont typeface="Wingdings" panose="05000000000000000000" pitchFamily="2" charset="2"/>
              <a:buChar char="§"/>
              <a:defRPr/>
            </a:pPr>
            <a:r>
              <a:rPr lang="de-DE" altLang="de-DE" sz="1750" dirty="0"/>
              <a:t>Bei verfrühter Leistung hatte der Gläubiger keinen Anspruch auf die Leistung zu diesem (frühen) Zeitpunkt. Jedenfalls wenn der Insolvenz-antrag vor dem Zeitpunkt der Fälligkeit gestellt wurde, hätte er die Leistung </a:t>
            </a:r>
            <a:r>
              <a:rPr lang="de-DE" altLang="de-DE" sz="1750" i="1" dirty="0"/>
              <a:t>vertragsgemäß</a:t>
            </a:r>
            <a:r>
              <a:rPr lang="de-DE" altLang="de-DE" sz="1750" dirty="0"/>
              <a:t> nicht mehr bekommen. </a:t>
            </a:r>
            <a:r>
              <a:rPr lang="de-DE" altLang="de-DE" sz="1500" dirty="0"/>
              <a:t>(</a:t>
            </a:r>
            <a:r>
              <a:rPr lang="de-DE" altLang="de-DE" sz="1500" i="1" dirty="0"/>
              <a:t>Bitter</a:t>
            </a:r>
            <a:r>
              <a:rPr lang="de-DE" altLang="de-DE" sz="1500" dirty="0"/>
              <a:t>, </a:t>
            </a:r>
            <a:r>
              <a:rPr lang="de-DE" sz="1400" dirty="0"/>
              <a:t>ZIP 2025, 2339, 2352</a:t>
            </a:r>
            <a:r>
              <a:rPr lang="de-DE" sz="1500" dirty="0"/>
              <a:t>)</a:t>
            </a:r>
            <a:r>
              <a:rPr lang="de-DE" altLang="de-DE" sz="1500" dirty="0"/>
              <a:t> </a:t>
            </a:r>
          </a:p>
          <a:p>
            <a:pPr marL="1368000" lvl="5" indent="0">
              <a:lnSpc>
                <a:spcPct val="125000"/>
              </a:lnSpc>
              <a:spcBef>
                <a:spcPts val="600"/>
              </a:spcBef>
              <a:buNone/>
              <a:defRPr/>
            </a:pPr>
            <a:r>
              <a:rPr lang="de-DE" altLang="de-DE" sz="1750" dirty="0"/>
              <a:t>Was aber gilt, wenn die Fälligkeit ohnehin noch vor dem Antrag, ggf. nur wenige Tage später eintrat? Ist eine Zahlung bei Fälligkeit ein </a:t>
            </a:r>
            <a:r>
              <a:rPr lang="de-DE" altLang="de-DE" sz="1750" dirty="0" err="1"/>
              <a:t>grundsätz-lich</a:t>
            </a:r>
            <a:r>
              <a:rPr lang="de-DE" altLang="de-DE" sz="1750" dirty="0"/>
              <a:t> irrelevanter hypothetischer Sachverhalt? </a:t>
            </a:r>
            <a:endParaRPr lang="de-DE" sz="1800" dirty="0"/>
          </a:p>
        </p:txBody>
      </p:sp>
      <p:sp>
        <p:nvSpPr>
          <p:cNvPr id="3" name="Rectangle 24">
            <a:extLst>
              <a:ext uri="{FF2B5EF4-FFF2-40B4-BE49-F238E27FC236}">
                <a16:creationId xmlns:a16="http://schemas.microsoft.com/office/drawing/2014/main" id="{49BCBD53-C269-0BF5-F66B-5DCE299B0936}"/>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 Problemfall 2: Ausgleich des Nachteils durch gegenläufigen Zufluss</a:t>
            </a:r>
          </a:p>
        </p:txBody>
      </p:sp>
    </p:spTree>
    <p:extLst>
      <p:ext uri="{BB962C8B-B14F-4D97-AF65-F5344CB8AC3E}">
        <p14:creationId xmlns:p14="http://schemas.microsoft.com/office/powerpoint/2010/main" val="40241983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763DA-076E-B15B-3B8C-5250B20582E9}"/>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DA6ABAD7-90DB-9DD6-E64B-3A065EE47EA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45</a:t>
            </a:fld>
            <a:endParaRPr lang="de-DE" altLang="de-DE" sz="1400">
              <a:solidFill>
                <a:schemeClr val="bg1"/>
              </a:solidFill>
            </a:endParaRPr>
          </a:p>
        </p:txBody>
      </p:sp>
      <p:sp>
        <p:nvSpPr>
          <p:cNvPr id="37892" name="Rectangle 3">
            <a:extLst>
              <a:ext uri="{FF2B5EF4-FFF2-40B4-BE49-F238E27FC236}">
                <a16:creationId xmlns:a16="http://schemas.microsoft.com/office/drawing/2014/main" id="{32028B47-E349-7379-60CD-667D80DBFAE1}"/>
              </a:ext>
            </a:extLst>
          </p:cNvPr>
          <p:cNvSpPr>
            <a:spLocks noGrp="1" noChangeArrowheads="1"/>
          </p:cNvSpPr>
          <p:nvPr>
            <p:ph type="body" idx="1"/>
          </p:nvPr>
        </p:nvSpPr>
        <p:spPr>
          <a:xfrm>
            <a:off x="179389" y="1556792"/>
            <a:ext cx="8785224" cy="4824536"/>
          </a:xfrm>
          <a:solidFill>
            <a:schemeClr val="bg1"/>
          </a:solidFill>
        </p:spPr>
        <p:txBody>
          <a:bodyPr/>
          <a:lstStyle/>
          <a:p>
            <a:pPr marL="0" indent="0" algn="ctr">
              <a:lnSpc>
                <a:spcPct val="130000"/>
              </a:lnSpc>
              <a:spcBef>
                <a:spcPct val="50000"/>
              </a:spcBef>
              <a:buNone/>
              <a:defRPr/>
            </a:pPr>
            <a:r>
              <a:rPr lang="de-DE" sz="1800" dirty="0">
                <a:effectLst/>
                <a:ea typeface="Calibri" panose="020F0502020204030204" pitchFamily="34" charset="0"/>
              </a:rPr>
              <a:t>ausführlich </a:t>
            </a:r>
            <a:r>
              <a:rPr lang="de-DE" altLang="de-DE" sz="1800" i="1" dirty="0"/>
              <a:t>Bitter</a:t>
            </a:r>
            <a:r>
              <a:rPr lang="de-DE" altLang="de-DE" sz="1800" dirty="0"/>
              <a:t>, </a:t>
            </a:r>
            <a:r>
              <a:rPr lang="de-DE" sz="1800" dirty="0"/>
              <a:t>ZIP 2025, 2339 ff.</a:t>
            </a:r>
            <a:endParaRPr lang="de-DE" sz="1800" dirty="0">
              <a:effectLst/>
              <a:ea typeface="Calibri" panose="020F0502020204030204" pitchFamily="34" charset="0"/>
            </a:endParaRPr>
          </a:p>
          <a:p>
            <a:pPr marL="360000" indent="-360000">
              <a:lnSpc>
                <a:spcPct val="130000"/>
              </a:lnSpc>
              <a:spcBef>
                <a:spcPct val="50000"/>
              </a:spcBef>
              <a:buFontTx/>
              <a:buAutoNum type="arabicPeriod"/>
              <a:defRPr/>
            </a:pPr>
            <a:r>
              <a:rPr lang="de-DE" sz="1800" dirty="0">
                <a:effectLst/>
                <a:ea typeface="Calibri" panose="020F0502020204030204" pitchFamily="34" charset="0"/>
              </a:rPr>
              <a:t>Die Insolvenzanfechtung hat den Zweck, vorinsolvenzliche </a:t>
            </a:r>
            <a:r>
              <a:rPr lang="de-DE" sz="1800" dirty="0" err="1">
                <a:effectLst/>
                <a:ea typeface="Calibri" panose="020F0502020204030204" pitchFamily="34" charset="0"/>
              </a:rPr>
              <a:t>Vermögensverschie</a:t>
            </a:r>
            <a:r>
              <a:rPr lang="de-DE" sz="1800" dirty="0">
                <a:effectLst/>
                <a:ea typeface="Calibri" panose="020F0502020204030204" pitchFamily="34" charset="0"/>
              </a:rPr>
              <a:t>-bungen vom Schuldnervermögen in das Vermögen des (späteren) Anfechtungs-gegners rückgängig zu machen und dient nicht dazu, die Masse auf Kosten des Anfechtungsgegners zu bereichern. </a:t>
            </a:r>
          </a:p>
          <a:p>
            <a:pPr marL="360000" indent="-360000">
              <a:lnSpc>
                <a:spcPct val="130000"/>
              </a:lnSpc>
              <a:spcBef>
                <a:spcPts val="1800"/>
              </a:spcBef>
              <a:buFontTx/>
              <a:buAutoNum type="arabicPeriod"/>
              <a:defRPr/>
            </a:pPr>
            <a:r>
              <a:rPr lang="de-DE" sz="1800" dirty="0"/>
              <a:t>Wer als Vertragspartner durch Vorleistung ein Insolvenzrisiko eingeht und hiervon durch die nachträgliche Leistung des (späteren) Insolvenzschuldners befreit wird, kann seine Vorleistung nicht anspruchsmindernd einwenden. Er wird durch die Insolvenzanfechtung nur wieder in die Position des zuvor von ihm übernommenen Insolvenzrisikos zurückversetzt, in der sich auch die anderen (vorleistenden) Insolvenzgläubiger befinden.</a:t>
            </a:r>
            <a:endParaRPr lang="de-DE" altLang="de-DE" sz="1800" dirty="0"/>
          </a:p>
        </p:txBody>
      </p:sp>
      <p:sp>
        <p:nvSpPr>
          <p:cNvPr id="65540" name="Rectangle 24">
            <a:extLst>
              <a:ext uri="{FF2B5EF4-FFF2-40B4-BE49-F238E27FC236}">
                <a16:creationId xmlns:a16="http://schemas.microsoft.com/office/drawing/2014/main" id="{BF39746B-4408-0414-6996-20C108AAB4FF}"/>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 Zusammenfassende Thesen</a:t>
            </a:r>
          </a:p>
        </p:txBody>
      </p:sp>
    </p:spTree>
    <p:extLst>
      <p:ext uri="{BB962C8B-B14F-4D97-AF65-F5344CB8AC3E}">
        <p14:creationId xmlns:p14="http://schemas.microsoft.com/office/powerpoint/2010/main" val="361734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2411D-5DBE-8134-9ADC-59908C4A3253}"/>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3288133D-FCD3-3111-D60C-69B2870A84C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46</a:t>
            </a:fld>
            <a:endParaRPr lang="de-DE" altLang="de-DE" sz="1400">
              <a:solidFill>
                <a:schemeClr val="bg1"/>
              </a:solidFill>
            </a:endParaRPr>
          </a:p>
        </p:txBody>
      </p:sp>
      <p:sp>
        <p:nvSpPr>
          <p:cNvPr id="37892" name="Rectangle 3">
            <a:extLst>
              <a:ext uri="{FF2B5EF4-FFF2-40B4-BE49-F238E27FC236}">
                <a16:creationId xmlns:a16="http://schemas.microsoft.com/office/drawing/2014/main" id="{55A3FB1C-4307-1979-C9F6-48FCDB7E5700}"/>
              </a:ext>
            </a:extLst>
          </p:cNvPr>
          <p:cNvSpPr>
            <a:spLocks noGrp="1" noChangeArrowheads="1"/>
          </p:cNvSpPr>
          <p:nvPr>
            <p:ph type="body" idx="1"/>
          </p:nvPr>
        </p:nvSpPr>
        <p:spPr>
          <a:xfrm>
            <a:off x="179389" y="1556792"/>
            <a:ext cx="8713091" cy="4824536"/>
          </a:xfrm>
          <a:solidFill>
            <a:schemeClr val="bg1"/>
          </a:solidFill>
        </p:spPr>
        <p:txBody>
          <a:bodyPr/>
          <a:lstStyle/>
          <a:p>
            <a:pPr marL="360000" indent="-360000">
              <a:lnSpc>
                <a:spcPct val="130000"/>
              </a:lnSpc>
              <a:spcBef>
                <a:spcPct val="50000"/>
              </a:spcBef>
              <a:buFont typeface="+mj-lt"/>
              <a:buAutoNum type="arabicPeriod" startAt="3"/>
              <a:defRPr/>
            </a:pPr>
            <a:r>
              <a:rPr lang="de-DE" sz="1800" dirty="0">
                <a:effectLst/>
                <a:ea typeface="Calibri" panose="020F0502020204030204" pitchFamily="34" charset="0"/>
              </a:rPr>
              <a:t>Eine vom Vertragspartner des (späteren) Insolvenzschuldners zeitlich </a:t>
            </a:r>
            <a:r>
              <a:rPr lang="de-DE" sz="1800" i="1" dirty="0">
                <a:effectLst/>
                <a:ea typeface="Calibri" panose="020F0502020204030204" pitchFamily="34" charset="0"/>
              </a:rPr>
              <a:t>nach</a:t>
            </a:r>
            <a:r>
              <a:rPr lang="de-DE" sz="1800" dirty="0">
                <a:effectLst/>
                <a:ea typeface="Calibri" panose="020F0502020204030204" pitchFamily="34" charset="0"/>
              </a:rPr>
              <a:t> dessen Leistung erbrachte Gegenleistung lässt im Umfang ihres Wertes die Gläubigerbenachteiligung i.S.v. </a:t>
            </a:r>
            <a:r>
              <a:rPr lang="de-DE" sz="1800" dirty="0"/>
              <a:t>§ </a:t>
            </a:r>
            <a:r>
              <a:rPr lang="de-DE" sz="1800" dirty="0">
                <a:effectLst/>
                <a:ea typeface="Calibri" panose="020F0502020204030204" pitchFamily="34" charset="0"/>
              </a:rPr>
              <a:t>129 InsO entfallen. </a:t>
            </a:r>
            <a:r>
              <a:rPr lang="de-DE" sz="1800" dirty="0"/>
              <a:t>Die vom Vertragspartner erbrachte Gegenleistung ist immer auf den Vermögensabfluss aus der Masse anzurechnen und die Insolvenzanfechtung beschränkt sich auf die Differenz. Weder bei partieller Wertdeckung noch beim Untergang oder Verbrauch der Gegenleistung gibt es für eine Abweichung von den im Rahmen des § 64 GmbHG a.F. (jetzt § 15b InsO) anerkannten Grundsätzen eine </a:t>
            </a:r>
            <a:r>
              <a:rPr lang="de-DE" sz="1800" dirty="0" err="1"/>
              <a:t>insolvenzspezi</a:t>
            </a:r>
            <a:r>
              <a:rPr lang="de-DE" sz="1800" dirty="0"/>
              <a:t>-fische Rechtfertigung. Die Annahme einer mittelbaren Gläubigerbenachteiligung ist in Fällen des nicht vom Anfechtungsgegner zu verantwortenden Untergangs oder des Verbrauchs durch den Insolvenzschuldner nicht gerechtfertigt.</a:t>
            </a:r>
            <a:endParaRPr lang="de-DE" altLang="de-DE" sz="1800" dirty="0"/>
          </a:p>
        </p:txBody>
      </p:sp>
      <p:sp>
        <p:nvSpPr>
          <p:cNvPr id="65540" name="Rectangle 24">
            <a:extLst>
              <a:ext uri="{FF2B5EF4-FFF2-40B4-BE49-F238E27FC236}">
                <a16:creationId xmlns:a16="http://schemas.microsoft.com/office/drawing/2014/main" id="{3EAD13AC-4AE8-1E86-1027-77983E460F25}"/>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 Zusammenfassende Thesen</a:t>
            </a:r>
          </a:p>
        </p:txBody>
      </p:sp>
    </p:spTree>
    <p:extLst>
      <p:ext uri="{BB962C8B-B14F-4D97-AF65-F5344CB8AC3E}">
        <p14:creationId xmlns:p14="http://schemas.microsoft.com/office/powerpoint/2010/main" val="3290765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D79E-FB1C-5DA5-D68A-3A4474FB1FA8}"/>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45040F4E-4EF9-B63F-9E94-B3895915922C}"/>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47</a:t>
            </a:fld>
            <a:endParaRPr lang="de-DE" altLang="de-DE" sz="1400">
              <a:solidFill>
                <a:schemeClr val="bg1"/>
              </a:solidFill>
            </a:endParaRPr>
          </a:p>
        </p:txBody>
      </p:sp>
      <p:sp>
        <p:nvSpPr>
          <p:cNvPr id="37892" name="Rectangle 3">
            <a:extLst>
              <a:ext uri="{FF2B5EF4-FFF2-40B4-BE49-F238E27FC236}">
                <a16:creationId xmlns:a16="http://schemas.microsoft.com/office/drawing/2014/main" id="{181081C0-5BA9-C164-34EC-0444808AFE10}"/>
              </a:ext>
            </a:extLst>
          </p:cNvPr>
          <p:cNvSpPr>
            <a:spLocks noGrp="1" noChangeArrowheads="1"/>
          </p:cNvSpPr>
          <p:nvPr>
            <p:ph type="body" idx="1"/>
          </p:nvPr>
        </p:nvSpPr>
        <p:spPr>
          <a:xfrm>
            <a:off x="179389" y="1412875"/>
            <a:ext cx="8785224" cy="4968453"/>
          </a:xfrm>
          <a:solidFill>
            <a:schemeClr val="bg1"/>
          </a:solidFill>
        </p:spPr>
        <p:txBody>
          <a:bodyPr/>
          <a:lstStyle/>
          <a:p>
            <a:pPr marL="360000" indent="-360000">
              <a:lnSpc>
                <a:spcPct val="125000"/>
              </a:lnSpc>
              <a:spcBef>
                <a:spcPct val="50000"/>
              </a:spcBef>
              <a:buFont typeface="+mj-lt"/>
              <a:buAutoNum type="arabicPeriod" startAt="4"/>
              <a:defRPr/>
            </a:pPr>
            <a:r>
              <a:rPr lang="de-DE" sz="1800" dirty="0"/>
              <a:t>Die Anrechnung der Gegenleistung bei der Feststellung der </a:t>
            </a:r>
            <a:r>
              <a:rPr lang="de-DE" sz="1800" dirty="0" err="1"/>
              <a:t>Gläubigerbenachtei-ligung</a:t>
            </a:r>
            <a:r>
              <a:rPr lang="de-DE" sz="1800" dirty="0"/>
              <a:t> stellt keine unzulässige Vorteilsausgleichung dar. Die Vorteilsausgleichung wird in der Rechtsprechung des IX. Zivilsenats des BGH zutreffend nur bei mittelbaren Vorteilen abgelehnt, namentlich solchen, die der Insolvenzmasse nicht aus dem Vermögen des Anfechtungsgegners, sondern ohne dessen Zutun zufließen. </a:t>
            </a:r>
          </a:p>
          <a:p>
            <a:pPr marL="360000" indent="-360000">
              <a:lnSpc>
                <a:spcPct val="125000"/>
              </a:lnSpc>
              <a:spcBef>
                <a:spcPct val="50000"/>
              </a:spcBef>
              <a:buFontTx/>
              <a:buAutoNum type="arabicPeriod" startAt="4"/>
              <a:defRPr/>
            </a:pPr>
            <a:r>
              <a:rPr lang="de-DE" sz="1800" dirty="0"/>
              <a:t>Der Grundsatz der Einzelbetrachtung jeder anfechtbaren Rechtshandlung (des Schuldners) ist zur Abwehr einer Insolvenzverwalterklage entwickelt und erst später umfunktioniert worden. Gleichwohl steht er auch in seiner heutigen Gestalt einer Berücksichtigung der Gegenleistung bei der Bestimmung der </a:t>
            </a:r>
            <a:r>
              <a:rPr lang="de-DE" sz="1800" dirty="0" err="1"/>
              <a:t>Gläubigerbe-nachteiligung</a:t>
            </a:r>
            <a:r>
              <a:rPr lang="de-DE" sz="1800" dirty="0"/>
              <a:t> nicht entgegen. Richtigerweise ist jener Grundsatz der </a:t>
            </a:r>
            <a:r>
              <a:rPr lang="de-DE" sz="1800" dirty="0" err="1"/>
              <a:t>Einzelbe-trachtung</a:t>
            </a:r>
            <a:r>
              <a:rPr lang="de-DE" sz="1800" dirty="0"/>
              <a:t> allerdings entgegen der jüngeren Rechtsprechung schon im Ansatz von den Fragen der (versagten) Vorteilsausgleichung zu trennen, bei der es von vorneherein nur eine anfechtbare Rechtshandlung (des Schuldners) gibt.</a:t>
            </a:r>
            <a:endParaRPr lang="de-DE" altLang="de-DE" sz="1800" dirty="0"/>
          </a:p>
        </p:txBody>
      </p:sp>
      <p:sp>
        <p:nvSpPr>
          <p:cNvPr id="65540" name="Rectangle 24">
            <a:extLst>
              <a:ext uri="{FF2B5EF4-FFF2-40B4-BE49-F238E27FC236}">
                <a16:creationId xmlns:a16="http://schemas.microsoft.com/office/drawing/2014/main" id="{E78FC99D-D63F-1ABC-D6AC-39F44EE8DA9D}"/>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 Zusammenfassende Thesen</a:t>
            </a:r>
          </a:p>
        </p:txBody>
      </p:sp>
    </p:spTree>
    <p:extLst>
      <p:ext uri="{BB962C8B-B14F-4D97-AF65-F5344CB8AC3E}">
        <p14:creationId xmlns:p14="http://schemas.microsoft.com/office/powerpoint/2010/main" val="4125958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8C91D-D91B-AADD-14B6-8FDE1DED3956}"/>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53F593A1-3870-304A-BCB9-96F1995860A5}"/>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48</a:t>
            </a:fld>
            <a:endParaRPr lang="de-DE" altLang="de-DE" sz="1400">
              <a:solidFill>
                <a:schemeClr val="bg1"/>
              </a:solidFill>
            </a:endParaRPr>
          </a:p>
        </p:txBody>
      </p:sp>
      <p:sp>
        <p:nvSpPr>
          <p:cNvPr id="37892" name="Rectangle 3">
            <a:extLst>
              <a:ext uri="{FF2B5EF4-FFF2-40B4-BE49-F238E27FC236}">
                <a16:creationId xmlns:a16="http://schemas.microsoft.com/office/drawing/2014/main" id="{6775D1D0-5939-3108-553E-F8A72274E716}"/>
              </a:ext>
            </a:extLst>
          </p:cNvPr>
          <p:cNvSpPr>
            <a:spLocks noGrp="1" noChangeArrowheads="1"/>
          </p:cNvSpPr>
          <p:nvPr>
            <p:ph type="body" idx="1"/>
          </p:nvPr>
        </p:nvSpPr>
        <p:spPr>
          <a:xfrm>
            <a:off x="179389" y="1628800"/>
            <a:ext cx="8659812" cy="4752380"/>
          </a:xfrm>
          <a:solidFill>
            <a:schemeClr val="bg1"/>
          </a:solidFill>
        </p:spPr>
        <p:txBody>
          <a:bodyPr/>
          <a:lstStyle/>
          <a:p>
            <a:pPr>
              <a:lnSpc>
                <a:spcPct val="130000"/>
              </a:lnSpc>
              <a:spcBef>
                <a:spcPts val="0"/>
              </a:spcBef>
              <a:spcAft>
                <a:spcPts val="1200"/>
              </a:spcAft>
              <a:buFont typeface="Wingdings" panose="05000000000000000000" pitchFamily="2" charset="2"/>
              <a:buChar char="Ø"/>
              <a:defRPr/>
            </a:pPr>
            <a:r>
              <a:rPr kumimoji="0" lang="de-DE" altLang="de-DE" sz="1600" b="0" i="1" u="none" strike="noStrike" cap="none" normalizeH="0" baseline="0" dirty="0">
                <a:ln>
                  <a:noFill/>
                </a:ln>
                <a:solidFill>
                  <a:schemeClr val="tx1"/>
                </a:solidFill>
                <a:effectLst/>
              </a:rPr>
              <a:t>Bitter</a:t>
            </a:r>
            <a:r>
              <a:rPr kumimoji="0" lang="de-DE" altLang="de-DE" sz="1600" b="0" i="0" u="none" strike="noStrike" cap="none" normalizeH="0" baseline="0" dirty="0">
                <a:ln>
                  <a:noFill/>
                </a:ln>
                <a:solidFill>
                  <a:schemeClr val="tx1"/>
                </a:solidFill>
                <a:effectLst/>
              </a:rPr>
              <a:t>, Insolvenzanfechtung bei Weggabe unpfändbarer Gegenstände – Ansätze für einen normativen Begriff der Gläubigerbenachteiligung, in: Bitter/Lutter/Priester/Schön/Ulmer (Hrsg.), Festschrift für Karsten Schmidt, 2009, S. 123</a:t>
            </a:r>
          </a:p>
          <a:p>
            <a:pPr>
              <a:lnSpc>
                <a:spcPct val="130000"/>
              </a:lnSpc>
              <a:spcBef>
                <a:spcPts val="0"/>
              </a:spcBef>
              <a:spcAft>
                <a:spcPts val="1200"/>
              </a:spcAft>
              <a:buFont typeface="Wingdings" panose="05000000000000000000" pitchFamily="2" charset="2"/>
              <a:buChar char="Ø"/>
              <a:defRPr/>
            </a:pPr>
            <a:r>
              <a:rPr lang="de-DE" altLang="de-DE" sz="1600" dirty="0"/>
              <a:t>Bitter, </a:t>
            </a:r>
            <a:r>
              <a:rPr lang="de-DE" sz="1600" dirty="0"/>
              <a:t>Die Insolvenzanfechtung im System des Zivilrechts, Bargeschäft, fehlende Gläubigerbenachteiligung/Masseschmälerung, Saldotheorie und Vorteilsausgleich – Alles Holz vom selben Stamm?, KTS 2016, 455</a:t>
            </a:r>
          </a:p>
          <a:p>
            <a:pPr>
              <a:lnSpc>
                <a:spcPct val="130000"/>
              </a:lnSpc>
              <a:spcBef>
                <a:spcPts val="0"/>
              </a:spcBef>
              <a:spcAft>
                <a:spcPts val="1200"/>
              </a:spcAft>
              <a:buFont typeface="Wingdings" panose="05000000000000000000" pitchFamily="2" charset="2"/>
              <a:buChar char="Ø"/>
              <a:defRPr/>
            </a:pPr>
            <a:r>
              <a:rPr lang="de-DE" altLang="de-DE" sz="1600" i="1" dirty="0"/>
              <a:t>Bitter</a:t>
            </a:r>
            <a:r>
              <a:rPr lang="de-DE" altLang="de-DE" sz="1600" dirty="0"/>
              <a:t>, Rezension zu </a:t>
            </a:r>
            <a:r>
              <a:rPr lang="de-DE" sz="1600" dirty="0"/>
              <a:t>Kebekus, Die Gegenleistung in der Insolvenz – Bewertung, Behandlung und Berücksichtigung im System von Insolvenzanfechtungsrecht und Zahlungsverbot der Geschäftsleiter, 2021, ZHR 187 (2023), 567 </a:t>
            </a:r>
          </a:p>
          <a:p>
            <a:pPr>
              <a:lnSpc>
                <a:spcPct val="130000"/>
              </a:lnSpc>
              <a:spcBef>
                <a:spcPts val="0"/>
              </a:spcBef>
              <a:spcAft>
                <a:spcPts val="1200"/>
              </a:spcAft>
              <a:buFont typeface="Wingdings" panose="05000000000000000000" pitchFamily="2" charset="2"/>
              <a:buChar char="Ø"/>
              <a:defRPr/>
            </a:pPr>
            <a:r>
              <a:rPr lang="de-DE" sz="1600" i="1" dirty="0"/>
              <a:t>Bitter</a:t>
            </a:r>
            <a:r>
              <a:rPr lang="de-DE" sz="1600" dirty="0"/>
              <a:t>, Die Gläubigerbenachteiligung i.S.v. § 129 InsO – eine oft unterschätzte Voraussetzung der Insolvenzanfechtung, ZIP 2025, 2339</a:t>
            </a:r>
          </a:p>
          <a:p>
            <a:pPr>
              <a:lnSpc>
                <a:spcPct val="120000"/>
              </a:lnSpc>
              <a:spcBef>
                <a:spcPts val="0"/>
              </a:spcBef>
              <a:spcAft>
                <a:spcPts val="600"/>
              </a:spcAft>
              <a:buFont typeface="Wingdings" panose="05000000000000000000" pitchFamily="2" charset="2"/>
              <a:buChar char="Ø"/>
              <a:defRPr/>
            </a:pPr>
            <a:endParaRPr lang="de-DE" altLang="de-DE" sz="1600" dirty="0"/>
          </a:p>
        </p:txBody>
      </p:sp>
      <p:sp>
        <p:nvSpPr>
          <p:cNvPr id="65540" name="Rectangle 24">
            <a:extLst>
              <a:ext uri="{FF2B5EF4-FFF2-40B4-BE49-F238E27FC236}">
                <a16:creationId xmlns:a16="http://schemas.microsoft.com/office/drawing/2014/main" id="{A6816E8F-38F0-A687-8C7E-DF41A9488A1A}"/>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VIII. Literaturauswahl</a:t>
            </a:r>
          </a:p>
        </p:txBody>
      </p:sp>
    </p:spTree>
    <p:extLst>
      <p:ext uri="{BB962C8B-B14F-4D97-AF65-F5344CB8AC3E}">
        <p14:creationId xmlns:p14="http://schemas.microsoft.com/office/powerpoint/2010/main" val="2439739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DADDF-1202-8B01-E384-01D192752FA5}"/>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C162BF86-3ACC-10A6-49C8-B57D80508869}"/>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49</a:t>
            </a:fld>
            <a:endParaRPr lang="de-DE" altLang="de-DE" sz="1400">
              <a:solidFill>
                <a:schemeClr val="bg1"/>
              </a:solidFill>
            </a:endParaRPr>
          </a:p>
        </p:txBody>
      </p:sp>
      <p:sp>
        <p:nvSpPr>
          <p:cNvPr id="37892" name="Rectangle 3">
            <a:extLst>
              <a:ext uri="{FF2B5EF4-FFF2-40B4-BE49-F238E27FC236}">
                <a16:creationId xmlns:a16="http://schemas.microsoft.com/office/drawing/2014/main" id="{3DF83070-573E-E507-1A75-292E227C7020}"/>
              </a:ext>
            </a:extLst>
          </p:cNvPr>
          <p:cNvSpPr>
            <a:spLocks noGrp="1" noChangeArrowheads="1"/>
          </p:cNvSpPr>
          <p:nvPr>
            <p:ph type="body" idx="1"/>
          </p:nvPr>
        </p:nvSpPr>
        <p:spPr>
          <a:xfrm>
            <a:off x="179389" y="1628800"/>
            <a:ext cx="8659812" cy="4752380"/>
          </a:xfrm>
          <a:solidFill>
            <a:schemeClr val="bg1"/>
          </a:solidFill>
        </p:spPr>
        <p:txBody>
          <a:bodyPr/>
          <a:lstStyle/>
          <a:p>
            <a:pPr>
              <a:lnSpc>
                <a:spcPct val="130000"/>
              </a:lnSpc>
              <a:spcBef>
                <a:spcPts val="0"/>
              </a:spcBef>
              <a:spcAft>
                <a:spcPts val="1200"/>
              </a:spcAft>
              <a:buFont typeface="Wingdings" panose="05000000000000000000" pitchFamily="2" charset="2"/>
              <a:buChar char="Ø"/>
              <a:defRPr/>
            </a:pPr>
            <a:r>
              <a:rPr lang="de-DE" altLang="de-DE" sz="1600" i="1" dirty="0"/>
              <a:t>Brinkmann</a:t>
            </a:r>
            <a:r>
              <a:rPr lang="de-DE" altLang="de-DE" sz="1600" dirty="0"/>
              <a:t>, Mittelbare und unmittelbare Gläubigerbenachteiligung, ZRI 2022, 805</a:t>
            </a:r>
          </a:p>
          <a:p>
            <a:pPr>
              <a:lnSpc>
                <a:spcPct val="130000"/>
              </a:lnSpc>
              <a:spcBef>
                <a:spcPts val="0"/>
              </a:spcBef>
              <a:spcAft>
                <a:spcPts val="1200"/>
              </a:spcAft>
              <a:buFont typeface="Wingdings" panose="05000000000000000000" pitchFamily="2" charset="2"/>
              <a:buChar char="Ø"/>
              <a:defRPr/>
            </a:pPr>
            <a:r>
              <a:rPr lang="de-DE" altLang="de-DE" sz="1600" i="1" dirty="0"/>
              <a:t>Gehrlein</a:t>
            </a:r>
            <a:r>
              <a:rPr lang="de-DE" altLang="de-DE" sz="1600" dirty="0"/>
              <a:t>, </a:t>
            </a:r>
            <a:r>
              <a:rPr lang="de-DE" sz="1600" dirty="0"/>
              <a:t>Die mittelbare Gläubigerbenachteiligung im Falle von Vorleistungen des Schuldners – Gleichlauf der Bewertung bei § 129 InsO und § 64 GmbHG a.F., § 15b InsO?, ZIP 2025, 2353</a:t>
            </a:r>
            <a:endParaRPr lang="de-DE" altLang="de-DE" sz="1600" dirty="0"/>
          </a:p>
          <a:p>
            <a:pPr>
              <a:lnSpc>
                <a:spcPct val="130000"/>
              </a:lnSpc>
              <a:spcBef>
                <a:spcPts val="0"/>
              </a:spcBef>
              <a:spcAft>
                <a:spcPts val="1200"/>
              </a:spcAft>
              <a:buFont typeface="Wingdings" panose="05000000000000000000" pitchFamily="2" charset="2"/>
              <a:buChar char="Ø"/>
              <a:defRPr/>
            </a:pPr>
            <a:r>
              <a:rPr lang="de-DE" altLang="de-DE" sz="1600" i="1" dirty="0"/>
              <a:t>Klinck</a:t>
            </a:r>
            <a:r>
              <a:rPr lang="de-DE" altLang="de-DE" sz="1600" dirty="0"/>
              <a:t>, Teilanfechtung, KTS 2025, 1</a:t>
            </a:r>
          </a:p>
          <a:p>
            <a:pPr>
              <a:lnSpc>
                <a:spcPct val="130000"/>
              </a:lnSpc>
              <a:spcBef>
                <a:spcPts val="0"/>
              </a:spcBef>
              <a:spcAft>
                <a:spcPts val="1200"/>
              </a:spcAft>
              <a:buFont typeface="Wingdings" panose="05000000000000000000" pitchFamily="2" charset="2"/>
              <a:buChar char="Ø"/>
              <a:defRPr/>
            </a:pPr>
            <a:r>
              <a:rPr lang="de-DE" sz="1600" i="1" dirty="0">
                <a:solidFill>
                  <a:srgbClr val="212121"/>
                </a:solidFill>
              </a:rPr>
              <a:t>Schultz</a:t>
            </a:r>
            <a:r>
              <a:rPr lang="de-DE" sz="1600" dirty="0"/>
              <a:t>, Die Gläubigerbenachteiligung nach § 129 Abs. 1 InsO – Wirtschaftliche Betrachtung und wertende Korrekturen, ZIP 2023, 1665</a:t>
            </a:r>
            <a:endParaRPr lang="de-DE" altLang="de-DE" sz="1600" dirty="0"/>
          </a:p>
          <a:p>
            <a:pPr>
              <a:lnSpc>
                <a:spcPct val="120000"/>
              </a:lnSpc>
              <a:spcBef>
                <a:spcPts val="0"/>
              </a:spcBef>
              <a:spcAft>
                <a:spcPts val="600"/>
              </a:spcAft>
              <a:buFont typeface="Wingdings" panose="05000000000000000000" pitchFamily="2" charset="2"/>
              <a:buChar char="Ø"/>
              <a:defRPr/>
            </a:pPr>
            <a:endParaRPr lang="de-DE" altLang="de-DE" sz="1600" dirty="0"/>
          </a:p>
        </p:txBody>
      </p:sp>
      <p:sp>
        <p:nvSpPr>
          <p:cNvPr id="65540" name="Rectangle 24">
            <a:extLst>
              <a:ext uri="{FF2B5EF4-FFF2-40B4-BE49-F238E27FC236}">
                <a16:creationId xmlns:a16="http://schemas.microsoft.com/office/drawing/2014/main" id="{60DEC75F-6595-BC65-0758-42AE8A068175}"/>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VIII. Literaturauswahl</a:t>
            </a:r>
          </a:p>
        </p:txBody>
      </p:sp>
    </p:spTree>
    <p:extLst>
      <p:ext uri="{BB962C8B-B14F-4D97-AF65-F5344CB8AC3E}">
        <p14:creationId xmlns:p14="http://schemas.microsoft.com/office/powerpoint/2010/main" val="19200773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17B2-F08A-EF7D-22E5-D39087C6D79D}"/>
            </a:ext>
          </a:extLst>
        </p:cNvPr>
        <p:cNvGrpSpPr/>
        <p:nvPr/>
      </p:nvGrpSpPr>
      <p:grpSpPr>
        <a:xfrm>
          <a:off x="0" y="0"/>
          <a:ext cx="0" cy="0"/>
          <a:chOff x="0" y="0"/>
          <a:chExt cx="0" cy="0"/>
        </a:xfrm>
      </p:grpSpPr>
      <p:sp>
        <p:nvSpPr>
          <p:cNvPr id="65538" name="Foliennummernplatzhalter 3">
            <a:extLst>
              <a:ext uri="{FF2B5EF4-FFF2-40B4-BE49-F238E27FC236}">
                <a16:creationId xmlns:a16="http://schemas.microsoft.com/office/drawing/2014/main" id="{63570823-B6D6-0969-DC56-F10745B47B5E}"/>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46240E6-94EB-4842-8F1B-12E68CD60755}" type="slidenum">
              <a:rPr lang="de-DE" altLang="de-DE" sz="1400" smtClean="0">
                <a:solidFill>
                  <a:schemeClr val="bg1"/>
                </a:solidFill>
              </a:rPr>
              <a:pPr>
                <a:spcBef>
                  <a:spcPct val="0"/>
                </a:spcBef>
                <a:buFontTx/>
                <a:buNone/>
              </a:pPr>
              <a:t>50</a:t>
            </a:fld>
            <a:endParaRPr lang="de-DE" altLang="de-DE" sz="1400">
              <a:solidFill>
                <a:schemeClr val="bg1"/>
              </a:solidFill>
            </a:endParaRPr>
          </a:p>
        </p:txBody>
      </p:sp>
      <p:sp>
        <p:nvSpPr>
          <p:cNvPr id="37892" name="Rectangle 3">
            <a:extLst>
              <a:ext uri="{FF2B5EF4-FFF2-40B4-BE49-F238E27FC236}">
                <a16:creationId xmlns:a16="http://schemas.microsoft.com/office/drawing/2014/main" id="{60225746-1ECD-0795-447E-D0C1D03E9184}"/>
              </a:ext>
            </a:extLst>
          </p:cNvPr>
          <p:cNvSpPr>
            <a:spLocks noGrp="1" noChangeArrowheads="1"/>
          </p:cNvSpPr>
          <p:nvPr>
            <p:ph type="body" idx="1"/>
          </p:nvPr>
        </p:nvSpPr>
        <p:spPr>
          <a:xfrm>
            <a:off x="179389" y="1484784"/>
            <a:ext cx="8659812" cy="4968404"/>
          </a:xfrm>
          <a:solidFill>
            <a:schemeClr val="bg1"/>
          </a:solidFill>
        </p:spPr>
        <p:txBody>
          <a:bodyPr/>
          <a:lstStyle/>
          <a:p>
            <a:pPr marL="0" indent="0">
              <a:lnSpc>
                <a:spcPct val="125000"/>
              </a:lnSpc>
              <a:spcBef>
                <a:spcPct val="50000"/>
              </a:spcBef>
              <a:buNone/>
              <a:defRPr/>
            </a:pPr>
            <a:r>
              <a:rPr lang="de-DE" altLang="de-DE" sz="1700" u="sng" dirty="0"/>
              <a:t>Dissertationen</a:t>
            </a:r>
            <a:r>
              <a:rPr lang="de-DE" altLang="de-DE" sz="1700" dirty="0"/>
              <a:t> </a:t>
            </a:r>
            <a:r>
              <a:rPr lang="de-DE" altLang="de-DE" sz="1400" dirty="0"/>
              <a:t>(dazu </a:t>
            </a:r>
            <a:r>
              <a:rPr lang="de-DE" altLang="de-DE" sz="1400" i="1" dirty="0"/>
              <a:t>Bitter</a:t>
            </a:r>
            <a:r>
              <a:rPr lang="de-DE" altLang="de-DE" sz="1400" dirty="0"/>
              <a:t>, </a:t>
            </a:r>
            <a:r>
              <a:rPr lang="de-DE" sz="1400" dirty="0"/>
              <a:t>ZHR 187 [2023], 567)</a:t>
            </a:r>
            <a:endParaRPr lang="de-DE" altLang="de-DE" sz="1700" dirty="0"/>
          </a:p>
          <a:p>
            <a:pPr>
              <a:lnSpc>
                <a:spcPct val="125000"/>
              </a:lnSpc>
              <a:spcBef>
                <a:spcPct val="50000"/>
              </a:spcBef>
              <a:buFont typeface="Wingdings" panose="05000000000000000000" pitchFamily="2" charset="2"/>
              <a:buChar char="Ø"/>
              <a:defRPr/>
            </a:pPr>
            <a:r>
              <a:rPr lang="de-DE" sz="1600" i="1" dirty="0" err="1"/>
              <a:t>Beghin</a:t>
            </a:r>
            <a:r>
              <a:rPr lang="de-DE" sz="1600" dirty="0"/>
              <a:t>, Die Bedeutung der Gegenleistung im Insolvenzanfechtungsrecht, 2021 </a:t>
            </a:r>
          </a:p>
          <a:p>
            <a:pPr>
              <a:lnSpc>
                <a:spcPct val="125000"/>
              </a:lnSpc>
              <a:spcBef>
                <a:spcPct val="50000"/>
              </a:spcBef>
              <a:buFont typeface="Wingdings" panose="05000000000000000000" pitchFamily="2" charset="2"/>
              <a:buChar char="Ø"/>
              <a:defRPr/>
            </a:pPr>
            <a:r>
              <a:rPr lang="de-DE" sz="1600" i="1" dirty="0"/>
              <a:t>Kebekus</a:t>
            </a:r>
            <a:r>
              <a:rPr lang="de-DE" sz="1600" dirty="0"/>
              <a:t>, Die Gegenleistung in der Insolvenz – Bewertung, Behandlung und Berücksichtigung im System von Insolvenzanfechtungsrecht und Zahlungsverbot der Geschäftsleiter, 2021 </a:t>
            </a:r>
          </a:p>
          <a:p>
            <a:pPr>
              <a:lnSpc>
                <a:spcPct val="125000"/>
              </a:lnSpc>
              <a:spcBef>
                <a:spcPct val="50000"/>
              </a:spcBef>
              <a:buFont typeface="Wingdings" panose="05000000000000000000" pitchFamily="2" charset="2"/>
              <a:buChar char="Ø"/>
              <a:defRPr/>
            </a:pPr>
            <a:r>
              <a:rPr lang="de-DE" sz="1600" i="1" dirty="0" err="1"/>
              <a:t>Labusga</a:t>
            </a:r>
            <a:r>
              <a:rPr lang="de-DE" sz="1600" dirty="0"/>
              <a:t>, Insolvenzanfechtung von Austauschgeschäften, 2021 </a:t>
            </a:r>
          </a:p>
          <a:p>
            <a:pPr>
              <a:lnSpc>
                <a:spcPct val="125000"/>
              </a:lnSpc>
              <a:spcBef>
                <a:spcPct val="50000"/>
              </a:spcBef>
              <a:buFont typeface="Wingdings" panose="05000000000000000000" pitchFamily="2" charset="2"/>
              <a:buChar char="Ø"/>
              <a:defRPr/>
            </a:pPr>
            <a:r>
              <a:rPr lang="de-DE" sz="1600" i="1" dirty="0" err="1"/>
              <a:t>Lindgen</a:t>
            </a:r>
            <a:r>
              <a:rPr lang="de-DE" sz="1600" dirty="0"/>
              <a:t>, Die Vorteilsanrechnung im Insolvenzanfechtungsrecht, 2021 </a:t>
            </a:r>
          </a:p>
          <a:p>
            <a:pPr>
              <a:lnSpc>
                <a:spcPct val="125000"/>
              </a:lnSpc>
              <a:spcBef>
                <a:spcPct val="50000"/>
              </a:spcBef>
              <a:buFont typeface="Wingdings" panose="05000000000000000000" pitchFamily="2" charset="2"/>
              <a:buChar char="Ø"/>
              <a:defRPr/>
            </a:pPr>
            <a:r>
              <a:rPr lang="de-DE" sz="1600" i="1" dirty="0"/>
              <a:t>Mahlmann</a:t>
            </a:r>
            <a:r>
              <a:rPr lang="de-DE" sz="1600" dirty="0"/>
              <a:t>, Die insolvenzrechtliche Anfechtung von Bargeschäften, 2020 (mit Fokus auf die Unterlauterkeit in § 142 InsO)</a:t>
            </a:r>
          </a:p>
          <a:p>
            <a:pPr>
              <a:lnSpc>
                <a:spcPct val="125000"/>
              </a:lnSpc>
              <a:spcBef>
                <a:spcPct val="50000"/>
              </a:spcBef>
              <a:buFont typeface="Wingdings" panose="05000000000000000000" pitchFamily="2" charset="2"/>
              <a:buChar char="Ø"/>
              <a:defRPr/>
            </a:pPr>
            <a:r>
              <a:rPr lang="de-DE" sz="1600" i="1" dirty="0" err="1"/>
              <a:t>Prauß</a:t>
            </a:r>
            <a:r>
              <a:rPr lang="de-DE" sz="1600" dirty="0"/>
              <a:t>, Das Bargeschäftsprivileg gemäß § 142 InsO nach dem neuen Anfechtungsrecht, 2022</a:t>
            </a:r>
          </a:p>
          <a:p>
            <a:pPr>
              <a:lnSpc>
                <a:spcPct val="125000"/>
              </a:lnSpc>
              <a:spcBef>
                <a:spcPct val="50000"/>
              </a:spcBef>
              <a:buFont typeface="Wingdings" panose="05000000000000000000" pitchFamily="2" charset="2"/>
              <a:buChar char="Ø"/>
              <a:defRPr/>
            </a:pPr>
            <a:r>
              <a:rPr lang="de-DE" sz="1600" i="1" dirty="0"/>
              <a:t>Schubert</a:t>
            </a:r>
            <a:r>
              <a:rPr lang="de-DE" sz="1600" dirty="0"/>
              <a:t>, Die Bargeschäftsausnahme gemäß § 142 InsO und die Vorsatzanfechtung, 2025 </a:t>
            </a:r>
          </a:p>
        </p:txBody>
      </p:sp>
      <p:sp>
        <p:nvSpPr>
          <p:cNvPr id="65540" name="Rectangle 24">
            <a:extLst>
              <a:ext uri="{FF2B5EF4-FFF2-40B4-BE49-F238E27FC236}">
                <a16:creationId xmlns:a16="http://schemas.microsoft.com/office/drawing/2014/main" id="{E9F096FD-3DFA-B810-584A-8F7C84FD8833}"/>
              </a:ext>
            </a:extLst>
          </p:cNvPr>
          <p:cNvSpPr>
            <a:spLocks noChangeArrowheads="1"/>
          </p:cNvSpPr>
          <p:nvPr/>
        </p:nvSpPr>
        <p:spPr bwMode="auto">
          <a:xfrm>
            <a:off x="2700338" y="0"/>
            <a:ext cx="644366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chorCtr="1"/>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de-DE" altLang="de-DE" sz="2400" b="1" dirty="0">
                <a:solidFill>
                  <a:schemeClr val="bg1"/>
                </a:solidFill>
              </a:rPr>
              <a:t>VIII. Literaturauswahl</a:t>
            </a:r>
          </a:p>
        </p:txBody>
      </p:sp>
    </p:spTree>
    <p:extLst>
      <p:ext uri="{BB962C8B-B14F-4D97-AF65-F5344CB8AC3E}">
        <p14:creationId xmlns:p14="http://schemas.microsoft.com/office/powerpoint/2010/main" val="40905566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Foliennummernplatzhalter 3">
            <a:extLst>
              <a:ext uri="{FF2B5EF4-FFF2-40B4-BE49-F238E27FC236}">
                <a16:creationId xmlns:a16="http://schemas.microsoft.com/office/drawing/2014/main" id="{13DFC512-EFBC-49C0-B233-EA502D74F5AD}"/>
              </a:ext>
            </a:extLst>
          </p:cNvPr>
          <p:cNvSpPr>
            <a:spLocks noGrp="1"/>
          </p:cNvSpPr>
          <p:nvPr>
            <p:ph type="sldNum"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69C2764-A14F-4DD1-AC30-07123FB3BF28}" type="slidenum">
              <a:rPr lang="de-DE" altLang="de-DE" sz="1400" smtClean="0">
                <a:solidFill>
                  <a:schemeClr val="bg1"/>
                </a:solidFill>
              </a:rPr>
              <a:pPr>
                <a:spcBef>
                  <a:spcPct val="0"/>
                </a:spcBef>
                <a:buFontTx/>
                <a:buNone/>
              </a:pPr>
              <a:t>51</a:t>
            </a:fld>
            <a:endParaRPr lang="de-DE" altLang="de-DE" sz="1400" dirty="0">
              <a:solidFill>
                <a:schemeClr val="bg1"/>
              </a:solidFill>
            </a:endParaRPr>
          </a:p>
        </p:txBody>
      </p:sp>
      <p:sp>
        <p:nvSpPr>
          <p:cNvPr id="136195" name="Rectangle 2">
            <a:extLst>
              <a:ext uri="{FF2B5EF4-FFF2-40B4-BE49-F238E27FC236}">
                <a16:creationId xmlns:a16="http://schemas.microsoft.com/office/drawing/2014/main" id="{0F325444-018D-4DFC-B4EF-6EB075F6405E}"/>
              </a:ext>
            </a:extLst>
          </p:cNvPr>
          <p:cNvSpPr>
            <a:spLocks noGrp="1" noChangeArrowheads="1"/>
          </p:cNvSpPr>
          <p:nvPr>
            <p:ph type="body" idx="1"/>
          </p:nvPr>
        </p:nvSpPr>
        <p:spPr>
          <a:xfrm>
            <a:off x="539750" y="1628775"/>
            <a:ext cx="8135938" cy="4537075"/>
          </a:xfrm>
          <a:solidFill>
            <a:schemeClr val="bg1"/>
          </a:solidFill>
        </p:spPr>
        <p:txBody>
          <a:bodyPr/>
          <a:lstStyle/>
          <a:p>
            <a:pPr>
              <a:lnSpc>
                <a:spcPct val="80000"/>
              </a:lnSpc>
              <a:buFontTx/>
              <a:buNone/>
            </a:pPr>
            <a:endParaRPr lang="de-DE" altLang="de-DE" sz="1600" dirty="0"/>
          </a:p>
          <a:p>
            <a:pPr lvl="1">
              <a:lnSpc>
                <a:spcPct val="130000"/>
              </a:lnSpc>
              <a:spcBef>
                <a:spcPct val="0"/>
              </a:spcBef>
              <a:buClr>
                <a:schemeClr val="tx1"/>
              </a:buClr>
              <a:buFont typeface="Wingdings" panose="05000000000000000000" pitchFamily="2" charset="2"/>
              <a:buNone/>
            </a:pPr>
            <a:r>
              <a:rPr lang="de-DE" altLang="de-DE" sz="1500" dirty="0"/>
              <a:t>© 2025</a:t>
            </a:r>
          </a:p>
          <a:p>
            <a:pPr lvl="1">
              <a:lnSpc>
                <a:spcPct val="130000"/>
              </a:lnSpc>
              <a:spcBef>
                <a:spcPct val="0"/>
              </a:spcBef>
              <a:buClr>
                <a:schemeClr val="tx1"/>
              </a:buClr>
              <a:buFont typeface="Wingdings" panose="05000000000000000000" pitchFamily="2" charset="2"/>
              <a:buNone/>
            </a:pPr>
            <a:r>
              <a:rPr lang="de-DE" altLang="de-DE" sz="1500" dirty="0"/>
              <a:t>Prof. Dr. Georg Bitter</a:t>
            </a:r>
          </a:p>
          <a:p>
            <a:pPr lvl="1">
              <a:lnSpc>
                <a:spcPct val="130000"/>
              </a:lnSpc>
              <a:spcBef>
                <a:spcPct val="0"/>
              </a:spcBef>
              <a:buClr>
                <a:schemeClr val="tx1"/>
              </a:buClr>
              <a:buFont typeface="Wingdings" panose="05000000000000000000" pitchFamily="2" charset="2"/>
              <a:buNone/>
            </a:pPr>
            <a:r>
              <a:rPr lang="de-DE" altLang="de-DE" sz="1500" dirty="0"/>
              <a:t>Universität Mannheim</a:t>
            </a:r>
          </a:p>
          <a:p>
            <a:pPr lvl="1">
              <a:lnSpc>
                <a:spcPct val="130000"/>
              </a:lnSpc>
              <a:spcBef>
                <a:spcPct val="0"/>
              </a:spcBef>
              <a:buClr>
                <a:schemeClr val="tx1"/>
              </a:buClr>
              <a:buFont typeface="Wingdings" panose="05000000000000000000" pitchFamily="2" charset="2"/>
              <a:buNone/>
            </a:pPr>
            <a:r>
              <a:rPr lang="de-DE" altLang="de-DE" sz="1500" dirty="0"/>
              <a:t>Lehrstuhl für Bürgerliches Recht, </a:t>
            </a:r>
          </a:p>
          <a:p>
            <a:pPr lvl="1">
              <a:lnSpc>
                <a:spcPct val="130000"/>
              </a:lnSpc>
              <a:spcBef>
                <a:spcPct val="0"/>
              </a:spcBef>
              <a:buClr>
                <a:schemeClr val="tx1"/>
              </a:buClr>
              <a:buFont typeface="Wingdings" panose="05000000000000000000" pitchFamily="2" charset="2"/>
              <a:buNone/>
            </a:pPr>
            <a:r>
              <a:rPr lang="de-DE" altLang="de-DE" sz="1500" dirty="0"/>
              <a:t>Bank- und Kapitalmarktrecht, Insolvenzrecht</a:t>
            </a:r>
          </a:p>
          <a:p>
            <a:pPr lvl="1">
              <a:lnSpc>
                <a:spcPct val="130000"/>
              </a:lnSpc>
              <a:spcBef>
                <a:spcPct val="0"/>
              </a:spcBef>
              <a:buClr>
                <a:schemeClr val="tx1"/>
              </a:buClr>
              <a:buFont typeface="Wingdings" panose="05000000000000000000" pitchFamily="2" charset="2"/>
              <a:buNone/>
            </a:pPr>
            <a:r>
              <a:rPr lang="de-DE" altLang="de-DE" sz="1500" dirty="0"/>
              <a:t>Schloss, Westflügel W 241/242</a:t>
            </a:r>
          </a:p>
          <a:p>
            <a:pPr lvl="1">
              <a:lnSpc>
                <a:spcPct val="130000"/>
              </a:lnSpc>
              <a:spcBef>
                <a:spcPct val="0"/>
              </a:spcBef>
              <a:buClr>
                <a:schemeClr val="tx1"/>
              </a:buClr>
              <a:buFont typeface="Wingdings" panose="05000000000000000000" pitchFamily="2" charset="2"/>
              <a:buNone/>
            </a:pPr>
            <a:r>
              <a:rPr lang="de-DE" altLang="de-DE" sz="1500" dirty="0"/>
              <a:t>68131 Mannheim</a:t>
            </a:r>
          </a:p>
          <a:p>
            <a:pPr lvl="1">
              <a:lnSpc>
                <a:spcPct val="130000"/>
              </a:lnSpc>
              <a:spcBef>
                <a:spcPct val="0"/>
              </a:spcBef>
              <a:buClr>
                <a:schemeClr val="tx1"/>
              </a:buClr>
              <a:buFont typeface="Wingdings" panose="05000000000000000000" pitchFamily="2" charset="2"/>
              <a:buNone/>
            </a:pPr>
            <a:r>
              <a:rPr lang="de-DE" altLang="de-DE" sz="1500" dirty="0"/>
              <a:t>www.georg-bitter.de</a:t>
            </a:r>
          </a:p>
          <a:p>
            <a:pPr lvl="1">
              <a:lnSpc>
                <a:spcPct val="130000"/>
              </a:lnSpc>
              <a:spcBef>
                <a:spcPct val="0"/>
              </a:spcBef>
              <a:buClr>
                <a:schemeClr val="tx1"/>
              </a:buClr>
              <a:buFont typeface="Wingdings" panose="05000000000000000000" pitchFamily="2" charset="2"/>
              <a:buNone/>
            </a:pPr>
            <a:endParaRPr lang="de-DE" altLang="de-DE" sz="1500" dirty="0"/>
          </a:p>
          <a:p>
            <a:pPr lvl="1">
              <a:lnSpc>
                <a:spcPct val="130000"/>
              </a:lnSpc>
              <a:spcBef>
                <a:spcPct val="0"/>
              </a:spcBef>
              <a:buClr>
                <a:schemeClr val="tx1"/>
              </a:buClr>
              <a:buFont typeface="Wingdings" panose="05000000000000000000" pitchFamily="2" charset="2"/>
              <a:buNone/>
            </a:pPr>
            <a:endParaRPr lang="de-DE" altLang="de-DE" sz="1500" dirty="0"/>
          </a:p>
          <a:p>
            <a:pPr lvl="1">
              <a:lnSpc>
                <a:spcPct val="130000"/>
              </a:lnSpc>
              <a:spcBef>
                <a:spcPct val="0"/>
              </a:spcBef>
              <a:buClr>
                <a:schemeClr val="tx1"/>
              </a:buClr>
              <a:buFont typeface="Wingdings" panose="05000000000000000000" pitchFamily="2" charset="2"/>
              <a:buNone/>
            </a:pPr>
            <a:r>
              <a:rPr lang="de-DE" altLang="de-DE" sz="1500" dirty="0"/>
              <a:t>					Zentrum für Insolvenz und Sanierung  </a:t>
            </a:r>
          </a:p>
          <a:p>
            <a:pPr lvl="1">
              <a:lnSpc>
                <a:spcPct val="130000"/>
              </a:lnSpc>
              <a:spcBef>
                <a:spcPct val="0"/>
              </a:spcBef>
              <a:buClr>
                <a:schemeClr val="tx1"/>
              </a:buClr>
              <a:buFont typeface="Wingdings" panose="05000000000000000000" pitchFamily="2" charset="2"/>
              <a:buNone/>
            </a:pPr>
            <a:r>
              <a:rPr lang="de-DE" altLang="de-DE" sz="1500" dirty="0"/>
              <a:t>					an der Universität Mannheim e.V. </a:t>
            </a:r>
          </a:p>
          <a:p>
            <a:pPr lvl="1">
              <a:lnSpc>
                <a:spcPct val="130000"/>
              </a:lnSpc>
              <a:spcBef>
                <a:spcPct val="0"/>
              </a:spcBef>
              <a:buClr>
                <a:schemeClr val="tx1"/>
              </a:buClr>
              <a:buFont typeface="Wingdings" panose="05000000000000000000" pitchFamily="2" charset="2"/>
              <a:buNone/>
            </a:pPr>
            <a:r>
              <a:rPr lang="de-DE" altLang="de-DE" sz="1500" dirty="0"/>
              <a:t>					www.zis.uni-mannheim.de</a:t>
            </a:r>
          </a:p>
        </p:txBody>
      </p:sp>
      <p:sp>
        <p:nvSpPr>
          <p:cNvPr id="136196" name="Rectangle 3">
            <a:extLst>
              <a:ext uri="{FF2B5EF4-FFF2-40B4-BE49-F238E27FC236}">
                <a16:creationId xmlns:a16="http://schemas.microsoft.com/office/drawing/2014/main" id="{2F11CDC9-C111-4F00-9BFE-D84245ADAAD0}"/>
              </a:ext>
            </a:extLst>
          </p:cNvPr>
          <p:cNvSpPr>
            <a:spLocks noChangeArrowheads="1"/>
          </p:cNvSpPr>
          <p:nvPr/>
        </p:nvSpPr>
        <p:spPr bwMode="auto">
          <a:xfrm>
            <a:off x="2667000" y="0"/>
            <a:ext cx="6477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20000"/>
              </a:lnSpc>
              <a:spcBef>
                <a:spcPct val="30000"/>
              </a:spcBef>
              <a:buFontTx/>
              <a:buNone/>
            </a:pPr>
            <a:r>
              <a:rPr lang="de-DE" altLang="de-DE" sz="2400" b="1" dirty="0">
                <a:solidFill>
                  <a:schemeClr val="bg1"/>
                </a:solidFill>
              </a:rPr>
              <a:t>– Ende –</a:t>
            </a:r>
          </a:p>
        </p:txBody>
      </p:sp>
      <p:pic>
        <p:nvPicPr>
          <p:cNvPr id="136197" name="Picture 4" descr="logo-bunt-ohne-text-groß">
            <a:extLst>
              <a:ext uri="{FF2B5EF4-FFF2-40B4-BE49-F238E27FC236}">
                <a16:creationId xmlns:a16="http://schemas.microsoft.com/office/drawing/2014/main" id="{E1D65CB9-C31C-4D0F-8E22-75F894C428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4941888"/>
            <a:ext cx="2938462"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4471267"/>
      </p:ext>
    </p:extLst>
  </p:cSld>
  <p:clrMapOvr>
    <a:masterClrMapping/>
  </p:clrMapOvr>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5744</Words>
  <Application>Microsoft Office PowerPoint</Application>
  <PresentationFormat>Bildschirmpräsentation (4:3)</PresentationFormat>
  <Paragraphs>493</Paragraphs>
  <Slides>51</Slides>
  <Notes>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51</vt:i4>
      </vt:variant>
    </vt:vector>
  </HeadingPairs>
  <TitlesOfParts>
    <vt:vector size="58" baseType="lpstr">
      <vt:lpstr>Arial</vt:lpstr>
      <vt:lpstr>Calibri</vt:lpstr>
      <vt:lpstr>Symbol</vt:lpstr>
      <vt:lpstr>Times New Roman</vt:lpstr>
      <vt:lpstr>Wingdings</vt:lpstr>
      <vt:lpstr>Benutzerdefiniertes Design</vt:lpstr>
      <vt:lpstr>Standarddesign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Uni Bonn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Institut für Handelsrecht</dc:creator>
  <cp:lastModifiedBy>Georg Bitter</cp:lastModifiedBy>
  <cp:revision>1250</cp:revision>
  <cp:lastPrinted>2025-11-15T07:17:20Z</cp:lastPrinted>
  <dcterms:created xsi:type="dcterms:W3CDTF">2002-12-19T18:02:26Z</dcterms:created>
  <dcterms:modified xsi:type="dcterms:W3CDTF">2025-11-15T07:18:05Z</dcterms:modified>
</cp:coreProperties>
</file>