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5175" cy="6859588"/>
  <p:notesSz cx="6858000" cy="9144000"/>
  <p:defaultTextStyle>
    <a:defPPr>
      <a:defRPr lang="de-DE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4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9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6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58"/>
  </p:normalViewPr>
  <p:slideViewPr>
    <p:cSldViewPr showGuides="1">
      <p:cViewPr varScale="1">
        <p:scale>
          <a:sx n="58" d="100"/>
          <a:sy n="58" d="100"/>
        </p:scale>
        <p:origin x="52" y="308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C637C-4641-4ED0-86D9-39711C4389AC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AE50A05-5AB2-47F1-B668-7438EF1BDC0C}">
      <dgm:prSet phldrT="[Text]" custT="1"/>
      <dgm:spPr/>
      <dgm:t>
        <a:bodyPr/>
        <a:lstStyle/>
        <a:p>
          <a:r>
            <a:rPr lang="de-DE" sz="1400" b="1" dirty="0"/>
            <a:t>Promotion</a:t>
          </a:r>
        </a:p>
      </dgm:t>
    </dgm:pt>
    <dgm:pt modelId="{3D415B64-8091-4190-A9B8-F074376BDDFC}" type="parTrans" cxnId="{E6AC7B88-EF0A-48E5-9B5A-FD567CC02E40}">
      <dgm:prSet/>
      <dgm:spPr/>
      <dgm:t>
        <a:bodyPr/>
        <a:lstStyle/>
        <a:p>
          <a:endParaRPr lang="de-DE">
            <a:solidFill>
              <a:schemeClr val="lt1"/>
            </a:solidFill>
          </a:endParaRPr>
        </a:p>
      </dgm:t>
    </dgm:pt>
    <dgm:pt modelId="{4686800C-821E-44CF-AFB8-2E605FA628BC}" type="sibTrans" cxnId="{E6AC7B88-EF0A-48E5-9B5A-FD567CC02E40}">
      <dgm:prSet/>
      <dgm:spPr>
        <a:noFill/>
      </dgm:spPr>
      <dgm:t>
        <a:bodyPr/>
        <a:lstStyle/>
        <a:p>
          <a:endParaRPr lang="de-DE">
            <a:solidFill>
              <a:schemeClr val="lt1"/>
            </a:solidFill>
          </a:endParaRPr>
        </a:p>
      </dgm:t>
    </dgm:pt>
    <dgm:pt modelId="{75F8FD47-D3E3-430F-A00D-9664C773DFEF}">
      <dgm:prSet phldrT="[Text]" custT="1"/>
      <dgm:spPr/>
      <dgm:t>
        <a:bodyPr/>
        <a:lstStyle/>
        <a:p>
          <a:r>
            <a:rPr lang="de-DE" sz="1400" b="1" dirty="0"/>
            <a:t>Behörden</a:t>
          </a:r>
        </a:p>
      </dgm:t>
    </dgm:pt>
    <dgm:pt modelId="{868ABF47-15B4-42C5-BD76-BD1A124954BE}" type="parTrans" cxnId="{0CCFEDC5-E89F-4E28-90E5-63F487A6C848}">
      <dgm:prSet/>
      <dgm:spPr/>
      <dgm:t>
        <a:bodyPr/>
        <a:lstStyle/>
        <a:p>
          <a:endParaRPr lang="de-DE">
            <a:solidFill>
              <a:schemeClr val="lt1"/>
            </a:solidFill>
          </a:endParaRPr>
        </a:p>
      </dgm:t>
    </dgm:pt>
    <dgm:pt modelId="{C17B12C9-7BAD-4781-BBAA-27FCBB72F4A2}" type="sibTrans" cxnId="{0CCFEDC5-E89F-4E28-90E5-63F487A6C848}">
      <dgm:prSet/>
      <dgm:spPr>
        <a:noFill/>
      </dgm:spPr>
      <dgm:t>
        <a:bodyPr/>
        <a:lstStyle/>
        <a:p>
          <a:endParaRPr lang="de-DE">
            <a:solidFill>
              <a:schemeClr val="lt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fasfdasfd"/>
        </a:ext>
      </dgm:extLst>
    </dgm:pt>
    <dgm:pt modelId="{D9482E14-635E-4F5B-8694-350C1AAA2D71}">
      <dgm:prSet phldrT="[Text]" custT="1"/>
      <dgm:spPr/>
      <dgm:t>
        <a:bodyPr/>
        <a:lstStyle/>
        <a:p>
          <a:r>
            <a:rPr lang="de-DE" sz="1400" b="1" dirty="0"/>
            <a:t>Unternehmen</a:t>
          </a:r>
        </a:p>
      </dgm:t>
    </dgm:pt>
    <dgm:pt modelId="{5CF4BC86-B4A3-4D27-9994-DB8C5C954EDD}" type="parTrans" cxnId="{B392C2C2-9839-443A-B632-78CF675FF605}">
      <dgm:prSet/>
      <dgm:spPr/>
      <dgm:t>
        <a:bodyPr/>
        <a:lstStyle/>
        <a:p>
          <a:endParaRPr lang="de-DE">
            <a:solidFill>
              <a:schemeClr val="lt1"/>
            </a:solidFill>
          </a:endParaRPr>
        </a:p>
      </dgm:t>
    </dgm:pt>
    <dgm:pt modelId="{5FCE0817-BD7C-40F2-A506-0C6F9117CF6B}" type="sibTrans" cxnId="{B392C2C2-9839-443A-B632-78CF675FF605}">
      <dgm:prSet/>
      <dgm:spPr>
        <a:noFill/>
      </dgm:spPr>
      <dgm:t>
        <a:bodyPr/>
        <a:lstStyle/>
        <a:p>
          <a:endParaRPr lang="de-DE"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9026CA13-3AC1-421F-AFF5-C76935AFC9AB}" type="pres">
      <dgm:prSet presAssocID="{996C637C-4641-4ED0-86D9-39711C4389AC}" presName="Name0" presStyleCnt="0">
        <dgm:presLayoutVars>
          <dgm:chMax val="21"/>
          <dgm:chPref val="21"/>
        </dgm:presLayoutVars>
      </dgm:prSet>
      <dgm:spPr/>
    </dgm:pt>
    <dgm:pt modelId="{8CCEAE08-6C89-410E-B8E9-69DE5AE8AFD9}" type="pres">
      <dgm:prSet presAssocID="{8AE50A05-5AB2-47F1-B668-7438EF1BDC0C}" presName="text1" presStyleCnt="0"/>
      <dgm:spPr/>
    </dgm:pt>
    <dgm:pt modelId="{300AB1C0-8B60-4D79-9998-61D64A56DEC0}" type="pres">
      <dgm:prSet presAssocID="{8AE50A05-5AB2-47F1-B668-7438EF1BDC0C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23883B6-DB6F-40CC-B35C-E37C7D34C5EB}" type="pres">
      <dgm:prSet presAssocID="{8AE50A05-5AB2-47F1-B668-7438EF1BDC0C}" presName="textaccent1" presStyleCnt="0"/>
      <dgm:spPr/>
    </dgm:pt>
    <dgm:pt modelId="{FD1F285B-D611-4FB3-BCBB-65331D716212}" type="pres">
      <dgm:prSet presAssocID="{8AE50A05-5AB2-47F1-B668-7438EF1BDC0C}" presName="accentRepeatNode" presStyleLbl="solidAlignAcc1" presStyleIdx="0" presStyleCnt="6"/>
      <dgm:spPr/>
    </dgm:pt>
    <dgm:pt modelId="{E9F36272-440D-4408-8B5E-9CCDF7627733}" type="pres">
      <dgm:prSet presAssocID="{4686800C-821E-44CF-AFB8-2E605FA628BC}" presName="image1" presStyleCnt="0"/>
      <dgm:spPr/>
    </dgm:pt>
    <dgm:pt modelId="{4BE74571-C2BA-462F-B2CA-C688B24D0BC7}" type="pres">
      <dgm:prSet presAssocID="{4686800C-821E-44CF-AFB8-2E605FA628BC}" presName="imageRepeatNode" presStyleLbl="alignAcc1" presStyleIdx="0" presStyleCnt="3" custLinFactNeighborX="2553" custLinFactNeighborY="-926"/>
      <dgm:spPr/>
    </dgm:pt>
    <dgm:pt modelId="{776D9968-B5D3-4E5B-9B97-E3B48DD3008D}" type="pres">
      <dgm:prSet presAssocID="{4686800C-821E-44CF-AFB8-2E605FA628BC}" presName="imageaccent1" presStyleCnt="0"/>
      <dgm:spPr/>
    </dgm:pt>
    <dgm:pt modelId="{A5666667-3473-4153-86BE-89044F6E993D}" type="pres">
      <dgm:prSet presAssocID="{4686800C-821E-44CF-AFB8-2E605FA628BC}" presName="accentRepeatNode" presStyleLbl="solidAlignAcc1" presStyleIdx="1" presStyleCnt="6" custLinFactY="88663" custLinFactNeighborX="-14569" custLinFactNeighborY="100000"/>
      <dgm:spPr/>
    </dgm:pt>
    <dgm:pt modelId="{ED78B21D-7F63-41B6-B1FE-DDEB0CD1ADEA}" type="pres">
      <dgm:prSet presAssocID="{75F8FD47-D3E3-430F-A00D-9664C773DFEF}" presName="text2" presStyleCnt="0"/>
      <dgm:spPr/>
    </dgm:pt>
    <dgm:pt modelId="{05A421C2-66DC-47AC-AC0E-BB9EA6C5DAAE}" type="pres">
      <dgm:prSet presAssocID="{75F8FD47-D3E3-430F-A00D-9664C773DFE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D3852B-B708-43BB-A2D8-3F864FB90368}" type="pres">
      <dgm:prSet presAssocID="{75F8FD47-D3E3-430F-A00D-9664C773DFEF}" presName="textaccent2" presStyleCnt="0"/>
      <dgm:spPr/>
    </dgm:pt>
    <dgm:pt modelId="{E3856B15-DED0-4C64-9284-71616ED115DF}" type="pres">
      <dgm:prSet presAssocID="{75F8FD47-D3E3-430F-A00D-9664C773DFEF}" presName="accentRepeatNode" presStyleLbl="solidAlignAcc1" presStyleIdx="2" presStyleCnt="6"/>
      <dgm:spPr/>
    </dgm:pt>
    <dgm:pt modelId="{BBE5D4D2-F302-4629-B103-F7785732B70E}" type="pres">
      <dgm:prSet presAssocID="{C17B12C9-7BAD-4781-BBAA-27FCBB72F4A2}" presName="image2" presStyleCnt="0"/>
      <dgm:spPr/>
    </dgm:pt>
    <dgm:pt modelId="{5B8397F5-995D-4916-8AB5-B4859F4E0435}" type="pres">
      <dgm:prSet presAssocID="{C17B12C9-7BAD-4781-BBAA-27FCBB72F4A2}" presName="imageRepeatNode" presStyleLbl="alignAcc1" presStyleIdx="1" presStyleCnt="3"/>
      <dgm:spPr/>
    </dgm:pt>
    <dgm:pt modelId="{3C64A6CD-87EA-4FFA-9720-111D6CF3247C}" type="pres">
      <dgm:prSet presAssocID="{C17B12C9-7BAD-4781-BBAA-27FCBB72F4A2}" presName="imageaccent2" presStyleCnt="0"/>
      <dgm:spPr/>
    </dgm:pt>
    <dgm:pt modelId="{02DA4FF2-C06C-4A52-B3F4-26D0B240A8C8}" type="pres">
      <dgm:prSet presAssocID="{C17B12C9-7BAD-4781-BBAA-27FCBB72F4A2}" presName="accentRepeatNode" presStyleLbl="solidAlignAcc1" presStyleIdx="3" presStyleCnt="6"/>
      <dgm:spPr/>
    </dgm:pt>
    <dgm:pt modelId="{BED045B2-ED29-43A0-A8A1-5A550DE3AC6B}" type="pres">
      <dgm:prSet presAssocID="{D9482E14-635E-4F5B-8694-350C1AAA2D71}" presName="text3" presStyleCnt="0"/>
      <dgm:spPr/>
    </dgm:pt>
    <dgm:pt modelId="{4F5EDEC5-4B5D-4832-80C5-1F73DB797D30}" type="pres">
      <dgm:prSet presAssocID="{D9482E14-635E-4F5B-8694-350C1AAA2D71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729F63E-A026-426C-BE01-C514D962EEE2}" type="pres">
      <dgm:prSet presAssocID="{D9482E14-635E-4F5B-8694-350C1AAA2D71}" presName="textaccent3" presStyleCnt="0"/>
      <dgm:spPr/>
    </dgm:pt>
    <dgm:pt modelId="{1EA394D3-CFEB-4EB3-BDDF-DD6607794746}" type="pres">
      <dgm:prSet presAssocID="{D9482E14-635E-4F5B-8694-350C1AAA2D71}" presName="accentRepeatNode" presStyleLbl="solidAlignAcc1" presStyleIdx="4" presStyleCnt="6"/>
      <dgm:spPr/>
    </dgm:pt>
    <dgm:pt modelId="{E6BE4C03-A13D-4347-A269-A33BFFCAC296}" type="pres">
      <dgm:prSet presAssocID="{5FCE0817-BD7C-40F2-A506-0C6F9117CF6B}" presName="image3" presStyleCnt="0"/>
      <dgm:spPr/>
    </dgm:pt>
    <dgm:pt modelId="{87ED92B3-C8EF-4DCE-979C-45D10FED35E8}" type="pres">
      <dgm:prSet presAssocID="{5FCE0817-BD7C-40F2-A506-0C6F9117CF6B}" presName="imageRepeatNode" presStyleLbl="alignAcc1" presStyleIdx="2" presStyleCnt="3"/>
      <dgm:spPr/>
    </dgm:pt>
    <dgm:pt modelId="{AB2AEEE0-9B0F-4C0C-806F-A7E184EA0906}" type="pres">
      <dgm:prSet presAssocID="{5FCE0817-BD7C-40F2-A506-0C6F9117CF6B}" presName="imageaccent3" presStyleCnt="0"/>
      <dgm:spPr/>
    </dgm:pt>
    <dgm:pt modelId="{0D4512F3-A7CA-49B5-BCC7-12F568A41326}" type="pres">
      <dgm:prSet presAssocID="{5FCE0817-BD7C-40F2-A506-0C6F9117CF6B}" presName="accentRepeatNode" presStyleLbl="solidAlignAcc1" presStyleIdx="5" presStyleCnt="6"/>
      <dgm:spPr/>
    </dgm:pt>
  </dgm:ptLst>
  <dgm:cxnLst>
    <dgm:cxn modelId="{924D5801-E68A-482A-BCDB-C475BAD35563}" type="presOf" srcId="{8AE50A05-5AB2-47F1-B668-7438EF1BDC0C}" destId="{300AB1C0-8B60-4D79-9998-61D64A56DEC0}" srcOrd="0" destOrd="0" presId="urn:microsoft.com/office/officeart/2008/layout/HexagonCluster"/>
    <dgm:cxn modelId="{16020C06-3279-470D-9324-90E64F968A55}" type="presOf" srcId="{996C637C-4641-4ED0-86D9-39711C4389AC}" destId="{9026CA13-3AC1-421F-AFF5-C76935AFC9AB}" srcOrd="0" destOrd="0" presId="urn:microsoft.com/office/officeart/2008/layout/HexagonCluster"/>
    <dgm:cxn modelId="{37397C0F-1BD6-410F-B946-4138FC26E946}" type="presOf" srcId="{75F8FD47-D3E3-430F-A00D-9664C773DFEF}" destId="{05A421C2-66DC-47AC-AC0E-BB9EA6C5DAAE}" srcOrd="0" destOrd="0" presId="urn:microsoft.com/office/officeart/2008/layout/HexagonCluster"/>
    <dgm:cxn modelId="{6A41A44C-2417-44B8-A880-E7A167E07F8F}" type="presOf" srcId="{D9482E14-635E-4F5B-8694-350C1AAA2D71}" destId="{4F5EDEC5-4B5D-4832-80C5-1F73DB797D30}" srcOrd="0" destOrd="0" presId="urn:microsoft.com/office/officeart/2008/layout/HexagonCluster"/>
    <dgm:cxn modelId="{454BE676-FB3E-4941-85E9-CF14E45C754F}" type="presOf" srcId="{4686800C-821E-44CF-AFB8-2E605FA628BC}" destId="{4BE74571-C2BA-462F-B2CA-C688B24D0BC7}" srcOrd="0" destOrd="0" presId="urn:microsoft.com/office/officeart/2008/layout/HexagonCluster"/>
    <dgm:cxn modelId="{E6AC7B88-EF0A-48E5-9B5A-FD567CC02E40}" srcId="{996C637C-4641-4ED0-86D9-39711C4389AC}" destId="{8AE50A05-5AB2-47F1-B668-7438EF1BDC0C}" srcOrd="0" destOrd="0" parTransId="{3D415B64-8091-4190-A9B8-F074376BDDFC}" sibTransId="{4686800C-821E-44CF-AFB8-2E605FA628BC}"/>
    <dgm:cxn modelId="{B392C2C2-9839-443A-B632-78CF675FF605}" srcId="{996C637C-4641-4ED0-86D9-39711C4389AC}" destId="{D9482E14-635E-4F5B-8694-350C1AAA2D71}" srcOrd="2" destOrd="0" parTransId="{5CF4BC86-B4A3-4D27-9994-DB8C5C954EDD}" sibTransId="{5FCE0817-BD7C-40F2-A506-0C6F9117CF6B}"/>
    <dgm:cxn modelId="{0CCFEDC5-E89F-4E28-90E5-63F487A6C848}" srcId="{996C637C-4641-4ED0-86D9-39711C4389AC}" destId="{75F8FD47-D3E3-430F-A00D-9664C773DFEF}" srcOrd="1" destOrd="0" parTransId="{868ABF47-15B4-42C5-BD76-BD1A124954BE}" sibTransId="{C17B12C9-7BAD-4781-BBAA-27FCBB72F4A2}"/>
    <dgm:cxn modelId="{BE7341F1-F65E-43B9-82A3-CAE6CD886B9B}" type="presOf" srcId="{C17B12C9-7BAD-4781-BBAA-27FCBB72F4A2}" destId="{5B8397F5-995D-4916-8AB5-B4859F4E0435}" srcOrd="0" destOrd="0" presId="urn:microsoft.com/office/officeart/2008/layout/HexagonCluster"/>
    <dgm:cxn modelId="{9E8F5AF9-0E3E-4D98-BBD7-0D89532F8F19}" type="presOf" srcId="{5FCE0817-BD7C-40F2-A506-0C6F9117CF6B}" destId="{87ED92B3-C8EF-4DCE-979C-45D10FED35E8}" srcOrd="0" destOrd="0" presId="urn:microsoft.com/office/officeart/2008/layout/HexagonCluster"/>
    <dgm:cxn modelId="{60CF240A-01E3-41A1-B8EB-121E6EF2E4CA}" type="presParOf" srcId="{9026CA13-3AC1-421F-AFF5-C76935AFC9AB}" destId="{8CCEAE08-6C89-410E-B8E9-69DE5AE8AFD9}" srcOrd="0" destOrd="0" presId="urn:microsoft.com/office/officeart/2008/layout/HexagonCluster"/>
    <dgm:cxn modelId="{F5B70056-F038-4645-9E71-571AE620B278}" type="presParOf" srcId="{8CCEAE08-6C89-410E-B8E9-69DE5AE8AFD9}" destId="{300AB1C0-8B60-4D79-9998-61D64A56DEC0}" srcOrd="0" destOrd="0" presId="urn:microsoft.com/office/officeart/2008/layout/HexagonCluster"/>
    <dgm:cxn modelId="{01500B9F-65ED-4796-BB75-3A6125D5747E}" type="presParOf" srcId="{9026CA13-3AC1-421F-AFF5-C76935AFC9AB}" destId="{B23883B6-DB6F-40CC-B35C-E37C7D34C5EB}" srcOrd="1" destOrd="0" presId="urn:microsoft.com/office/officeart/2008/layout/HexagonCluster"/>
    <dgm:cxn modelId="{56ACEE29-37FA-432C-9216-949CAB0723A4}" type="presParOf" srcId="{B23883B6-DB6F-40CC-B35C-E37C7D34C5EB}" destId="{FD1F285B-D611-4FB3-BCBB-65331D716212}" srcOrd="0" destOrd="0" presId="urn:microsoft.com/office/officeart/2008/layout/HexagonCluster"/>
    <dgm:cxn modelId="{2384A7E8-E4E2-4C48-8518-E4739DE66942}" type="presParOf" srcId="{9026CA13-3AC1-421F-AFF5-C76935AFC9AB}" destId="{E9F36272-440D-4408-8B5E-9CCDF7627733}" srcOrd="2" destOrd="0" presId="urn:microsoft.com/office/officeart/2008/layout/HexagonCluster"/>
    <dgm:cxn modelId="{9AEF9BE6-BD62-4377-BDE0-2E13E2D23653}" type="presParOf" srcId="{E9F36272-440D-4408-8B5E-9CCDF7627733}" destId="{4BE74571-C2BA-462F-B2CA-C688B24D0BC7}" srcOrd="0" destOrd="0" presId="urn:microsoft.com/office/officeart/2008/layout/HexagonCluster"/>
    <dgm:cxn modelId="{6F18B72D-07EA-4271-853C-EAD2DD8656C6}" type="presParOf" srcId="{9026CA13-3AC1-421F-AFF5-C76935AFC9AB}" destId="{776D9968-B5D3-4E5B-9B97-E3B48DD3008D}" srcOrd="3" destOrd="0" presId="urn:microsoft.com/office/officeart/2008/layout/HexagonCluster"/>
    <dgm:cxn modelId="{F307166B-3805-488F-93BA-C1F9E69114D6}" type="presParOf" srcId="{776D9968-B5D3-4E5B-9B97-E3B48DD3008D}" destId="{A5666667-3473-4153-86BE-89044F6E993D}" srcOrd="0" destOrd="0" presId="urn:microsoft.com/office/officeart/2008/layout/HexagonCluster"/>
    <dgm:cxn modelId="{A11E8DCA-C0EC-43D2-99F9-A53B2152BB77}" type="presParOf" srcId="{9026CA13-3AC1-421F-AFF5-C76935AFC9AB}" destId="{ED78B21D-7F63-41B6-B1FE-DDEB0CD1ADEA}" srcOrd="4" destOrd="0" presId="urn:microsoft.com/office/officeart/2008/layout/HexagonCluster"/>
    <dgm:cxn modelId="{594AE6DA-A6CE-4B6A-9202-FCA55B0B42E0}" type="presParOf" srcId="{ED78B21D-7F63-41B6-B1FE-DDEB0CD1ADEA}" destId="{05A421C2-66DC-47AC-AC0E-BB9EA6C5DAAE}" srcOrd="0" destOrd="0" presId="urn:microsoft.com/office/officeart/2008/layout/HexagonCluster"/>
    <dgm:cxn modelId="{062A6B57-75E8-49AD-B8C0-23D929DA4E5B}" type="presParOf" srcId="{9026CA13-3AC1-421F-AFF5-C76935AFC9AB}" destId="{BDD3852B-B708-43BB-A2D8-3F864FB90368}" srcOrd="5" destOrd="0" presId="urn:microsoft.com/office/officeart/2008/layout/HexagonCluster"/>
    <dgm:cxn modelId="{C98E380B-02C8-4AA0-97A9-A31DE1C2E536}" type="presParOf" srcId="{BDD3852B-B708-43BB-A2D8-3F864FB90368}" destId="{E3856B15-DED0-4C64-9284-71616ED115DF}" srcOrd="0" destOrd="0" presId="urn:microsoft.com/office/officeart/2008/layout/HexagonCluster"/>
    <dgm:cxn modelId="{C874A4A6-B8BF-4D09-B756-634734DCBA0F}" type="presParOf" srcId="{9026CA13-3AC1-421F-AFF5-C76935AFC9AB}" destId="{BBE5D4D2-F302-4629-B103-F7785732B70E}" srcOrd="6" destOrd="0" presId="urn:microsoft.com/office/officeart/2008/layout/HexagonCluster"/>
    <dgm:cxn modelId="{54747BC5-07F3-44BB-AA77-97BC0B658912}" type="presParOf" srcId="{BBE5D4D2-F302-4629-B103-F7785732B70E}" destId="{5B8397F5-995D-4916-8AB5-B4859F4E0435}" srcOrd="0" destOrd="0" presId="urn:microsoft.com/office/officeart/2008/layout/HexagonCluster"/>
    <dgm:cxn modelId="{93BD249C-AA40-4EF5-844A-A6EE637C2887}" type="presParOf" srcId="{9026CA13-3AC1-421F-AFF5-C76935AFC9AB}" destId="{3C64A6CD-87EA-4FFA-9720-111D6CF3247C}" srcOrd="7" destOrd="0" presId="urn:microsoft.com/office/officeart/2008/layout/HexagonCluster"/>
    <dgm:cxn modelId="{1C29DB3B-DEB9-4D9F-9AC7-F7CC9155BCE7}" type="presParOf" srcId="{3C64A6CD-87EA-4FFA-9720-111D6CF3247C}" destId="{02DA4FF2-C06C-4A52-B3F4-26D0B240A8C8}" srcOrd="0" destOrd="0" presId="urn:microsoft.com/office/officeart/2008/layout/HexagonCluster"/>
    <dgm:cxn modelId="{DDB4CBA2-A1F2-4E30-82D6-11AAB88BACA9}" type="presParOf" srcId="{9026CA13-3AC1-421F-AFF5-C76935AFC9AB}" destId="{BED045B2-ED29-43A0-A8A1-5A550DE3AC6B}" srcOrd="8" destOrd="0" presId="urn:microsoft.com/office/officeart/2008/layout/HexagonCluster"/>
    <dgm:cxn modelId="{2FF17BAC-854E-4059-9572-D8370000046D}" type="presParOf" srcId="{BED045B2-ED29-43A0-A8A1-5A550DE3AC6B}" destId="{4F5EDEC5-4B5D-4832-80C5-1F73DB797D30}" srcOrd="0" destOrd="0" presId="urn:microsoft.com/office/officeart/2008/layout/HexagonCluster"/>
    <dgm:cxn modelId="{53BB8D22-DA28-438F-AB5E-B4ED71C69F41}" type="presParOf" srcId="{9026CA13-3AC1-421F-AFF5-C76935AFC9AB}" destId="{4729F63E-A026-426C-BE01-C514D962EEE2}" srcOrd="9" destOrd="0" presId="urn:microsoft.com/office/officeart/2008/layout/HexagonCluster"/>
    <dgm:cxn modelId="{93BE79B2-EF17-4B94-8AD1-F8623B144954}" type="presParOf" srcId="{4729F63E-A026-426C-BE01-C514D962EEE2}" destId="{1EA394D3-CFEB-4EB3-BDDF-DD6607794746}" srcOrd="0" destOrd="0" presId="urn:microsoft.com/office/officeart/2008/layout/HexagonCluster"/>
    <dgm:cxn modelId="{F637500A-143C-4694-9A0A-F0360DF7AEC1}" type="presParOf" srcId="{9026CA13-3AC1-421F-AFF5-C76935AFC9AB}" destId="{E6BE4C03-A13D-4347-A269-A33BFFCAC296}" srcOrd="10" destOrd="0" presId="urn:microsoft.com/office/officeart/2008/layout/HexagonCluster"/>
    <dgm:cxn modelId="{86D9E0A6-8555-4106-8D6C-67696BACA0EE}" type="presParOf" srcId="{E6BE4C03-A13D-4347-A269-A33BFFCAC296}" destId="{87ED92B3-C8EF-4DCE-979C-45D10FED35E8}" srcOrd="0" destOrd="0" presId="urn:microsoft.com/office/officeart/2008/layout/HexagonCluster"/>
    <dgm:cxn modelId="{BA5D8AB8-69E6-415A-BD59-E9C43C9D17D4}" type="presParOf" srcId="{9026CA13-3AC1-421F-AFF5-C76935AFC9AB}" destId="{AB2AEEE0-9B0F-4C0C-806F-A7E184EA0906}" srcOrd="11" destOrd="0" presId="urn:microsoft.com/office/officeart/2008/layout/HexagonCluster"/>
    <dgm:cxn modelId="{34A6C2EC-C686-4826-8109-C9099B9DC654}" type="presParOf" srcId="{AB2AEEE0-9B0F-4C0C-806F-A7E184EA0906}" destId="{0D4512F3-A7CA-49B5-BCC7-12F568A41326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AB1C0-8B60-4D79-9998-61D64A56DEC0}">
      <dsp:nvSpPr>
        <dsp:cNvPr id="0" name=""/>
        <dsp:cNvSpPr/>
      </dsp:nvSpPr>
      <dsp:spPr>
        <a:xfrm>
          <a:off x="1632225" y="2186426"/>
          <a:ext cx="1544416" cy="13315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Promotion</a:t>
          </a:r>
        </a:p>
      </dsp:txBody>
      <dsp:txXfrm>
        <a:off x="1871889" y="2393058"/>
        <a:ext cx="1065088" cy="918292"/>
      </dsp:txXfrm>
    </dsp:sp>
    <dsp:sp modelId="{FD1F285B-D611-4FB3-BCBB-65331D716212}">
      <dsp:nvSpPr>
        <dsp:cNvPr id="0" name=""/>
        <dsp:cNvSpPr/>
      </dsp:nvSpPr>
      <dsp:spPr>
        <a:xfrm>
          <a:off x="1672347" y="2774281"/>
          <a:ext cx="180823" cy="1558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74571-C2BA-462F-B2CA-C688B24D0BC7}">
      <dsp:nvSpPr>
        <dsp:cNvPr id="0" name=""/>
        <dsp:cNvSpPr/>
      </dsp:nvSpPr>
      <dsp:spPr>
        <a:xfrm>
          <a:off x="351480" y="1458890"/>
          <a:ext cx="1544416" cy="133155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66667-3473-4153-86BE-89044F6E993D}">
      <dsp:nvSpPr>
        <dsp:cNvPr id="0" name=""/>
        <dsp:cNvSpPr/>
      </dsp:nvSpPr>
      <dsp:spPr>
        <a:xfrm>
          <a:off x="1337119" y="2920902"/>
          <a:ext cx="180823" cy="1558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421C2-66DC-47AC-AC0E-BB9EA6C5DAAE}">
      <dsp:nvSpPr>
        <dsp:cNvPr id="0" name=""/>
        <dsp:cNvSpPr/>
      </dsp:nvSpPr>
      <dsp:spPr>
        <a:xfrm>
          <a:off x="2948002" y="1455389"/>
          <a:ext cx="1544416" cy="13315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Behörden</a:t>
          </a:r>
        </a:p>
      </dsp:txBody>
      <dsp:txXfrm>
        <a:off x="3187666" y="1662021"/>
        <a:ext cx="1065088" cy="918292"/>
      </dsp:txXfrm>
    </dsp:sp>
    <dsp:sp modelId="{E3856B15-DED0-4C64-9284-71616ED115DF}">
      <dsp:nvSpPr>
        <dsp:cNvPr id="0" name=""/>
        <dsp:cNvSpPr/>
      </dsp:nvSpPr>
      <dsp:spPr>
        <a:xfrm>
          <a:off x="4003812" y="2609639"/>
          <a:ext cx="180823" cy="1558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397F5-995D-4916-8AB5-B4859F4E0435}">
      <dsp:nvSpPr>
        <dsp:cNvPr id="0" name=""/>
        <dsp:cNvSpPr/>
      </dsp:nvSpPr>
      <dsp:spPr>
        <a:xfrm>
          <a:off x="4263779" y="2186426"/>
          <a:ext cx="1544416" cy="133155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A4FF2-C06C-4A52-B3F4-26D0B240A8C8}">
      <dsp:nvSpPr>
        <dsp:cNvPr id="0" name=""/>
        <dsp:cNvSpPr/>
      </dsp:nvSpPr>
      <dsp:spPr>
        <a:xfrm>
          <a:off x="4303901" y="2774281"/>
          <a:ext cx="180823" cy="1558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EDEC5-4B5D-4832-80C5-1F73DB797D30}">
      <dsp:nvSpPr>
        <dsp:cNvPr id="0" name=""/>
        <dsp:cNvSpPr/>
      </dsp:nvSpPr>
      <dsp:spPr>
        <a:xfrm>
          <a:off x="1632225" y="727518"/>
          <a:ext cx="1544416" cy="13315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Unternehmen</a:t>
          </a:r>
        </a:p>
      </dsp:txBody>
      <dsp:txXfrm>
        <a:off x="1871889" y="934150"/>
        <a:ext cx="1065088" cy="918292"/>
      </dsp:txXfrm>
    </dsp:sp>
    <dsp:sp modelId="{1EA394D3-CFEB-4EB3-BDDF-DD6607794746}">
      <dsp:nvSpPr>
        <dsp:cNvPr id="0" name=""/>
        <dsp:cNvSpPr/>
      </dsp:nvSpPr>
      <dsp:spPr>
        <a:xfrm>
          <a:off x="2679241" y="756366"/>
          <a:ext cx="180823" cy="1558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D92B3-C8EF-4DCE-979C-45D10FED35E8}">
      <dsp:nvSpPr>
        <dsp:cNvPr id="0" name=""/>
        <dsp:cNvSpPr/>
      </dsp:nvSpPr>
      <dsp:spPr>
        <a:xfrm>
          <a:off x="2948002" y="0"/>
          <a:ext cx="1544416" cy="133155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512F3-A7CA-49B5-BCC7-12F568A41326}">
      <dsp:nvSpPr>
        <dsp:cNvPr id="0" name=""/>
        <dsp:cNvSpPr/>
      </dsp:nvSpPr>
      <dsp:spPr>
        <a:xfrm>
          <a:off x="2993620" y="584688"/>
          <a:ext cx="180823" cy="1558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E5F9-7C68-440D-8F93-DD9A6ECD879E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BDED-7A90-4264-A83B-2E080B95BFE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4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4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9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8800" y="612000"/>
            <a:ext cx="7307503" cy="4681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8800" y="1080000"/>
            <a:ext cx="7307503" cy="3960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 descr="Ein Bild, das Himmel, Gebäude, draußen, Wolke enthält.&#10;&#10;KI-generierte Inhalte können fehlerhaft sein.">
            <a:extLst>
              <a:ext uri="{FF2B5EF4-FFF2-40B4-BE49-F238E27FC236}">
                <a16:creationId xmlns:a16="http://schemas.microsoft.com/office/drawing/2014/main" id="{B9AB23A9-8906-83AD-7D95-2B02792CE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85433"/>
            <a:ext cx="12195175" cy="36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8800" y="612000"/>
            <a:ext cx="7307503" cy="4681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8800" y="1080000"/>
            <a:ext cx="7307503" cy="3960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1378800" y="2178000"/>
            <a:ext cx="9432000" cy="36900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1" indent="0">
              <a:buNone/>
              <a:defRPr sz="2000"/>
            </a:lvl6pPr>
            <a:lvl7pPr marL="2742914" indent="0">
              <a:buNone/>
              <a:defRPr sz="2000"/>
            </a:lvl7pPr>
            <a:lvl8pPr marL="3200066" indent="0">
              <a:buNone/>
              <a:defRPr sz="2000"/>
            </a:lvl8pPr>
            <a:lvl9pPr marL="3657219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3588" y="2713213"/>
            <a:ext cx="10368000" cy="468108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1588" y="3569886"/>
            <a:ext cx="8532000" cy="396092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8800" y="2178001"/>
            <a:ext cx="4482000" cy="3597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1" indent="0">
              <a:buNone/>
              <a:defRPr sz="1600" b="1"/>
            </a:lvl6pPr>
            <a:lvl7pPr marL="2742914" indent="0">
              <a:buNone/>
              <a:defRPr sz="1600" b="1"/>
            </a:lvl7pPr>
            <a:lvl8pPr marL="3200066" indent="0">
              <a:buNone/>
              <a:defRPr sz="1600" b="1"/>
            </a:lvl8pPr>
            <a:lvl9pPr marL="365721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78800" y="2548067"/>
            <a:ext cx="4482000" cy="331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32400" y="2178001"/>
            <a:ext cx="4482000" cy="3597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1" indent="0">
              <a:buNone/>
              <a:defRPr sz="1600" b="1"/>
            </a:lvl6pPr>
            <a:lvl7pPr marL="2742914" indent="0">
              <a:buNone/>
              <a:defRPr sz="1600" b="1"/>
            </a:lvl7pPr>
            <a:lvl8pPr marL="3200066" indent="0">
              <a:buNone/>
              <a:defRPr sz="1600" b="1"/>
            </a:lvl8pPr>
            <a:lvl9pPr marL="365721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32400" y="2547278"/>
            <a:ext cx="4482000" cy="331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Beispiel-Fußzeile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78800" y="2178000"/>
            <a:ext cx="4482000" cy="369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32400" y="2178000"/>
            <a:ext cx="4482000" cy="36900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1" indent="0">
              <a:buNone/>
              <a:defRPr sz="2000"/>
            </a:lvl6pPr>
            <a:lvl7pPr marL="2742914" indent="0">
              <a:buNone/>
              <a:defRPr sz="2000"/>
            </a:lvl7pPr>
            <a:lvl8pPr marL="3200066" indent="0">
              <a:buNone/>
              <a:defRPr sz="2000"/>
            </a:lvl8pPr>
            <a:lvl9pPr marL="3657219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78800" y="2178000"/>
            <a:ext cx="6228000" cy="369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8082225" y="2178000"/>
            <a:ext cx="2736000" cy="36900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1" indent="0">
              <a:buNone/>
              <a:defRPr sz="2000"/>
            </a:lvl6pPr>
            <a:lvl7pPr marL="2742914" indent="0">
              <a:buNone/>
              <a:defRPr sz="2000"/>
            </a:lvl7pPr>
            <a:lvl8pPr marL="3200066" indent="0">
              <a:buNone/>
              <a:defRPr sz="2000"/>
            </a:lvl8pPr>
            <a:lvl9pPr marL="3657219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78800" y="612001"/>
            <a:ext cx="6457681" cy="12482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8800" y="2178000"/>
            <a:ext cx="9432000" cy="369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378800" y="6314401"/>
            <a:ext cx="2845541" cy="1800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 dirty="0"/>
              <a:t>TT.MM.JJJJ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78800" y="6062400"/>
            <a:ext cx="3861805" cy="1800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 dirty="0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417601" y="6314401"/>
            <a:ext cx="1406313" cy="1800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0" y="288000"/>
            <a:ext cx="2582298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</p:sldLayoutIdLst>
  <p:hf hdr="0"/>
  <p:txStyles>
    <p:titleStyle>
      <a:lvl1pPr algn="l" defTabSz="914305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2881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034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185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338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0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3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5" indent="-228576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4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9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378800" y="621482"/>
            <a:ext cx="7307503" cy="468108"/>
          </a:xfrm>
        </p:spPr>
        <p:txBody>
          <a:bodyPr/>
          <a:lstStyle/>
          <a:p>
            <a:r>
              <a:rPr lang="de-DE" dirty="0"/>
              <a:t>„After LL.B.“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378800" y="1273100"/>
            <a:ext cx="8038801" cy="468108"/>
          </a:xfrm>
        </p:spPr>
        <p:txBody>
          <a:bodyPr>
            <a:noAutofit/>
          </a:bodyPr>
          <a:lstStyle/>
          <a:p>
            <a:r>
              <a:rPr lang="de-DE" sz="2000" b="1" dirty="0">
                <a:cs typeface="Arial" pitchFamily="34" charset="0"/>
              </a:rPr>
              <a:t>Möglichkeiten und Perspektiven mit dem Abschluss „Unternehmensjurist/in (LL.B.)“ </a:t>
            </a:r>
            <a:endParaRPr lang="de-DE" sz="2000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78800" y="6130891"/>
            <a:ext cx="5798907" cy="252001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97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BEAB5-06E6-1AE5-D256-B7EFF439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Prüfungen: Übungen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54895C-C80D-7572-985C-702652F8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00" y="6454468"/>
            <a:ext cx="2845541" cy="180042"/>
          </a:xfrm>
        </p:spPr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D40F72-D045-5E1C-E0F4-B8F8047C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247587"/>
            <a:ext cx="3861805" cy="180042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F1E013-C58F-3E6C-1C01-C0863F39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10</a:t>
            </a:fld>
            <a:endParaRPr lang="de-DE" dirty="0"/>
          </a:p>
        </p:txBody>
      </p:sp>
      <p:sp>
        <p:nvSpPr>
          <p:cNvPr id="25" name="Gefaltete Ecke 27">
            <a:extLst>
              <a:ext uri="{FF2B5EF4-FFF2-40B4-BE49-F238E27FC236}">
                <a16:creationId xmlns:a16="http://schemas.microsoft.com/office/drawing/2014/main" id="{DFC32188-014A-C7C3-0ECE-0C1E011EAC2B}"/>
              </a:ext>
            </a:extLst>
          </p:cNvPr>
          <p:cNvSpPr/>
          <p:nvPr/>
        </p:nvSpPr>
        <p:spPr>
          <a:xfrm>
            <a:off x="1378800" y="1421043"/>
            <a:ext cx="3643338" cy="2000264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5C92B5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30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Übung für Anfänger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Öffentlichen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Recht</a:t>
            </a:r>
          </a:p>
        </p:txBody>
      </p:sp>
      <p:sp>
        <p:nvSpPr>
          <p:cNvPr id="26" name="Gefaltete Ecke 28">
            <a:extLst>
              <a:ext uri="{FF2B5EF4-FFF2-40B4-BE49-F238E27FC236}">
                <a16:creationId xmlns:a16="http://schemas.microsoft.com/office/drawing/2014/main" id="{091D95C6-7C5B-38C7-C629-92D5A77E7E75}"/>
              </a:ext>
            </a:extLst>
          </p:cNvPr>
          <p:cNvSpPr/>
          <p:nvPr/>
        </p:nvSpPr>
        <p:spPr>
          <a:xfrm>
            <a:off x="5218848" y="1402089"/>
            <a:ext cx="3643338" cy="2000264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5C92B5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Übung für Anfänger </a:t>
            </a:r>
            <a:b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Strafrecht</a:t>
            </a:r>
          </a:p>
        </p:txBody>
      </p:sp>
      <p:sp>
        <p:nvSpPr>
          <p:cNvPr id="27" name="Gefaltete Ecke 29">
            <a:extLst>
              <a:ext uri="{FF2B5EF4-FFF2-40B4-BE49-F238E27FC236}">
                <a16:creationId xmlns:a16="http://schemas.microsoft.com/office/drawing/2014/main" id="{2DFFA22C-E9EE-871A-E3C7-764D8617126B}"/>
              </a:ext>
            </a:extLst>
          </p:cNvPr>
          <p:cNvSpPr/>
          <p:nvPr/>
        </p:nvSpPr>
        <p:spPr>
          <a:xfrm>
            <a:off x="1378800" y="3619100"/>
            <a:ext cx="3643338" cy="2000264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5C92B5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Übung für Fortgeschrittene</a:t>
            </a:r>
            <a:b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Öffentlichen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Recht*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Gefaltete Ecke 30">
            <a:extLst>
              <a:ext uri="{FF2B5EF4-FFF2-40B4-BE49-F238E27FC236}">
                <a16:creationId xmlns:a16="http://schemas.microsoft.com/office/drawing/2014/main" id="{82CFF52D-DEBB-DBF1-0A4E-8BEFAF1E287C}"/>
              </a:ext>
            </a:extLst>
          </p:cNvPr>
          <p:cNvSpPr/>
          <p:nvPr/>
        </p:nvSpPr>
        <p:spPr>
          <a:xfrm>
            <a:off x="5218848" y="3619100"/>
            <a:ext cx="3643338" cy="2000264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5C92B5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Übung für Fortgeschrittene</a:t>
            </a:r>
            <a:b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Strafrecht*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lussdiagramm: Dokument 31">
            <a:extLst>
              <a:ext uri="{FF2B5EF4-FFF2-40B4-BE49-F238E27FC236}">
                <a16:creationId xmlns:a16="http://schemas.microsoft.com/office/drawing/2014/main" id="{EDB8BA3F-E8E6-206F-9A4A-9B7F6C1E9DC9}"/>
              </a:ext>
            </a:extLst>
          </p:cNvPr>
          <p:cNvSpPr/>
          <p:nvPr/>
        </p:nvSpPr>
        <p:spPr>
          <a:xfrm>
            <a:off x="3372453" y="2140732"/>
            <a:ext cx="1214446" cy="500066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Klausur</a:t>
            </a:r>
          </a:p>
        </p:txBody>
      </p:sp>
      <p:sp>
        <p:nvSpPr>
          <p:cNvPr id="33" name="Flussdiagramm: Dokument 32">
            <a:extLst>
              <a:ext uri="{FF2B5EF4-FFF2-40B4-BE49-F238E27FC236}">
                <a16:creationId xmlns:a16="http://schemas.microsoft.com/office/drawing/2014/main" id="{72399EF1-8D93-7315-C272-E0A0C5733D7B}"/>
              </a:ext>
            </a:extLst>
          </p:cNvPr>
          <p:cNvSpPr/>
          <p:nvPr/>
        </p:nvSpPr>
        <p:spPr>
          <a:xfrm>
            <a:off x="3372453" y="2732995"/>
            <a:ext cx="1214446" cy="500066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Hausarbeit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Abgerundetes Rechteck 43">
            <a:extLst>
              <a:ext uri="{FF2B5EF4-FFF2-40B4-BE49-F238E27FC236}">
                <a16:creationId xmlns:a16="http://schemas.microsoft.com/office/drawing/2014/main" id="{F30888C4-BBF7-62F1-9DD6-92141D458A6D}"/>
              </a:ext>
            </a:extLst>
          </p:cNvPr>
          <p:cNvSpPr/>
          <p:nvPr/>
        </p:nvSpPr>
        <p:spPr>
          <a:xfrm>
            <a:off x="3309702" y="2061506"/>
            <a:ext cx="1357322" cy="1214446"/>
          </a:xfrm>
          <a:prstGeom prst="roundRect">
            <a:avLst/>
          </a:prstGeom>
          <a:noFill/>
          <a:ln w="15875" cap="flat" cmpd="sng" algn="ctr">
            <a:solidFill>
              <a:srgbClr val="00305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Plus 33">
            <a:extLst>
              <a:ext uri="{FF2B5EF4-FFF2-40B4-BE49-F238E27FC236}">
                <a16:creationId xmlns:a16="http://schemas.microsoft.com/office/drawing/2014/main" id="{ACC7DF64-B3A9-0CD9-C49B-FBA5F084CB50}"/>
              </a:ext>
            </a:extLst>
          </p:cNvPr>
          <p:cNvSpPr/>
          <p:nvPr/>
        </p:nvSpPr>
        <p:spPr>
          <a:xfrm>
            <a:off x="3505299" y="2490134"/>
            <a:ext cx="357190" cy="357190"/>
          </a:xfrm>
          <a:prstGeom prst="mathPlus">
            <a:avLst/>
          </a:prstGeom>
          <a:solidFill>
            <a:srgbClr val="92D050"/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2A30D98-C039-BC11-B02F-8CCC05F11268}"/>
              </a:ext>
            </a:extLst>
          </p:cNvPr>
          <p:cNvSpPr txBox="1"/>
          <p:nvPr/>
        </p:nvSpPr>
        <p:spPr>
          <a:xfrm>
            <a:off x="9409852" y="1332851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>
                <a:solidFill>
                  <a:srgbClr val="003056"/>
                </a:solidFill>
              </a:rPr>
              <a:t>Angebot im Semester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951B03C-F1BE-2A51-4AE8-A380C001DE1E}"/>
              </a:ext>
            </a:extLst>
          </p:cNvPr>
          <p:cNvSpPr txBox="1"/>
          <p:nvPr/>
        </p:nvSpPr>
        <p:spPr>
          <a:xfrm>
            <a:off x="9417601" y="1962339"/>
            <a:ext cx="1368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056"/>
                </a:solidFill>
              </a:rPr>
              <a:t>3 Klausuren (180 Min.) und 2 Hausarbeiten (max. 7 Tage)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F7361AF-1FAB-CDD4-7C21-918CBE2E00EA}"/>
              </a:ext>
            </a:extLst>
          </p:cNvPr>
          <p:cNvSpPr txBox="1"/>
          <p:nvPr/>
        </p:nvSpPr>
        <p:spPr>
          <a:xfrm>
            <a:off x="9417601" y="3619100"/>
            <a:ext cx="14549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solidFill>
                  <a:srgbClr val="FF0000"/>
                </a:solidFill>
                <a:latin typeface="Calibri"/>
              </a:rPr>
              <a:t>4</a:t>
            </a:r>
            <a:r>
              <a:rPr lang="de-DE" sz="1600" b="1" dirty="0">
                <a:solidFill>
                  <a:srgbClr val="003B53"/>
                </a:solidFill>
                <a:latin typeface="Calibri"/>
              </a:rPr>
              <a:t> Klausuren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solidFill>
                  <a:srgbClr val="003B53"/>
                </a:solidFill>
                <a:latin typeface="Calibri"/>
              </a:rPr>
              <a:t>(300 Min.) im Öffentlichen Recht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C1B9F93-0CBD-2FF6-5E7F-E311D586AC1D}"/>
              </a:ext>
            </a:extLst>
          </p:cNvPr>
          <p:cNvSpPr txBox="1"/>
          <p:nvPr/>
        </p:nvSpPr>
        <p:spPr>
          <a:xfrm>
            <a:off x="9417601" y="4674362"/>
            <a:ext cx="136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056"/>
                </a:solidFill>
              </a:rPr>
              <a:t>5 Klausuren (300 Min.) im Strafrecht</a:t>
            </a:r>
          </a:p>
        </p:txBody>
      </p:sp>
      <p:sp>
        <p:nvSpPr>
          <p:cNvPr id="40" name="Flussdiagramm: Dokument 39">
            <a:extLst>
              <a:ext uri="{FF2B5EF4-FFF2-40B4-BE49-F238E27FC236}">
                <a16:creationId xmlns:a16="http://schemas.microsoft.com/office/drawing/2014/main" id="{3DCE8C26-CB16-B5E9-B96D-EE014064224A}"/>
              </a:ext>
            </a:extLst>
          </p:cNvPr>
          <p:cNvSpPr/>
          <p:nvPr/>
        </p:nvSpPr>
        <p:spPr>
          <a:xfrm>
            <a:off x="7212501" y="2119124"/>
            <a:ext cx="1214446" cy="500066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Klausur</a:t>
            </a:r>
          </a:p>
        </p:txBody>
      </p:sp>
      <p:sp>
        <p:nvSpPr>
          <p:cNvPr id="41" name="Flussdiagramm: Dokument 40">
            <a:extLst>
              <a:ext uri="{FF2B5EF4-FFF2-40B4-BE49-F238E27FC236}">
                <a16:creationId xmlns:a16="http://schemas.microsoft.com/office/drawing/2014/main" id="{EC23AB78-C98A-FADA-E036-2917FC6A4D9F}"/>
              </a:ext>
            </a:extLst>
          </p:cNvPr>
          <p:cNvSpPr/>
          <p:nvPr/>
        </p:nvSpPr>
        <p:spPr>
          <a:xfrm>
            <a:off x="7239068" y="2722043"/>
            <a:ext cx="1214446" cy="500066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Hausarbeit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Abgerundetes Rechteck 43">
            <a:extLst>
              <a:ext uri="{FF2B5EF4-FFF2-40B4-BE49-F238E27FC236}">
                <a16:creationId xmlns:a16="http://schemas.microsoft.com/office/drawing/2014/main" id="{17F2A5FA-DF13-EC7A-5B34-90F87A594A98}"/>
              </a:ext>
            </a:extLst>
          </p:cNvPr>
          <p:cNvSpPr/>
          <p:nvPr/>
        </p:nvSpPr>
        <p:spPr>
          <a:xfrm>
            <a:off x="7154116" y="2030611"/>
            <a:ext cx="1357322" cy="1214446"/>
          </a:xfrm>
          <a:prstGeom prst="roundRect">
            <a:avLst/>
          </a:prstGeom>
          <a:noFill/>
          <a:ln w="15875" cap="flat" cmpd="sng" algn="ctr">
            <a:solidFill>
              <a:srgbClr val="00305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Plus 33">
            <a:extLst>
              <a:ext uri="{FF2B5EF4-FFF2-40B4-BE49-F238E27FC236}">
                <a16:creationId xmlns:a16="http://schemas.microsoft.com/office/drawing/2014/main" id="{233D18BD-6CEF-DE9B-AEB3-02291D0E2E2F}"/>
              </a:ext>
            </a:extLst>
          </p:cNvPr>
          <p:cNvSpPr/>
          <p:nvPr/>
        </p:nvSpPr>
        <p:spPr>
          <a:xfrm>
            <a:off x="7407318" y="2456885"/>
            <a:ext cx="357190" cy="357190"/>
          </a:xfrm>
          <a:prstGeom prst="mathPlus">
            <a:avLst/>
          </a:prstGeom>
          <a:solidFill>
            <a:srgbClr val="92D050"/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lussdiagramm: Dokument 45">
            <a:extLst>
              <a:ext uri="{FF2B5EF4-FFF2-40B4-BE49-F238E27FC236}">
                <a16:creationId xmlns:a16="http://schemas.microsoft.com/office/drawing/2014/main" id="{2AB53216-398D-6ABA-F1B9-D0E52D173810}"/>
              </a:ext>
            </a:extLst>
          </p:cNvPr>
          <p:cNvSpPr/>
          <p:nvPr/>
        </p:nvSpPr>
        <p:spPr>
          <a:xfrm>
            <a:off x="3309702" y="4345425"/>
            <a:ext cx="1214446" cy="500066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Klausur</a:t>
            </a:r>
          </a:p>
        </p:txBody>
      </p:sp>
      <p:sp>
        <p:nvSpPr>
          <p:cNvPr id="47" name="Flussdiagramm: Dokument 46">
            <a:extLst>
              <a:ext uri="{FF2B5EF4-FFF2-40B4-BE49-F238E27FC236}">
                <a16:creationId xmlns:a16="http://schemas.microsoft.com/office/drawing/2014/main" id="{E2A00FC9-14BB-A4E4-2FB0-78E2E59794CF}"/>
              </a:ext>
            </a:extLst>
          </p:cNvPr>
          <p:cNvSpPr/>
          <p:nvPr/>
        </p:nvSpPr>
        <p:spPr>
          <a:xfrm>
            <a:off x="3296694" y="4917620"/>
            <a:ext cx="1214446" cy="500066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Klausur</a:t>
            </a:r>
          </a:p>
        </p:txBody>
      </p:sp>
      <p:sp>
        <p:nvSpPr>
          <p:cNvPr id="48" name="Abgerundetes Rechteck 43">
            <a:extLst>
              <a:ext uri="{FF2B5EF4-FFF2-40B4-BE49-F238E27FC236}">
                <a16:creationId xmlns:a16="http://schemas.microsoft.com/office/drawing/2014/main" id="{F1520398-807D-0F61-FFAD-EF0F394F9F51}"/>
              </a:ext>
            </a:extLst>
          </p:cNvPr>
          <p:cNvSpPr/>
          <p:nvPr/>
        </p:nvSpPr>
        <p:spPr>
          <a:xfrm>
            <a:off x="3225256" y="4250490"/>
            <a:ext cx="1357322" cy="1214446"/>
          </a:xfrm>
          <a:prstGeom prst="roundRect">
            <a:avLst/>
          </a:prstGeom>
          <a:noFill/>
          <a:ln w="15875" cap="flat" cmpd="sng" algn="ctr">
            <a:solidFill>
              <a:srgbClr val="00305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Plus 33">
            <a:extLst>
              <a:ext uri="{FF2B5EF4-FFF2-40B4-BE49-F238E27FC236}">
                <a16:creationId xmlns:a16="http://schemas.microsoft.com/office/drawing/2014/main" id="{E0CBC5C6-9968-05F5-D29E-0C63C16A3F44}"/>
              </a:ext>
            </a:extLst>
          </p:cNvPr>
          <p:cNvSpPr/>
          <p:nvPr/>
        </p:nvSpPr>
        <p:spPr>
          <a:xfrm>
            <a:off x="3401558" y="4690521"/>
            <a:ext cx="357190" cy="357190"/>
          </a:xfrm>
          <a:prstGeom prst="mathPlus">
            <a:avLst/>
          </a:prstGeom>
          <a:solidFill>
            <a:srgbClr val="92D050"/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lussdiagramm: Dokument 53">
            <a:extLst>
              <a:ext uri="{FF2B5EF4-FFF2-40B4-BE49-F238E27FC236}">
                <a16:creationId xmlns:a16="http://schemas.microsoft.com/office/drawing/2014/main" id="{8F175004-297B-9AE9-48DC-AD473B49AF0F}"/>
              </a:ext>
            </a:extLst>
          </p:cNvPr>
          <p:cNvSpPr/>
          <p:nvPr/>
        </p:nvSpPr>
        <p:spPr>
          <a:xfrm>
            <a:off x="7196349" y="4345425"/>
            <a:ext cx="1214446" cy="500066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Klausur</a:t>
            </a:r>
          </a:p>
        </p:txBody>
      </p:sp>
      <p:sp>
        <p:nvSpPr>
          <p:cNvPr id="55" name="Flussdiagramm: Dokument 54">
            <a:extLst>
              <a:ext uri="{FF2B5EF4-FFF2-40B4-BE49-F238E27FC236}">
                <a16:creationId xmlns:a16="http://schemas.microsoft.com/office/drawing/2014/main" id="{36A5DFA9-A9E4-B177-AE49-F32B29ED435C}"/>
              </a:ext>
            </a:extLst>
          </p:cNvPr>
          <p:cNvSpPr/>
          <p:nvPr/>
        </p:nvSpPr>
        <p:spPr>
          <a:xfrm>
            <a:off x="7183341" y="4917620"/>
            <a:ext cx="1214446" cy="500066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Klausur</a:t>
            </a:r>
          </a:p>
        </p:txBody>
      </p:sp>
      <p:sp>
        <p:nvSpPr>
          <p:cNvPr id="56" name="Abgerundetes Rechteck 43">
            <a:extLst>
              <a:ext uri="{FF2B5EF4-FFF2-40B4-BE49-F238E27FC236}">
                <a16:creationId xmlns:a16="http://schemas.microsoft.com/office/drawing/2014/main" id="{34BBB567-D06A-2A21-50A4-BE570FAA2CBC}"/>
              </a:ext>
            </a:extLst>
          </p:cNvPr>
          <p:cNvSpPr/>
          <p:nvPr/>
        </p:nvSpPr>
        <p:spPr>
          <a:xfrm>
            <a:off x="7111903" y="4250490"/>
            <a:ext cx="1357322" cy="1214446"/>
          </a:xfrm>
          <a:prstGeom prst="roundRect">
            <a:avLst/>
          </a:prstGeom>
          <a:noFill/>
          <a:ln w="15875" cap="flat" cmpd="sng" algn="ctr">
            <a:solidFill>
              <a:srgbClr val="00305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Plus 33">
            <a:extLst>
              <a:ext uri="{FF2B5EF4-FFF2-40B4-BE49-F238E27FC236}">
                <a16:creationId xmlns:a16="http://schemas.microsoft.com/office/drawing/2014/main" id="{B6779841-C72E-97C9-93BD-243EC5824998}"/>
              </a:ext>
            </a:extLst>
          </p:cNvPr>
          <p:cNvSpPr/>
          <p:nvPr/>
        </p:nvSpPr>
        <p:spPr>
          <a:xfrm>
            <a:off x="7288205" y="4690521"/>
            <a:ext cx="357190" cy="357190"/>
          </a:xfrm>
          <a:prstGeom prst="mathPlus">
            <a:avLst/>
          </a:prstGeom>
          <a:solidFill>
            <a:srgbClr val="92D050"/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44BC995D-942D-D1A0-D21D-F58F8BA8DF5D}"/>
              </a:ext>
            </a:extLst>
          </p:cNvPr>
          <p:cNvSpPr txBox="1"/>
          <p:nvPr/>
        </p:nvSpPr>
        <p:spPr>
          <a:xfrm>
            <a:off x="1273051" y="5653911"/>
            <a:ext cx="98650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*Beide Teilleistungen der ÜBUNGEN FÜR FORTGESCHRITTENE müssen entweder innerhalb desselben Semesters oder innerhalb zweier, zeitlich aufeinander folgender Semester erbracht werden (vgl. § 9 Abs. 3 Nr. 1 </a:t>
            </a:r>
            <a:r>
              <a:rPr lang="de-DE" sz="1400" b="1" dirty="0" err="1">
                <a:solidFill>
                  <a:srgbClr val="FF0000"/>
                </a:solidFill>
              </a:rPr>
              <a:t>JAPrO</a:t>
            </a:r>
            <a:r>
              <a:rPr lang="de-DE" sz="1400" b="1" dirty="0">
                <a:solidFill>
                  <a:srgbClr val="FF0000"/>
                </a:solidFill>
              </a:rPr>
              <a:t>)!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60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FB12D-4300-B18A-768F-2D28C49B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Prüfungen: Bestehen der Übungen für Fortgeschrittene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BE50EC-D62C-17AC-DBAA-F304D236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00" y="6398484"/>
            <a:ext cx="2845541" cy="180042"/>
          </a:xfrm>
        </p:spPr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E732E2-3DC2-2F0F-736D-C22C9632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033524"/>
            <a:ext cx="5629514" cy="364960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</a:t>
            </a:r>
          </a:p>
          <a:p>
            <a:r>
              <a:rPr lang="de-DE" dirty="0"/>
              <a:t>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5B991E-7C7A-6589-BF90-DB545AFC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11</a:t>
            </a:fld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692CA78-47A5-BAC7-9248-EF73854F56AF}"/>
              </a:ext>
            </a:extLst>
          </p:cNvPr>
          <p:cNvSpPr txBox="1">
            <a:spLocks/>
          </p:cNvSpPr>
          <p:nvPr/>
        </p:nvSpPr>
        <p:spPr>
          <a:xfrm>
            <a:off x="7779214" y="5990482"/>
            <a:ext cx="1271939" cy="197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305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152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7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0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1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4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6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9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0CC166-4E39-43B8-AB91-BDD1C4C9E224}" type="slidenum">
              <a:rPr lang="de-DE" smtClean="0"/>
              <a:pPr/>
              <a:t>11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DFC0881-C57E-E756-7B9E-100D094F2A03}"/>
              </a:ext>
            </a:extLst>
          </p:cNvPr>
          <p:cNvGrpSpPr/>
          <p:nvPr/>
        </p:nvGrpSpPr>
        <p:grpSpPr>
          <a:xfrm>
            <a:off x="1378800" y="1770269"/>
            <a:ext cx="8352928" cy="4634153"/>
            <a:chOff x="142844" y="628096"/>
            <a:chExt cx="8858280" cy="6006933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D658FE84-24D4-0B25-F68C-21B3D77DF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431" y="3483623"/>
              <a:ext cx="91440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407481F-DEEB-0703-345F-917D149DC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409" y="2057632"/>
              <a:ext cx="858837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E66FAF97-26B8-87F0-0401-4EB1755D2EC3}"/>
                </a:ext>
              </a:extLst>
            </p:cNvPr>
            <p:cNvGrpSpPr/>
            <p:nvPr/>
          </p:nvGrpSpPr>
          <p:grpSpPr>
            <a:xfrm>
              <a:off x="142844" y="960564"/>
              <a:ext cx="8858280" cy="5674465"/>
              <a:chOff x="142844" y="960564"/>
              <a:chExt cx="8858280" cy="5674465"/>
            </a:xfrm>
          </p:grpSpPr>
          <p:sp>
            <p:nvSpPr>
              <p:cNvPr id="25" name="Flussdiagramm: Dokument 24">
                <a:extLst>
                  <a:ext uri="{FF2B5EF4-FFF2-40B4-BE49-F238E27FC236}">
                    <a16:creationId xmlns:a16="http://schemas.microsoft.com/office/drawing/2014/main" id="{0389C1E7-FF39-870C-828A-621454DAEB4A}"/>
                  </a:ext>
                </a:extLst>
              </p:cNvPr>
              <p:cNvSpPr/>
              <p:nvPr/>
            </p:nvSpPr>
            <p:spPr>
              <a:xfrm>
                <a:off x="5286380" y="6063525"/>
                <a:ext cx="1714512" cy="571504"/>
              </a:xfrm>
              <a:prstGeom prst="flowChartDocumen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 cap="flat" cmpd="sng" algn="ctr">
                <a:solidFill>
                  <a:srgbClr val="53548A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6C1AE6E2-6789-06E4-6C50-CBE731D56857}"/>
                  </a:ext>
                </a:extLst>
              </p:cNvPr>
              <p:cNvGrpSpPr/>
              <p:nvPr/>
            </p:nvGrpSpPr>
            <p:grpSpPr>
              <a:xfrm>
                <a:off x="142844" y="960564"/>
                <a:ext cx="8858280" cy="5544860"/>
                <a:chOff x="142844" y="969245"/>
                <a:chExt cx="8858280" cy="5544860"/>
              </a:xfrm>
            </p:grpSpPr>
            <p:cxnSp>
              <p:nvCxnSpPr>
                <p:cNvPr id="27" name="Gerade Verbindung 160">
                  <a:extLst>
                    <a:ext uri="{FF2B5EF4-FFF2-40B4-BE49-F238E27FC236}">
                      <a16:creationId xmlns:a16="http://schemas.microsoft.com/office/drawing/2014/main" id="{37B2C718-2398-C5F5-4773-DCA83D53F31E}"/>
                    </a:ext>
                  </a:extLst>
                </p:cNvPr>
                <p:cNvCxnSpPr/>
                <p:nvPr/>
              </p:nvCxnSpPr>
              <p:spPr>
                <a:xfrm>
                  <a:off x="142844" y="5973720"/>
                  <a:ext cx="8858280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5C92B5">
                      <a:lumMod val="40000"/>
                      <a:lumOff val="60000"/>
                    </a:srgbClr>
                  </a:solidFill>
                  <a:prstDash val="sysDash"/>
                </a:ln>
                <a:effectLst/>
              </p:spPr>
            </p:cxnSp>
            <p:sp>
              <p:nvSpPr>
                <p:cNvPr id="28" name="Rechteck 27">
                  <a:extLst>
                    <a:ext uri="{FF2B5EF4-FFF2-40B4-BE49-F238E27FC236}">
                      <a16:creationId xmlns:a16="http://schemas.microsoft.com/office/drawing/2014/main" id="{EEC7609D-3384-07FD-D8A0-D83F47088692}"/>
                    </a:ext>
                  </a:extLst>
                </p:cNvPr>
                <p:cNvSpPr/>
                <p:nvPr/>
              </p:nvSpPr>
              <p:spPr>
                <a:xfrm>
                  <a:off x="7215206" y="3643314"/>
                  <a:ext cx="1714512" cy="228601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hteck 28">
                  <a:extLst>
                    <a:ext uri="{FF2B5EF4-FFF2-40B4-BE49-F238E27FC236}">
                      <a16:creationId xmlns:a16="http://schemas.microsoft.com/office/drawing/2014/main" id="{E8105432-0FD7-CF09-529E-A6D78BDA356C}"/>
                    </a:ext>
                  </a:extLst>
                </p:cNvPr>
                <p:cNvSpPr/>
                <p:nvPr/>
              </p:nvSpPr>
              <p:spPr>
                <a:xfrm>
                  <a:off x="7215206" y="1357298"/>
                  <a:ext cx="1714512" cy="228601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lussdiagramm: Dokument 29">
                  <a:extLst>
                    <a:ext uri="{FF2B5EF4-FFF2-40B4-BE49-F238E27FC236}">
                      <a16:creationId xmlns:a16="http://schemas.microsoft.com/office/drawing/2014/main" id="{0E1952B8-42B9-7F98-9D52-B198ACE27803}"/>
                    </a:ext>
                  </a:extLst>
                </p:cNvPr>
                <p:cNvSpPr/>
                <p:nvPr/>
              </p:nvSpPr>
              <p:spPr>
                <a:xfrm>
                  <a:off x="7286644" y="3143248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31" name="Flussdiagramm: Dokument 30">
                  <a:extLst>
                    <a:ext uri="{FF2B5EF4-FFF2-40B4-BE49-F238E27FC236}">
                      <a16:creationId xmlns:a16="http://schemas.microsoft.com/office/drawing/2014/main" id="{585FB8F8-1522-6654-46AF-61A7391FCD62}"/>
                    </a:ext>
                  </a:extLst>
                </p:cNvPr>
                <p:cNvSpPr/>
                <p:nvPr/>
              </p:nvSpPr>
              <p:spPr>
                <a:xfrm>
                  <a:off x="7286644" y="2714620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32" name="Flussdiagramm: Dokument 31">
                  <a:extLst>
                    <a:ext uri="{FF2B5EF4-FFF2-40B4-BE49-F238E27FC236}">
                      <a16:creationId xmlns:a16="http://schemas.microsoft.com/office/drawing/2014/main" id="{70C31118-B814-D659-43F7-3F5B0CF253E4}"/>
                    </a:ext>
                  </a:extLst>
                </p:cNvPr>
                <p:cNvSpPr/>
                <p:nvPr/>
              </p:nvSpPr>
              <p:spPr>
                <a:xfrm>
                  <a:off x="7286644" y="1428736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33" name="Flussdiagramm: Dokument 32">
                  <a:extLst>
                    <a:ext uri="{FF2B5EF4-FFF2-40B4-BE49-F238E27FC236}">
                      <a16:creationId xmlns:a16="http://schemas.microsoft.com/office/drawing/2014/main" id="{F142F08F-6133-DA1C-14E5-A57F5699E518}"/>
                    </a:ext>
                  </a:extLst>
                </p:cNvPr>
                <p:cNvSpPr/>
                <p:nvPr/>
              </p:nvSpPr>
              <p:spPr>
                <a:xfrm>
                  <a:off x="7286644" y="1857364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34" name="Flussdiagramm: Dokument 33">
                  <a:extLst>
                    <a:ext uri="{FF2B5EF4-FFF2-40B4-BE49-F238E27FC236}">
                      <a16:creationId xmlns:a16="http://schemas.microsoft.com/office/drawing/2014/main" id="{66A3BAA3-70C5-DB6E-4B26-7247AC4587FF}"/>
                    </a:ext>
                  </a:extLst>
                </p:cNvPr>
                <p:cNvSpPr/>
                <p:nvPr/>
              </p:nvSpPr>
              <p:spPr>
                <a:xfrm>
                  <a:off x="7286644" y="2285992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35" name="Flussdiagramm: Dokument 34">
                  <a:extLst>
                    <a:ext uri="{FF2B5EF4-FFF2-40B4-BE49-F238E27FC236}">
                      <a16:creationId xmlns:a16="http://schemas.microsoft.com/office/drawing/2014/main" id="{0F7993C8-6F18-F385-D3AB-F272D28B52C9}"/>
                    </a:ext>
                  </a:extLst>
                </p:cNvPr>
                <p:cNvSpPr/>
                <p:nvPr/>
              </p:nvSpPr>
              <p:spPr>
                <a:xfrm>
                  <a:off x="5404863" y="6156915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36" name="Pfeil nach links und rechts 67">
                  <a:extLst>
                    <a:ext uri="{FF2B5EF4-FFF2-40B4-BE49-F238E27FC236}">
                      <a16:creationId xmlns:a16="http://schemas.microsoft.com/office/drawing/2014/main" id="{3AD1235D-3ADF-72A2-8B65-E92517C55BD1}"/>
                    </a:ext>
                  </a:extLst>
                </p:cNvPr>
                <p:cNvSpPr/>
                <p:nvPr/>
              </p:nvSpPr>
              <p:spPr>
                <a:xfrm rot="16200000">
                  <a:off x="-1643106" y="3143248"/>
                  <a:ext cx="4572032" cy="1000132"/>
                </a:xfrm>
                <a:prstGeom prst="leftRightArrow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  aufeinander folgende  Semester</a:t>
                  </a:r>
                </a:p>
              </p:txBody>
            </p:sp>
            <p:sp>
              <p:nvSpPr>
                <p:cNvPr id="37" name="Rechteck 36">
                  <a:extLst>
                    <a:ext uri="{FF2B5EF4-FFF2-40B4-BE49-F238E27FC236}">
                      <a16:creationId xmlns:a16="http://schemas.microsoft.com/office/drawing/2014/main" id="{2263EAE1-125B-B42B-94E4-2F6F0511B38F}"/>
                    </a:ext>
                  </a:extLst>
                </p:cNvPr>
                <p:cNvSpPr/>
                <p:nvPr/>
              </p:nvSpPr>
              <p:spPr>
                <a:xfrm>
                  <a:off x="5286380" y="3643314"/>
                  <a:ext cx="1714512" cy="228601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hteck 37">
                  <a:extLst>
                    <a:ext uri="{FF2B5EF4-FFF2-40B4-BE49-F238E27FC236}">
                      <a16:creationId xmlns:a16="http://schemas.microsoft.com/office/drawing/2014/main" id="{154887E6-0F42-7C48-80F5-41FAD4CA00AA}"/>
                    </a:ext>
                  </a:extLst>
                </p:cNvPr>
                <p:cNvSpPr/>
                <p:nvPr/>
              </p:nvSpPr>
              <p:spPr>
                <a:xfrm>
                  <a:off x="5286380" y="1357298"/>
                  <a:ext cx="1714512" cy="228601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lussdiagramm: Dokument 38">
                  <a:extLst>
                    <a:ext uri="{FF2B5EF4-FFF2-40B4-BE49-F238E27FC236}">
                      <a16:creationId xmlns:a16="http://schemas.microsoft.com/office/drawing/2014/main" id="{AEDBB52B-2816-8D9A-1470-7F092A05C3C5}"/>
                    </a:ext>
                  </a:extLst>
                </p:cNvPr>
                <p:cNvSpPr/>
                <p:nvPr/>
              </p:nvSpPr>
              <p:spPr>
                <a:xfrm>
                  <a:off x="5357818" y="1428736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40" name="Flussdiagramm: Dokument 39">
                  <a:extLst>
                    <a:ext uri="{FF2B5EF4-FFF2-40B4-BE49-F238E27FC236}">
                      <a16:creationId xmlns:a16="http://schemas.microsoft.com/office/drawing/2014/main" id="{EE118C91-B9A6-34A1-E72B-32AB33E2FDCC}"/>
                    </a:ext>
                  </a:extLst>
                </p:cNvPr>
                <p:cNvSpPr/>
                <p:nvPr/>
              </p:nvSpPr>
              <p:spPr>
                <a:xfrm>
                  <a:off x="5357818" y="1857364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41" name="Flussdiagramm: Dokument 40">
                  <a:extLst>
                    <a:ext uri="{FF2B5EF4-FFF2-40B4-BE49-F238E27FC236}">
                      <a16:creationId xmlns:a16="http://schemas.microsoft.com/office/drawing/2014/main" id="{D0571316-95A5-C3AF-A920-54CC8F1270B9}"/>
                    </a:ext>
                  </a:extLst>
                </p:cNvPr>
                <p:cNvSpPr/>
                <p:nvPr/>
              </p:nvSpPr>
              <p:spPr>
                <a:xfrm>
                  <a:off x="5357818" y="2285992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42" name="Flussdiagramm: Dokument 41">
                  <a:extLst>
                    <a:ext uri="{FF2B5EF4-FFF2-40B4-BE49-F238E27FC236}">
                      <a16:creationId xmlns:a16="http://schemas.microsoft.com/office/drawing/2014/main" id="{38AA5E54-C423-AE9E-8E10-A2D56ABCCE28}"/>
                    </a:ext>
                  </a:extLst>
                </p:cNvPr>
                <p:cNvSpPr/>
                <p:nvPr/>
              </p:nvSpPr>
              <p:spPr>
                <a:xfrm>
                  <a:off x="5357818" y="2714620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43" name="Flussdiagramm: Dokument 42">
                  <a:extLst>
                    <a:ext uri="{FF2B5EF4-FFF2-40B4-BE49-F238E27FC236}">
                      <a16:creationId xmlns:a16="http://schemas.microsoft.com/office/drawing/2014/main" id="{27ABB14F-47B6-3186-3DB1-9B2E616EEC2B}"/>
                    </a:ext>
                  </a:extLst>
                </p:cNvPr>
                <p:cNvSpPr/>
                <p:nvPr/>
              </p:nvSpPr>
              <p:spPr>
                <a:xfrm>
                  <a:off x="5357818" y="3143248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44" name="Flussdiagramm: Dokument 43">
                  <a:extLst>
                    <a:ext uri="{FF2B5EF4-FFF2-40B4-BE49-F238E27FC236}">
                      <a16:creationId xmlns:a16="http://schemas.microsoft.com/office/drawing/2014/main" id="{46307A18-94C4-7D52-D824-37E302AC009E}"/>
                    </a:ext>
                  </a:extLst>
                </p:cNvPr>
                <p:cNvSpPr/>
                <p:nvPr/>
              </p:nvSpPr>
              <p:spPr>
                <a:xfrm>
                  <a:off x="5357818" y="3714752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45" name="Flussdiagramm: Dokument 44">
                  <a:extLst>
                    <a:ext uri="{FF2B5EF4-FFF2-40B4-BE49-F238E27FC236}">
                      <a16:creationId xmlns:a16="http://schemas.microsoft.com/office/drawing/2014/main" id="{0B5E8F32-ABF7-CA63-F7A7-D026B764B1A2}"/>
                    </a:ext>
                  </a:extLst>
                </p:cNvPr>
                <p:cNvSpPr/>
                <p:nvPr/>
              </p:nvSpPr>
              <p:spPr>
                <a:xfrm>
                  <a:off x="5357818" y="4143380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46" name="Flussdiagramm: Dokument 45">
                  <a:extLst>
                    <a:ext uri="{FF2B5EF4-FFF2-40B4-BE49-F238E27FC236}">
                      <a16:creationId xmlns:a16="http://schemas.microsoft.com/office/drawing/2014/main" id="{FED0C860-5769-407D-A0A6-3F1385AAFCD7}"/>
                    </a:ext>
                  </a:extLst>
                </p:cNvPr>
                <p:cNvSpPr/>
                <p:nvPr/>
              </p:nvSpPr>
              <p:spPr>
                <a:xfrm>
                  <a:off x="5357818" y="4572008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47" name="Flussdiagramm: Dokument 46">
                  <a:extLst>
                    <a:ext uri="{FF2B5EF4-FFF2-40B4-BE49-F238E27FC236}">
                      <a16:creationId xmlns:a16="http://schemas.microsoft.com/office/drawing/2014/main" id="{F260F937-08B0-DBE0-EFC2-7A52E2A4CDA0}"/>
                    </a:ext>
                  </a:extLst>
                </p:cNvPr>
                <p:cNvSpPr/>
                <p:nvPr/>
              </p:nvSpPr>
              <p:spPr>
                <a:xfrm>
                  <a:off x="5357818" y="5000636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48" name="Flussdiagramm: Dokument 47">
                  <a:extLst>
                    <a:ext uri="{FF2B5EF4-FFF2-40B4-BE49-F238E27FC236}">
                      <a16:creationId xmlns:a16="http://schemas.microsoft.com/office/drawing/2014/main" id="{303C8626-95C5-FFD0-5DD9-A04B46E70F33}"/>
                    </a:ext>
                  </a:extLst>
                </p:cNvPr>
                <p:cNvSpPr/>
                <p:nvPr/>
              </p:nvSpPr>
              <p:spPr>
                <a:xfrm>
                  <a:off x="5357818" y="5429264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49" name="Rechteck 48">
                  <a:extLst>
                    <a:ext uri="{FF2B5EF4-FFF2-40B4-BE49-F238E27FC236}">
                      <a16:creationId xmlns:a16="http://schemas.microsoft.com/office/drawing/2014/main" id="{47563906-0E63-B8F5-2F9A-B04E3E3197B0}"/>
                    </a:ext>
                  </a:extLst>
                </p:cNvPr>
                <p:cNvSpPr/>
                <p:nvPr/>
              </p:nvSpPr>
              <p:spPr>
                <a:xfrm>
                  <a:off x="1357290" y="1357298"/>
                  <a:ext cx="1714512" cy="228601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lussdiagramm: Dokument 49">
                  <a:extLst>
                    <a:ext uri="{FF2B5EF4-FFF2-40B4-BE49-F238E27FC236}">
                      <a16:creationId xmlns:a16="http://schemas.microsoft.com/office/drawing/2014/main" id="{D920B171-C8C9-765D-6DA5-D6DFFDEFA60B}"/>
                    </a:ext>
                  </a:extLst>
                </p:cNvPr>
                <p:cNvSpPr/>
                <p:nvPr/>
              </p:nvSpPr>
              <p:spPr>
                <a:xfrm>
                  <a:off x="1428728" y="1428736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51" name="Flussdiagramm: Dokument 50">
                  <a:extLst>
                    <a:ext uri="{FF2B5EF4-FFF2-40B4-BE49-F238E27FC236}">
                      <a16:creationId xmlns:a16="http://schemas.microsoft.com/office/drawing/2014/main" id="{35AF910D-96CF-F8B7-287C-3170228DF5FC}"/>
                    </a:ext>
                  </a:extLst>
                </p:cNvPr>
                <p:cNvSpPr/>
                <p:nvPr/>
              </p:nvSpPr>
              <p:spPr>
                <a:xfrm>
                  <a:off x="1428728" y="1857364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52" name="Flussdiagramm: Dokument 51">
                  <a:extLst>
                    <a:ext uri="{FF2B5EF4-FFF2-40B4-BE49-F238E27FC236}">
                      <a16:creationId xmlns:a16="http://schemas.microsoft.com/office/drawing/2014/main" id="{690BDE46-1134-3CD0-BB5F-7A7FC91FF8C2}"/>
                    </a:ext>
                  </a:extLst>
                </p:cNvPr>
                <p:cNvSpPr/>
                <p:nvPr/>
              </p:nvSpPr>
              <p:spPr>
                <a:xfrm>
                  <a:off x="1428728" y="2285992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53" name="Flussdiagramm: Dokument 52">
                  <a:extLst>
                    <a:ext uri="{FF2B5EF4-FFF2-40B4-BE49-F238E27FC236}">
                      <a16:creationId xmlns:a16="http://schemas.microsoft.com/office/drawing/2014/main" id="{C4849671-347F-D5A8-DC05-4039CDB8B9E7}"/>
                    </a:ext>
                  </a:extLst>
                </p:cNvPr>
                <p:cNvSpPr/>
                <p:nvPr/>
              </p:nvSpPr>
              <p:spPr>
                <a:xfrm>
                  <a:off x="1428728" y="2714620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54" name="Flussdiagramm: Dokument 53">
                  <a:extLst>
                    <a:ext uri="{FF2B5EF4-FFF2-40B4-BE49-F238E27FC236}">
                      <a16:creationId xmlns:a16="http://schemas.microsoft.com/office/drawing/2014/main" id="{A9457CEF-C94A-CC85-9A36-B89E307518A1}"/>
                    </a:ext>
                  </a:extLst>
                </p:cNvPr>
                <p:cNvSpPr/>
                <p:nvPr/>
              </p:nvSpPr>
              <p:spPr>
                <a:xfrm>
                  <a:off x="1428728" y="3143248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55" name="Rechteck 54">
                  <a:extLst>
                    <a:ext uri="{FF2B5EF4-FFF2-40B4-BE49-F238E27FC236}">
                      <a16:creationId xmlns:a16="http://schemas.microsoft.com/office/drawing/2014/main" id="{2AF25BB4-DBBB-3E7D-C009-055D03187BA3}"/>
                    </a:ext>
                  </a:extLst>
                </p:cNvPr>
                <p:cNvSpPr/>
                <p:nvPr/>
              </p:nvSpPr>
              <p:spPr>
                <a:xfrm>
                  <a:off x="3286116" y="3643314"/>
                  <a:ext cx="1714512" cy="228601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hteck 55">
                  <a:extLst>
                    <a:ext uri="{FF2B5EF4-FFF2-40B4-BE49-F238E27FC236}">
                      <a16:creationId xmlns:a16="http://schemas.microsoft.com/office/drawing/2014/main" id="{55377F9C-5272-1CBD-CDD5-FB49C2864F29}"/>
                    </a:ext>
                  </a:extLst>
                </p:cNvPr>
                <p:cNvSpPr/>
                <p:nvPr/>
              </p:nvSpPr>
              <p:spPr>
                <a:xfrm>
                  <a:off x="3286116" y="1357298"/>
                  <a:ext cx="1714512" cy="228601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lussdiagramm: Dokument 56">
                  <a:extLst>
                    <a:ext uri="{FF2B5EF4-FFF2-40B4-BE49-F238E27FC236}">
                      <a16:creationId xmlns:a16="http://schemas.microsoft.com/office/drawing/2014/main" id="{4B4B8692-26D0-B833-4384-0E956B8B8333}"/>
                    </a:ext>
                  </a:extLst>
                </p:cNvPr>
                <p:cNvSpPr/>
                <p:nvPr/>
              </p:nvSpPr>
              <p:spPr>
                <a:xfrm>
                  <a:off x="3357554" y="5000636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lvl="0"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400" kern="0" dirty="0">
                      <a:solidFill>
                        <a:prstClr val="white"/>
                      </a:solidFill>
                      <a:latin typeface="Calibri"/>
                    </a:rPr>
                    <a:t>Klausur</a:t>
                  </a:r>
                </a:p>
              </p:txBody>
            </p:sp>
            <p:sp>
              <p:nvSpPr>
                <p:cNvPr id="58" name="Flussdiagramm: Dokument 57">
                  <a:extLst>
                    <a:ext uri="{FF2B5EF4-FFF2-40B4-BE49-F238E27FC236}">
                      <a16:creationId xmlns:a16="http://schemas.microsoft.com/office/drawing/2014/main" id="{6F894E29-C17E-4717-250E-D06441E6B3B1}"/>
                    </a:ext>
                  </a:extLst>
                </p:cNvPr>
                <p:cNvSpPr/>
                <p:nvPr/>
              </p:nvSpPr>
              <p:spPr>
                <a:xfrm>
                  <a:off x="3357554" y="3714752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59" name="Flussdiagramm: Dokument 58">
                  <a:extLst>
                    <a:ext uri="{FF2B5EF4-FFF2-40B4-BE49-F238E27FC236}">
                      <a16:creationId xmlns:a16="http://schemas.microsoft.com/office/drawing/2014/main" id="{0CE0C59A-1165-070E-8DFB-2B484A5A8A4C}"/>
                    </a:ext>
                  </a:extLst>
                </p:cNvPr>
                <p:cNvSpPr/>
                <p:nvPr/>
              </p:nvSpPr>
              <p:spPr>
                <a:xfrm>
                  <a:off x="3357554" y="4143380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60" name="Flussdiagramm: Dokument 59">
                  <a:extLst>
                    <a:ext uri="{FF2B5EF4-FFF2-40B4-BE49-F238E27FC236}">
                      <a16:creationId xmlns:a16="http://schemas.microsoft.com/office/drawing/2014/main" id="{ED957143-95D3-2B06-98B4-0CCE58FD2E23}"/>
                    </a:ext>
                  </a:extLst>
                </p:cNvPr>
                <p:cNvSpPr/>
                <p:nvPr/>
              </p:nvSpPr>
              <p:spPr>
                <a:xfrm>
                  <a:off x="3357554" y="4572008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61" name="Flussdiagramm: Dokument 60">
                  <a:extLst>
                    <a:ext uri="{FF2B5EF4-FFF2-40B4-BE49-F238E27FC236}">
                      <a16:creationId xmlns:a16="http://schemas.microsoft.com/office/drawing/2014/main" id="{C4BE90F7-6651-85E7-E617-0A1D33DE0B43}"/>
                    </a:ext>
                  </a:extLst>
                </p:cNvPr>
                <p:cNvSpPr/>
                <p:nvPr/>
              </p:nvSpPr>
              <p:spPr>
                <a:xfrm>
                  <a:off x="3357554" y="3143248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lussdiagramm: Dokument 61">
                  <a:extLst>
                    <a:ext uri="{FF2B5EF4-FFF2-40B4-BE49-F238E27FC236}">
                      <a16:creationId xmlns:a16="http://schemas.microsoft.com/office/drawing/2014/main" id="{2B880884-0F92-0B03-29DA-5FB3C2FD7B4A}"/>
                    </a:ext>
                  </a:extLst>
                </p:cNvPr>
                <p:cNvSpPr/>
                <p:nvPr/>
              </p:nvSpPr>
              <p:spPr>
                <a:xfrm>
                  <a:off x="3357554" y="2714620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63" name="Flussdiagramm: Dokument 62">
                  <a:extLst>
                    <a:ext uri="{FF2B5EF4-FFF2-40B4-BE49-F238E27FC236}">
                      <a16:creationId xmlns:a16="http://schemas.microsoft.com/office/drawing/2014/main" id="{6B3E914E-8EDE-AAF6-F708-CD294ABFC36F}"/>
                    </a:ext>
                  </a:extLst>
                </p:cNvPr>
                <p:cNvSpPr/>
                <p:nvPr/>
              </p:nvSpPr>
              <p:spPr>
                <a:xfrm>
                  <a:off x="3357554" y="1428736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64" name="Flussdiagramm: Dokument 63">
                  <a:extLst>
                    <a:ext uri="{FF2B5EF4-FFF2-40B4-BE49-F238E27FC236}">
                      <a16:creationId xmlns:a16="http://schemas.microsoft.com/office/drawing/2014/main" id="{ECF9E8E2-F855-988B-9C80-3A7A43E461AE}"/>
                    </a:ext>
                  </a:extLst>
                </p:cNvPr>
                <p:cNvSpPr/>
                <p:nvPr/>
              </p:nvSpPr>
              <p:spPr>
                <a:xfrm>
                  <a:off x="3357554" y="1857364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65" name="Flussdiagramm: Dokument 64">
                  <a:extLst>
                    <a:ext uri="{FF2B5EF4-FFF2-40B4-BE49-F238E27FC236}">
                      <a16:creationId xmlns:a16="http://schemas.microsoft.com/office/drawing/2014/main" id="{4099541B-C1D7-55CF-ECFC-D9DABF618990}"/>
                    </a:ext>
                  </a:extLst>
                </p:cNvPr>
                <p:cNvSpPr/>
                <p:nvPr/>
              </p:nvSpPr>
              <p:spPr>
                <a:xfrm>
                  <a:off x="3357554" y="2285992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Klausur</a:t>
                  </a:r>
                </a:p>
              </p:txBody>
            </p:sp>
            <p:sp>
              <p:nvSpPr>
                <p:cNvPr id="66" name="Flussdiagramm: Dokument 65">
                  <a:extLst>
                    <a:ext uri="{FF2B5EF4-FFF2-40B4-BE49-F238E27FC236}">
                      <a16:creationId xmlns:a16="http://schemas.microsoft.com/office/drawing/2014/main" id="{3B5C3791-6663-1827-150B-A01898148716}"/>
                    </a:ext>
                  </a:extLst>
                </p:cNvPr>
                <p:cNvSpPr/>
                <p:nvPr/>
              </p:nvSpPr>
              <p:spPr>
                <a:xfrm>
                  <a:off x="3357554" y="5429264"/>
                  <a:ext cx="857256" cy="35719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 w="2540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lvl="0"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400" kern="0" dirty="0">
                      <a:solidFill>
                        <a:prstClr val="white"/>
                      </a:solidFill>
                      <a:latin typeface="Calibri"/>
                    </a:rPr>
                    <a:t>Klausur</a:t>
                  </a:r>
                </a:p>
              </p:txBody>
            </p:sp>
            <p:sp>
              <p:nvSpPr>
                <p:cNvPr id="67" name="Rechteck 66">
                  <a:extLst>
                    <a:ext uri="{FF2B5EF4-FFF2-40B4-BE49-F238E27FC236}">
                      <a16:creationId xmlns:a16="http://schemas.microsoft.com/office/drawing/2014/main" id="{5C9C802B-976A-EF1F-B442-DC79CA03F339}"/>
                    </a:ext>
                  </a:extLst>
                </p:cNvPr>
                <p:cNvSpPr/>
                <p:nvPr/>
              </p:nvSpPr>
              <p:spPr>
                <a:xfrm>
                  <a:off x="2285984" y="1714488"/>
                  <a:ext cx="587508" cy="706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905"/>
                      <a:solidFill>
                        <a:srgbClr val="92D05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uLnTx/>
                      <a:uFillTx/>
                      <a:latin typeface="Calibri"/>
                      <a:sym typeface="Wingdings"/>
                    </a:rPr>
                    <a:t></a:t>
                  </a:r>
                  <a:endParaRPr kumimoji="0" lang="de-DE" sz="3200" b="1" i="0" u="none" strike="noStrike" kern="0" cap="none" spc="0" normalizeH="0" baseline="0" noProof="0" dirty="0">
                    <a:ln w="1905"/>
                    <a:solidFill>
                      <a:srgbClr val="92D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8" name="Rechteck 67">
                  <a:extLst>
                    <a:ext uri="{FF2B5EF4-FFF2-40B4-BE49-F238E27FC236}">
                      <a16:creationId xmlns:a16="http://schemas.microsoft.com/office/drawing/2014/main" id="{6BBF9523-FA4D-608A-34FA-37F1B8A955BE}"/>
                    </a:ext>
                  </a:extLst>
                </p:cNvPr>
                <p:cNvSpPr/>
                <p:nvPr/>
              </p:nvSpPr>
              <p:spPr>
                <a:xfrm>
                  <a:off x="2285984" y="2571744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3200" b="1" i="0" u="none" strike="noStrike" kern="0" cap="none" spc="0" normalizeH="0" baseline="0" noProof="0" dirty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9" name="Rechteck 68">
                  <a:extLst>
                    <a:ext uri="{FF2B5EF4-FFF2-40B4-BE49-F238E27FC236}">
                      <a16:creationId xmlns:a16="http://schemas.microsoft.com/office/drawing/2014/main" id="{58C0C1C1-BED4-573D-E099-99B9E723BC0E}"/>
                    </a:ext>
                  </a:extLst>
                </p:cNvPr>
                <p:cNvSpPr/>
                <p:nvPr/>
              </p:nvSpPr>
              <p:spPr>
                <a:xfrm>
                  <a:off x="2285984" y="2132174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905"/>
                      <a:solidFill>
                        <a:srgbClr val="92D05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uLnTx/>
                      <a:uFillTx/>
                      <a:latin typeface="Calibri"/>
                      <a:sym typeface="Wingdings"/>
                    </a:rPr>
                    <a:t></a:t>
                  </a:r>
                  <a:endParaRPr kumimoji="0" lang="de-DE" sz="3200" b="1" i="0" u="none" strike="noStrike" kern="0" cap="none" spc="0" normalizeH="0" baseline="0" noProof="0" dirty="0">
                    <a:ln w="1905"/>
                    <a:solidFill>
                      <a:srgbClr val="92D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0" name="Rechteck 69">
                  <a:extLst>
                    <a:ext uri="{FF2B5EF4-FFF2-40B4-BE49-F238E27FC236}">
                      <a16:creationId xmlns:a16="http://schemas.microsoft.com/office/drawing/2014/main" id="{59CCBAED-06F9-6A66-0EDD-BE27D29F04D9}"/>
                    </a:ext>
                  </a:extLst>
                </p:cNvPr>
                <p:cNvSpPr/>
                <p:nvPr/>
              </p:nvSpPr>
              <p:spPr>
                <a:xfrm>
                  <a:off x="6215074" y="1714488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905"/>
                      <a:solidFill>
                        <a:srgbClr val="92D05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uLnTx/>
                      <a:uFillTx/>
                      <a:latin typeface="Calibri"/>
                      <a:sym typeface="Wingdings"/>
                    </a:rPr>
                    <a:t></a:t>
                  </a:r>
                  <a:endParaRPr kumimoji="0" lang="de-DE" sz="3200" b="1" i="0" u="none" strike="noStrike" kern="0" cap="none" spc="0" normalizeH="0" baseline="0" noProof="0" dirty="0">
                    <a:ln w="1905"/>
                    <a:solidFill>
                      <a:srgbClr val="92D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1" name="Rechteck 70">
                  <a:extLst>
                    <a:ext uri="{FF2B5EF4-FFF2-40B4-BE49-F238E27FC236}">
                      <a16:creationId xmlns:a16="http://schemas.microsoft.com/office/drawing/2014/main" id="{EA0F5D7C-478E-CBB1-1D41-42115C73A5CF}"/>
                    </a:ext>
                  </a:extLst>
                </p:cNvPr>
                <p:cNvSpPr/>
                <p:nvPr/>
              </p:nvSpPr>
              <p:spPr>
                <a:xfrm>
                  <a:off x="8143900" y="2571744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905"/>
                      <a:solidFill>
                        <a:srgbClr val="92D05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uLnTx/>
                      <a:uFillTx/>
                      <a:latin typeface="Calibri"/>
                      <a:sym typeface="Wingdings"/>
                    </a:rPr>
                    <a:t></a:t>
                  </a:r>
                  <a:endParaRPr kumimoji="0" lang="de-DE" sz="3200" b="1" i="0" u="none" strike="noStrike" kern="0" cap="none" spc="0" normalizeH="0" baseline="0" noProof="0" dirty="0">
                    <a:ln w="1905"/>
                    <a:solidFill>
                      <a:srgbClr val="92D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2" name="Rechteck 71">
                  <a:extLst>
                    <a:ext uri="{FF2B5EF4-FFF2-40B4-BE49-F238E27FC236}">
                      <a16:creationId xmlns:a16="http://schemas.microsoft.com/office/drawing/2014/main" id="{42DD9147-84EF-2340-7FDB-C48F8DF3435E}"/>
                    </a:ext>
                  </a:extLst>
                </p:cNvPr>
                <p:cNvSpPr/>
                <p:nvPr/>
              </p:nvSpPr>
              <p:spPr>
                <a:xfrm>
                  <a:off x="8143900" y="3000372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3200" b="1" i="0" u="none" strike="noStrike" kern="0" cap="none" spc="0" normalizeH="0" baseline="0" noProof="0" dirty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3" name="Rechteck 72">
                  <a:extLst>
                    <a:ext uri="{FF2B5EF4-FFF2-40B4-BE49-F238E27FC236}">
                      <a16:creationId xmlns:a16="http://schemas.microsoft.com/office/drawing/2014/main" id="{BD05C030-C23A-0E71-A717-9A401BD0ED9A}"/>
                    </a:ext>
                  </a:extLst>
                </p:cNvPr>
                <p:cNvSpPr/>
                <p:nvPr/>
              </p:nvSpPr>
              <p:spPr>
                <a:xfrm>
                  <a:off x="4214810" y="3571876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3200" b="1" i="0" u="none" strike="noStrike" kern="0" cap="none" spc="0" normalizeH="0" baseline="0" noProof="0" dirty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4" name="Rechteck 73">
                  <a:extLst>
                    <a:ext uri="{FF2B5EF4-FFF2-40B4-BE49-F238E27FC236}">
                      <a16:creationId xmlns:a16="http://schemas.microsoft.com/office/drawing/2014/main" id="{84AA3BC6-EF06-7B0C-E418-C712B9060039}"/>
                    </a:ext>
                  </a:extLst>
                </p:cNvPr>
                <p:cNvSpPr/>
                <p:nvPr/>
              </p:nvSpPr>
              <p:spPr>
                <a:xfrm>
                  <a:off x="2285984" y="5286388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5" name="Rechteck 74">
                  <a:extLst>
                    <a:ext uri="{FF2B5EF4-FFF2-40B4-BE49-F238E27FC236}">
                      <a16:creationId xmlns:a16="http://schemas.microsoft.com/office/drawing/2014/main" id="{491D3189-F15B-D3D8-7018-CB465FB0F773}"/>
                    </a:ext>
                  </a:extLst>
                </p:cNvPr>
                <p:cNvSpPr/>
                <p:nvPr/>
              </p:nvSpPr>
              <p:spPr>
                <a:xfrm>
                  <a:off x="2285984" y="4857760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6" name="Rechteck 75">
                  <a:extLst>
                    <a:ext uri="{FF2B5EF4-FFF2-40B4-BE49-F238E27FC236}">
                      <a16:creationId xmlns:a16="http://schemas.microsoft.com/office/drawing/2014/main" id="{4B9C0E4B-C845-F177-47A2-9A5374CF564C}"/>
                    </a:ext>
                  </a:extLst>
                </p:cNvPr>
                <p:cNvSpPr/>
                <p:nvPr/>
              </p:nvSpPr>
              <p:spPr>
                <a:xfrm>
                  <a:off x="2285984" y="4429132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7" name="Rechteck 76">
                  <a:extLst>
                    <a:ext uri="{FF2B5EF4-FFF2-40B4-BE49-F238E27FC236}">
                      <a16:creationId xmlns:a16="http://schemas.microsoft.com/office/drawing/2014/main" id="{6346BB5E-A55B-7E56-839C-6A466ED0E227}"/>
                    </a:ext>
                  </a:extLst>
                </p:cNvPr>
                <p:cNvSpPr/>
                <p:nvPr/>
              </p:nvSpPr>
              <p:spPr>
                <a:xfrm>
                  <a:off x="2285984" y="4000504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8" name="Rechteck 77">
                  <a:extLst>
                    <a:ext uri="{FF2B5EF4-FFF2-40B4-BE49-F238E27FC236}">
                      <a16:creationId xmlns:a16="http://schemas.microsoft.com/office/drawing/2014/main" id="{8D29665D-1BEB-92E0-E91E-CF08EBDEF476}"/>
                    </a:ext>
                  </a:extLst>
                </p:cNvPr>
                <p:cNvSpPr/>
                <p:nvPr/>
              </p:nvSpPr>
              <p:spPr>
                <a:xfrm>
                  <a:off x="2285984" y="3000372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9" name="Rechteck 78">
                  <a:extLst>
                    <a:ext uri="{FF2B5EF4-FFF2-40B4-BE49-F238E27FC236}">
                      <a16:creationId xmlns:a16="http://schemas.microsoft.com/office/drawing/2014/main" id="{09EBFCDA-377A-1CFF-A1C6-AE98C2A84381}"/>
                    </a:ext>
                  </a:extLst>
                </p:cNvPr>
                <p:cNvSpPr/>
                <p:nvPr/>
              </p:nvSpPr>
              <p:spPr>
                <a:xfrm>
                  <a:off x="2285984" y="2143116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80" name="Rechteck 79">
                  <a:extLst>
                    <a:ext uri="{FF2B5EF4-FFF2-40B4-BE49-F238E27FC236}">
                      <a16:creationId xmlns:a16="http://schemas.microsoft.com/office/drawing/2014/main" id="{9505E4B9-C015-8371-5D85-959DCDC4B1FA}"/>
                    </a:ext>
                  </a:extLst>
                </p:cNvPr>
                <p:cNvSpPr/>
                <p:nvPr/>
              </p:nvSpPr>
              <p:spPr>
                <a:xfrm>
                  <a:off x="2285984" y="1285860"/>
                  <a:ext cx="587508" cy="706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81" name="Rechteck 80">
                  <a:extLst>
                    <a:ext uri="{FF2B5EF4-FFF2-40B4-BE49-F238E27FC236}">
                      <a16:creationId xmlns:a16="http://schemas.microsoft.com/office/drawing/2014/main" id="{F53725DC-FF1E-CA93-5891-C3C3B6767BA7}"/>
                    </a:ext>
                  </a:extLst>
                </p:cNvPr>
                <p:cNvSpPr/>
                <p:nvPr/>
              </p:nvSpPr>
              <p:spPr>
                <a:xfrm>
                  <a:off x="4214810" y="2129845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82" name="Rechteck 81">
                  <a:extLst>
                    <a:ext uri="{FF2B5EF4-FFF2-40B4-BE49-F238E27FC236}">
                      <a16:creationId xmlns:a16="http://schemas.microsoft.com/office/drawing/2014/main" id="{1A0A3965-AE5C-6D0D-65C9-082869CB039B}"/>
                    </a:ext>
                  </a:extLst>
                </p:cNvPr>
                <p:cNvSpPr/>
                <p:nvPr/>
              </p:nvSpPr>
              <p:spPr>
                <a:xfrm>
                  <a:off x="4214810" y="3000372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83" name="Rechteck 82">
                  <a:extLst>
                    <a:ext uri="{FF2B5EF4-FFF2-40B4-BE49-F238E27FC236}">
                      <a16:creationId xmlns:a16="http://schemas.microsoft.com/office/drawing/2014/main" id="{E58B3D1B-6840-F5A3-F3F6-B9A56A41734E}"/>
                    </a:ext>
                  </a:extLst>
                </p:cNvPr>
                <p:cNvSpPr/>
                <p:nvPr/>
              </p:nvSpPr>
              <p:spPr>
                <a:xfrm>
                  <a:off x="4214810" y="4000504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84" name="Rechteck 83">
                  <a:extLst>
                    <a:ext uri="{FF2B5EF4-FFF2-40B4-BE49-F238E27FC236}">
                      <a16:creationId xmlns:a16="http://schemas.microsoft.com/office/drawing/2014/main" id="{0D3E0B78-3F56-5461-0738-853E7922FE09}"/>
                    </a:ext>
                  </a:extLst>
                </p:cNvPr>
                <p:cNvSpPr/>
                <p:nvPr/>
              </p:nvSpPr>
              <p:spPr>
                <a:xfrm>
                  <a:off x="4214810" y="4429132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85" name="Rechteck 84">
                  <a:extLst>
                    <a:ext uri="{FF2B5EF4-FFF2-40B4-BE49-F238E27FC236}">
                      <a16:creationId xmlns:a16="http://schemas.microsoft.com/office/drawing/2014/main" id="{661DC9C2-9FF8-58F7-682D-D520DD6E6274}"/>
                    </a:ext>
                  </a:extLst>
                </p:cNvPr>
                <p:cNvSpPr/>
                <p:nvPr/>
              </p:nvSpPr>
              <p:spPr>
                <a:xfrm>
                  <a:off x="4214810" y="4857760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86" name="Rechteck 85">
                  <a:extLst>
                    <a:ext uri="{FF2B5EF4-FFF2-40B4-BE49-F238E27FC236}">
                      <a16:creationId xmlns:a16="http://schemas.microsoft.com/office/drawing/2014/main" id="{5883B51C-C731-B6B9-3ABF-3DD8BEB1E113}"/>
                    </a:ext>
                  </a:extLst>
                </p:cNvPr>
                <p:cNvSpPr/>
                <p:nvPr/>
              </p:nvSpPr>
              <p:spPr>
                <a:xfrm>
                  <a:off x="4214810" y="5286388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87" name="Rechteck 86">
                  <a:extLst>
                    <a:ext uri="{FF2B5EF4-FFF2-40B4-BE49-F238E27FC236}">
                      <a16:creationId xmlns:a16="http://schemas.microsoft.com/office/drawing/2014/main" id="{753A7B98-86E4-1047-87C2-55B4A92445C3}"/>
                    </a:ext>
                  </a:extLst>
                </p:cNvPr>
                <p:cNvSpPr/>
                <p:nvPr/>
              </p:nvSpPr>
              <p:spPr>
                <a:xfrm>
                  <a:off x="8127896" y="5929330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88" name="Rechteck 87">
                  <a:extLst>
                    <a:ext uri="{FF2B5EF4-FFF2-40B4-BE49-F238E27FC236}">
                      <a16:creationId xmlns:a16="http://schemas.microsoft.com/office/drawing/2014/main" id="{6F4DFC45-B12D-7083-FF1B-3B3A4880A5DD}"/>
                    </a:ext>
                  </a:extLst>
                </p:cNvPr>
                <p:cNvSpPr/>
                <p:nvPr/>
              </p:nvSpPr>
              <p:spPr>
                <a:xfrm>
                  <a:off x="8127896" y="2143116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89" name="Rechteck 88">
                  <a:extLst>
                    <a:ext uri="{FF2B5EF4-FFF2-40B4-BE49-F238E27FC236}">
                      <a16:creationId xmlns:a16="http://schemas.microsoft.com/office/drawing/2014/main" id="{4FA669FF-8A54-F80D-E9E9-98D9C36A4D31}"/>
                    </a:ext>
                  </a:extLst>
                </p:cNvPr>
                <p:cNvSpPr/>
                <p:nvPr/>
              </p:nvSpPr>
              <p:spPr>
                <a:xfrm>
                  <a:off x="8127896" y="1701217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0" name="Rechteck 89">
                  <a:extLst>
                    <a:ext uri="{FF2B5EF4-FFF2-40B4-BE49-F238E27FC236}">
                      <a16:creationId xmlns:a16="http://schemas.microsoft.com/office/drawing/2014/main" id="{833963AB-AD5D-08BD-0434-43E76D995C59}"/>
                    </a:ext>
                  </a:extLst>
                </p:cNvPr>
                <p:cNvSpPr/>
                <p:nvPr/>
              </p:nvSpPr>
              <p:spPr>
                <a:xfrm>
                  <a:off x="8127896" y="1259318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1" name="Rechteck 90">
                  <a:extLst>
                    <a:ext uri="{FF2B5EF4-FFF2-40B4-BE49-F238E27FC236}">
                      <a16:creationId xmlns:a16="http://schemas.microsoft.com/office/drawing/2014/main" id="{39B14AD6-28EE-B9F0-2908-95B32F3B0F18}"/>
                    </a:ext>
                  </a:extLst>
                </p:cNvPr>
                <p:cNvSpPr/>
                <p:nvPr/>
              </p:nvSpPr>
              <p:spPr>
                <a:xfrm>
                  <a:off x="6215074" y="1272589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2" name="Rechteck 91">
                  <a:extLst>
                    <a:ext uri="{FF2B5EF4-FFF2-40B4-BE49-F238E27FC236}">
                      <a16:creationId xmlns:a16="http://schemas.microsoft.com/office/drawing/2014/main" id="{E4CE6E22-BD4E-EB5F-3D45-C2DD7CC619BC}"/>
                    </a:ext>
                  </a:extLst>
                </p:cNvPr>
                <p:cNvSpPr/>
                <p:nvPr/>
              </p:nvSpPr>
              <p:spPr>
                <a:xfrm>
                  <a:off x="4214810" y="1285860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3" name="Rechteck 92">
                  <a:extLst>
                    <a:ext uri="{FF2B5EF4-FFF2-40B4-BE49-F238E27FC236}">
                      <a16:creationId xmlns:a16="http://schemas.microsoft.com/office/drawing/2014/main" id="{093FC8E6-B0CB-63FE-999B-467725881258}"/>
                    </a:ext>
                  </a:extLst>
                </p:cNvPr>
                <p:cNvSpPr/>
                <p:nvPr/>
              </p:nvSpPr>
              <p:spPr>
                <a:xfrm>
                  <a:off x="4214810" y="1714488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4" name="Rechteck 93">
                  <a:extLst>
                    <a:ext uri="{FF2B5EF4-FFF2-40B4-BE49-F238E27FC236}">
                      <a16:creationId xmlns:a16="http://schemas.microsoft.com/office/drawing/2014/main" id="{B60E625E-9983-C02F-E089-2AC4DA5B3881}"/>
                    </a:ext>
                  </a:extLst>
                </p:cNvPr>
                <p:cNvSpPr/>
                <p:nvPr/>
              </p:nvSpPr>
              <p:spPr>
                <a:xfrm>
                  <a:off x="6215074" y="2129845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5" name="Rechteck 94">
                  <a:extLst>
                    <a:ext uri="{FF2B5EF4-FFF2-40B4-BE49-F238E27FC236}">
                      <a16:creationId xmlns:a16="http://schemas.microsoft.com/office/drawing/2014/main" id="{13F68016-E137-30EB-2CC6-CBE8431F3063}"/>
                    </a:ext>
                  </a:extLst>
                </p:cNvPr>
                <p:cNvSpPr/>
                <p:nvPr/>
              </p:nvSpPr>
              <p:spPr>
                <a:xfrm>
                  <a:off x="6215074" y="2571744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6" name="Rechteck 95">
                  <a:extLst>
                    <a:ext uri="{FF2B5EF4-FFF2-40B4-BE49-F238E27FC236}">
                      <a16:creationId xmlns:a16="http://schemas.microsoft.com/office/drawing/2014/main" id="{F8D44FEA-6DD5-5474-0283-216C99290C42}"/>
                    </a:ext>
                  </a:extLst>
                </p:cNvPr>
                <p:cNvSpPr/>
                <p:nvPr/>
              </p:nvSpPr>
              <p:spPr>
                <a:xfrm>
                  <a:off x="6215074" y="3013643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7" name="Rechteck 96">
                  <a:extLst>
                    <a:ext uri="{FF2B5EF4-FFF2-40B4-BE49-F238E27FC236}">
                      <a16:creationId xmlns:a16="http://schemas.microsoft.com/office/drawing/2014/main" id="{8B861D00-B3B6-1CA5-AFE5-FDDB03C89F43}"/>
                    </a:ext>
                  </a:extLst>
                </p:cNvPr>
                <p:cNvSpPr/>
                <p:nvPr/>
              </p:nvSpPr>
              <p:spPr>
                <a:xfrm>
                  <a:off x="6215074" y="3571876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8" name="Rechteck 97">
                  <a:extLst>
                    <a:ext uri="{FF2B5EF4-FFF2-40B4-BE49-F238E27FC236}">
                      <a16:creationId xmlns:a16="http://schemas.microsoft.com/office/drawing/2014/main" id="{C316A49B-F61D-C023-AD70-87FCDC0D980C}"/>
                    </a:ext>
                  </a:extLst>
                </p:cNvPr>
                <p:cNvSpPr/>
                <p:nvPr/>
              </p:nvSpPr>
              <p:spPr>
                <a:xfrm>
                  <a:off x="6215074" y="4000504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9" name="Rechteck 98">
                  <a:extLst>
                    <a:ext uri="{FF2B5EF4-FFF2-40B4-BE49-F238E27FC236}">
                      <a16:creationId xmlns:a16="http://schemas.microsoft.com/office/drawing/2014/main" id="{F5AD2500-0AC9-3F8D-5734-2061930E538F}"/>
                    </a:ext>
                  </a:extLst>
                </p:cNvPr>
                <p:cNvSpPr/>
                <p:nvPr/>
              </p:nvSpPr>
              <p:spPr>
                <a:xfrm>
                  <a:off x="6215074" y="4429132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0" name="Rechteck 99">
                  <a:extLst>
                    <a:ext uri="{FF2B5EF4-FFF2-40B4-BE49-F238E27FC236}">
                      <a16:creationId xmlns:a16="http://schemas.microsoft.com/office/drawing/2014/main" id="{843322A4-752F-9D73-8FC1-E4D8B32B1724}"/>
                    </a:ext>
                  </a:extLst>
                </p:cNvPr>
                <p:cNvSpPr/>
                <p:nvPr/>
              </p:nvSpPr>
              <p:spPr>
                <a:xfrm>
                  <a:off x="6215074" y="4857760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1" name="Rechteck 100">
                  <a:extLst>
                    <a:ext uri="{FF2B5EF4-FFF2-40B4-BE49-F238E27FC236}">
                      <a16:creationId xmlns:a16="http://schemas.microsoft.com/office/drawing/2014/main" id="{BD5148B6-1F0C-EF49-60A6-622D742E0CDB}"/>
                    </a:ext>
                  </a:extLst>
                </p:cNvPr>
                <p:cNvSpPr/>
                <p:nvPr/>
              </p:nvSpPr>
              <p:spPr>
                <a:xfrm>
                  <a:off x="6215074" y="5286388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2700">
                        <a:solidFill>
                          <a:prstClr val="white">
                            <a:lumMod val="75000"/>
                          </a:prstClr>
                        </a:solidFill>
                        <a:prstDash val="solid"/>
                      </a:ln>
                      <a:solidFill>
                        <a:prstClr val="white">
                          <a:lumMod val="85000"/>
                        </a:prst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sym typeface="Wingdings"/>
                    </a:rPr>
                    <a:t></a:t>
                  </a:r>
                  <a:endParaRPr kumimoji="0" lang="de-DE" sz="3200" b="1" i="0" u="none" strike="noStrike" kern="0" cap="none" spc="0" normalizeH="0" baseline="0" noProof="0" dirty="0">
                    <a:ln w="12700">
                      <a:solidFill>
                        <a:prstClr val="white">
                          <a:lumMod val="75000"/>
                        </a:prstClr>
                      </a:solidFill>
                      <a:prstDash val="solid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" name="Rechteck 101">
                  <a:extLst>
                    <a:ext uri="{FF2B5EF4-FFF2-40B4-BE49-F238E27FC236}">
                      <a16:creationId xmlns:a16="http://schemas.microsoft.com/office/drawing/2014/main" id="{A0BCB811-FECC-D9A0-6F4F-E99BA71E65C4}"/>
                    </a:ext>
                  </a:extLst>
                </p:cNvPr>
                <p:cNvSpPr/>
                <p:nvPr/>
              </p:nvSpPr>
              <p:spPr>
                <a:xfrm>
                  <a:off x="4220032" y="4458215"/>
                  <a:ext cx="587508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3200" b="1" i="0" u="none" strike="noStrike" kern="0" cap="none" spc="0" normalizeH="0" baseline="0" noProof="0" dirty="0">
                      <a:ln w="1905"/>
                      <a:solidFill>
                        <a:srgbClr val="92D05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uLnTx/>
                      <a:uFillTx/>
                      <a:latin typeface="Calibri"/>
                      <a:sym typeface="Wingdings"/>
                    </a:rPr>
                    <a:t></a:t>
                  </a:r>
                  <a:endParaRPr kumimoji="0" lang="de-DE" sz="3200" b="1" i="0" u="none" strike="noStrike" kern="0" cap="none" spc="0" normalizeH="0" baseline="0" noProof="0" dirty="0">
                    <a:ln w="1905"/>
                    <a:solidFill>
                      <a:srgbClr val="92D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" name="Rechteck 102">
                  <a:extLst>
                    <a:ext uri="{FF2B5EF4-FFF2-40B4-BE49-F238E27FC236}">
                      <a16:creationId xmlns:a16="http://schemas.microsoft.com/office/drawing/2014/main" id="{E3B2AF4D-572F-71CF-E366-9D84F46E86BD}"/>
                    </a:ext>
                  </a:extLst>
                </p:cNvPr>
                <p:cNvSpPr/>
                <p:nvPr/>
              </p:nvSpPr>
              <p:spPr>
                <a:xfrm rot="20682762">
                  <a:off x="1215541" y="994301"/>
                  <a:ext cx="1568129" cy="422182"/>
                </a:xfrm>
                <a:prstGeom prst="rect">
                  <a:avLst/>
                </a:prstGeom>
                <a:solidFill>
                  <a:sysClr val="window" lastClr="FFFFFF"/>
                </a:solidFill>
                <a:ln w="47625" cap="rnd" cmpd="sng" algn="ctr">
                  <a:solidFill>
                    <a:srgbClr val="92D05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 contourW="6350">
                  <a:extrusionClr>
                    <a:sysClr val="window" lastClr="FFFFFF"/>
                  </a:extrusionClr>
                  <a:contourClr>
                    <a:sysClr val="window" lastClr="FFFFFF"/>
                  </a:contourClr>
                </a:sp3d>
              </p:spPr>
              <p:txBody>
                <a:bodyPr wrap="square" lIns="91440" tIns="45720" rIns="91440" bIns="45720">
                  <a:spAutoFit/>
                  <a:sp3d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1" i="0" u="none" strike="noStrike" kern="0" cap="all" spc="0" normalizeH="0" baseline="0" noProof="0" dirty="0">
                      <a:ln w="9000" cmpd="sng">
                        <a:noFill/>
                        <a:prstDash val="solid"/>
                      </a:ln>
                      <a:gradFill flip="none" rotWithShape="1">
                        <a:gsLst>
                          <a:gs pos="0">
                            <a:srgbClr val="00B050"/>
                          </a:gs>
                          <a:gs pos="50000">
                            <a:srgbClr val="9CB86E"/>
                          </a:gs>
                          <a:gs pos="100000">
                            <a:srgbClr val="156B13"/>
                          </a:gs>
                        </a:gsLst>
                        <a:path path="rect">
                          <a:fillToRect l="100000" t="100000"/>
                        </a:path>
                        <a:tileRect r="-100000" b="-1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Bestanden</a:t>
                  </a:r>
                </a:p>
              </p:txBody>
            </p:sp>
            <p:sp>
              <p:nvSpPr>
                <p:cNvPr id="104" name="Rechteck 103">
                  <a:extLst>
                    <a:ext uri="{FF2B5EF4-FFF2-40B4-BE49-F238E27FC236}">
                      <a16:creationId xmlns:a16="http://schemas.microsoft.com/office/drawing/2014/main" id="{1AB203E3-E87A-A9D0-7464-A696527F6BCC}"/>
                    </a:ext>
                  </a:extLst>
                </p:cNvPr>
                <p:cNvSpPr/>
                <p:nvPr/>
              </p:nvSpPr>
              <p:spPr>
                <a:xfrm rot="20682762">
                  <a:off x="3138138" y="969245"/>
                  <a:ext cx="1613356" cy="422182"/>
                </a:xfrm>
                <a:prstGeom prst="rect">
                  <a:avLst/>
                </a:prstGeom>
                <a:solidFill>
                  <a:sysClr val="window" lastClr="FFFFFF"/>
                </a:solidFill>
                <a:ln w="47625" cap="rnd" cmpd="sng" algn="ctr">
                  <a:solidFill>
                    <a:srgbClr val="92D05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 contourW="6350">
                  <a:extrusionClr>
                    <a:sysClr val="window" lastClr="FFFFFF"/>
                  </a:extrusionClr>
                  <a:contourClr>
                    <a:sysClr val="window" lastClr="FFFFFF"/>
                  </a:contourClr>
                </a:sp3d>
              </p:spPr>
              <p:txBody>
                <a:bodyPr wrap="square" lIns="91440" tIns="45720" rIns="91440" bIns="45720">
                  <a:spAutoFit/>
                  <a:sp3d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1" i="0" u="none" strike="noStrike" kern="0" cap="all" spc="0" normalizeH="0" baseline="0" noProof="0" dirty="0">
                      <a:ln w="9000" cmpd="sng">
                        <a:noFill/>
                        <a:prstDash val="solid"/>
                      </a:ln>
                      <a:gradFill flip="none" rotWithShape="1">
                        <a:gsLst>
                          <a:gs pos="0">
                            <a:srgbClr val="00B050"/>
                          </a:gs>
                          <a:gs pos="50000">
                            <a:srgbClr val="9CB86E"/>
                          </a:gs>
                          <a:gs pos="100000">
                            <a:srgbClr val="156B13"/>
                          </a:gs>
                        </a:gsLst>
                        <a:path path="rect">
                          <a:fillToRect l="100000" t="100000"/>
                        </a:path>
                        <a:tileRect r="-100000" b="-1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Bestanden</a:t>
                  </a:r>
                </a:p>
              </p:txBody>
            </p:sp>
          </p:grpSp>
        </p:grpSp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089FCB81-79D0-4F49-D217-B83E9448B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9454" y="2847885"/>
              <a:ext cx="1081670" cy="1066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1786585F-3747-3287-D534-419CEEF32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562" y="2452535"/>
              <a:ext cx="1013025" cy="998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00B3192-8627-188B-6356-9D7E7A7F4A94}"/>
                </a:ext>
              </a:extLst>
            </p:cNvPr>
            <p:cNvSpPr/>
            <p:nvPr/>
          </p:nvSpPr>
          <p:spPr>
            <a:xfrm>
              <a:off x="4214810" y="3049858"/>
              <a:ext cx="58750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3200" b="1" dirty="0">
                  <a:ln w="12700">
                    <a:solidFill>
                      <a:prstClr val="white">
                        <a:lumMod val="75000"/>
                      </a:prstClr>
                    </a:solidFill>
                    <a:prstDash val="solid"/>
                  </a:ln>
                  <a:solidFill>
                    <a:prstClr val="white">
                      <a:lumMod val="85000"/>
                    </a:prst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sym typeface="Wingdings"/>
                </a:rPr>
                <a:t></a:t>
              </a:r>
              <a:endParaRPr lang="de-DE" sz="3200" b="1" dirty="0">
                <a:ln w="12700">
                  <a:solidFill>
                    <a:prstClr val="white">
                      <a:lumMod val="75000"/>
                    </a:prstClr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5" name="Flussdiagramm: Dokument 14">
              <a:extLst>
                <a:ext uri="{FF2B5EF4-FFF2-40B4-BE49-F238E27FC236}">
                  <a16:creationId xmlns:a16="http://schemas.microsoft.com/office/drawing/2014/main" id="{8D4D5D4B-24BF-F971-2AA9-99B8127E7216}"/>
                </a:ext>
              </a:extLst>
            </p:cNvPr>
            <p:cNvSpPr/>
            <p:nvPr/>
          </p:nvSpPr>
          <p:spPr>
            <a:xfrm>
              <a:off x="7215206" y="6055828"/>
              <a:ext cx="1714512" cy="571504"/>
            </a:xfrm>
            <a:prstGeom prst="flowChartDocumen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lussdiagramm: Dokument 15">
              <a:extLst>
                <a:ext uri="{FF2B5EF4-FFF2-40B4-BE49-F238E27FC236}">
                  <a16:creationId xmlns:a16="http://schemas.microsoft.com/office/drawing/2014/main" id="{EBB12D0C-62CF-C826-16EF-76A292375BDB}"/>
                </a:ext>
              </a:extLst>
            </p:cNvPr>
            <p:cNvSpPr/>
            <p:nvPr/>
          </p:nvSpPr>
          <p:spPr>
            <a:xfrm>
              <a:off x="7286644" y="6117300"/>
              <a:ext cx="857256" cy="357190"/>
            </a:xfrm>
            <a:prstGeom prst="flowChartDocument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Klausur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3C65A53-3084-4212-70A6-2F1E3A3B20F9}"/>
                </a:ext>
              </a:extLst>
            </p:cNvPr>
            <p:cNvSpPr/>
            <p:nvPr/>
          </p:nvSpPr>
          <p:spPr>
            <a:xfrm>
              <a:off x="4198838" y="3592278"/>
              <a:ext cx="58750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3200" b="1" dirty="0">
                  <a:ln w="12700">
                    <a:solidFill>
                      <a:prstClr val="white">
                        <a:lumMod val="75000"/>
                      </a:prstClr>
                    </a:solidFill>
                    <a:prstDash val="solid"/>
                  </a:ln>
                  <a:solidFill>
                    <a:prstClr val="white">
                      <a:lumMod val="85000"/>
                    </a:prst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sym typeface="Wingdings"/>
                </a:rPr>
                <a:t></a:t>
              </a:r>
              <a:endParaRPr lang="de-DE" sz="3200" b="1" dirty="0">
                <a:ln w="12700">
                  <a:solidFill>
                    <a:prstClr val="white">
                      <a:lumMod val="75000"/>
                    </a:prstClr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45390650-08F6-47D7-54DF-6479ED7E12A1}"/>
                </a:ext>
              </a:extLst>
            </p:cNvPr>
            <p:cNvSpPr/>
            <p:nvPr/>
          </p:nvSpPr>
          <p:spPr>
            <a:xfrm rot="20682762">
              <a:off x="5321740" y="631457"/>
              <a:ext cx="1543333" cy="729224"/>
            </a:xfrm>
            <a:prstGeom prst="rect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FF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6350">
              <a:extrusionClr>
                <a:sysClr val="window" lastClr="FFFFFF"/>
              </a:extrusionClr>
              <a:contourClr>
                <a:sysClr val="window" lastClr="FFFFFF"/>
              </a:contourClr>
            </a:sp3d>
          </p:spPr>
          <p:txBody>
            <a:bodyPr wrap="square" lIns="91440" tIns="45720" rIns="91440" bIns="45720">
              <a:spAutoFit/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all" spc="0" normalizeH="0" baseline="0" noProof="0" dirty="0">
                  <a:ln w="9000" cmpd="sng">
                    <a:solidFill>
                      <a:srgbClr val="C4652D">
                        <a:shade val="50000"/>
                        <a:satMod val="120000"/>
                      </a:srgbClr>
                    </a:solidFill>
                    <a:prstDash val="solid"/>
                  </a:ln>
                  <a:gradFill flip="none" rotWithShape="1">
                    <a:gsLst>
                      <a:gs pos="0">
                        <a:srgbClr val="C4652D">
                          <a:shade val="20000"/>
                          <a:satMod val="245000"/>
                        </a:srgbClr>
                      </a:gs>
                      <a:gs pos="43000">
                        <a:srgbClr val="C4652D">
                          <a:satMod val="255000"/>
                        </a:srgbClr>
                      </a:gs>
                      <a:gs pos="48000">
                        <a:srgbClr val="C4652D">
                          <a:shade val="85000"/>
                          <a:satMod val="255000"/>
                        </a:srgbClr>
                      </a:gs>
                      <a:gs pos="100000">
                        <a:srgbClr val="C4652D">
                          <a:shade val="20000"/>
                          <a:satMod val="245000"/>
                        </a:srgb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rPr>
                <a:t>Nicht Bestanden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B75472E-F5A8-00DC-4CAE-1D4E34AA3C56}"/>
                </a:ext>
              </a:extLst>
            </p:cNvPr>
            <p:cNvSpPr/>
            <p:nvPr/>
          </p:nvSpPr>
          <p:spPr>
            <a:xfrm rot="20682762">
              <a:off x="7266005" y="628096"/>
              <a:ext cx="1486088" cy="729224"/>
            </a:xfrm>
            <a:prstGeom prst="rect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FF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6350">
              <a:extrusionClr>
                <a:sysClr val="window" lastClr="FFFFFF"/>
              </a:extrusionClr>
              <a:contourClr>
                <a:sysClr val="window" lastClr="FFFFFF"/>
              </a:contourClr>
            </a:sp3d>
          </p:spPr>
          <p:txBody>
            <a:bodyPr wrap="square" lIns="91440" tIns="45720" rIns="91440" bIns="45720">
              <a:spAutoFit/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all" spc="0" normalizeH="0" baseline="0" noProof="0" dirty="0">
                  <a:ln w="9000" cmpd="sng">
                    <a:solidFill>
                      <a:srgbClr val="C4652D">
                        <a:shade val="50000"/>
                        <a:satMod val="120000"/>
                      </a:srgbClr>
                    </a:solidFill>
                    <a:prstDash val="solid"/>
                  </a:ln>
                  <a:gradFill flip="none" rotWithShape="1">
                    <a:gsLst>
                      <a:gs pos="0">
                        <a:srgbClr val="C4652D">
                          <a:shade val="20000"/>
                          <a:satMod val="245000"/>
                        </a:srgbClr>
                      </a:gs>
                      <a:gs pos="43000">
                        <a:srgbClr val="C4652D">
                          <a:satMod val="255000"/>
                        </a:srgbClr>
                      </a:gs>
                      <a:gs pos="48000">
                        <a:srgbClr val="C4652D">
                          <a:shade val="85000"/>
                          <a:satMod val="255000"/>
                        </a:srgbClr>
                      </a:gs>
                      <a:gs pos="100000">
                        <a:srgbClr val="C4652D">
                          <a:shade val="20000"/>
                          <a:satMod val="245000"/>
                        </a:srgb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rPr>
                <a:t>Nicht Bestanden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D88DC7A-66ED-50E1-81D7-DC2B01E04D34}"/>
                </a:ext>
              </a:extLst>
            </p:cNvPr>
            <p:cNvSpPr/>
            <p:nvPr/>
          </p:nvSpPr>
          <p:spPr>
            <a:xfrm>
              <a:off x="6227959" y="2134435"/>
              <a:ext cx="58750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3200" b="1" dirty="0">
                  <a:ln w="12700">
                    <a:solidFill>
                      <a:prstClr val="white">
                        <a:lumMod val="75000"/>
                      </a:prstClr>
                    </a:solidFill>
                    <a:prstDash val="solid"/>
                  </a:ln>
                  <a:solidFill>
                    <a:prstClr val="white">
                      <a:lumMod val="85000"/>
                    </a:prst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sym typeface="Wingdings"/>
                </a:rPr>
                <a:t></a:t>
              </a:r>
              <a:endParaRPr lang="de-DE" sz="3200" b="1" dirty="0">
                <a:ln w="12700">
                  <a:solidFill>
                    <a:prstClr val="white">
                      <a:lumMod val="75000"/>
                    </a:prstClr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1" name="Flussdiagramm: Dokument 20">
              <a:extLst>
                <a:ext uri="{FF2B5EF4-FFF2-40B4-BE49-F238E27FC236}">
                  <a16:creationId xmlns:a16="http://schemas.microsoft.com/office/drawing/2014/main" id="{6D45ED25-576B-CAE2-1C23-F79C9C297E97}"/>
                </a:ext>
              </a:extLst>
            </p:cNvPr>
            <p:cNvSpPr/>
            <p:nvPr/>
          </p:nvSpPr>
          <p:spPr>
            <a:xfrm>
              <a:off x="7286644" y="4205209"/>
              <a:ext cx="1389812" cy="750099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Beurlaubtes Semester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AB7F5EBF-A7A2-4DD6-846E-DCF0D7FFCD49}"/>
                </a:ext>
              </a:extLst>
            </p:cNvPr>
            <p:cNvSpPr/>
            <p:nvPr/>
          </p:nvSpPr>
          <p:spPr>
            <a:xfrm>
              <a:off x="4220032" y="2619319"/>
              <a:ext cx="58750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3200" b="1" dirty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/>
                  <a:sym typeface="Wingdings"/>
                </a:rPr>
                <a:t></a:t>
              </a:r>
              <a:endParaRPr lang="de-DE" sz="32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FCDFBCB-DF47-5E13-F014-AA9EA66EB2C9}"/>
                </a:ext>
              </a:extLst>
            </p:cNvPr>
            <p:cNvSpPr/>
            <p:nvPr/>
          </p:nvSpPr>
          <p:spPr>
            <a:xfrm>
              <a:off x="6227959" y="6023206"/>
              <a:ext cx="58750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 dirty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libri"/>
                  <a:sym typeface="Wingdings"/>
                </a:rPr>
                <a:t></a:t>
              </a:r>
              <a:endParaRPr kumimoji="0" lang="de-DE" sz="3200" b="1" i="0" u="none" strike="noStrike" kern="0" cap="none" spc="0" normalizeH="0" baseline="0" noProof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E3814B-9873-D10D-1E58-A4A50CB3FC5A}"/>
                </a:ext>
              </a:extLst>
            </p:cNvPr>
            <p:cNvSpPr/>
            <p:nvPr/>
          </p:nvSpPr>
          <p:spPr>
            <a:xfrm>
              <a:off x="8124370" y="5989782"/>
              <a:ext cx="58750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 dirty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libri"/>
                  <a:sym typeface="Wingdings"/>
                </a:rPr>
                <a:t></a:t>
              </a:r>
              <a:endParaRPr kumimoji="0" lang="de-DE" sz="3200" b="1" i="0" u="none" strike="noStrike" kern="0" cap="none" spc="0" normalizeH="0" baseline="0" noProof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91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F1C9C-84AB-18F3-D5A8-AEFB429A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Prüfungen: Übungen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55A71-120E-808D-4A6B-D85AE0A4A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771" y="1309299"/>
            <a:ext cx="9432000" cy="3690000"/>
          </a:xfrm>
        </p:spPr>
        <p:txBody>
          <a:bodyPr/>
          <a:lstStyle/>
          <a:p>
            <a:pPr marL="0" lvl="0" indent="0">
              <a:buNone/>
            </a:pPr>
            <a:r>
              <a:rPr lang="de-DE" sz="2000" dirty="0"/>
              <a:t>Anmeldung:</a:t>
            </a:r>
            <a:endParaRPr lang="de-DE" sz="2000" b="1" dirty="0"/>
          </a:p>
          <a:p>
            <a:pPr lvl="1">
              <a:buFont typeface="Wingdings" pitchFamily="2" charset="2"/>
              <a:buChar char="ü"/>
            </a:pPr>
            <a:r>
              <a:rPr lang="de-DE" sz="1600" dirty="0"/>
              <a:t>Jede Prüfungsleistung muss </a:t>
            </a:r>
            <a:r>
              <a:rPr lang="de-DE" sz="1600" b="1" i="1" dirty="0"/>
              <a:t>einzeln</a:t>
            </a:r>
            <a:r>
              <a:rPr lang="de-DE" sz="1600" dirty="0"/>
              <a:t> angemeldet werden </a:t>
            </a:r>
            <a:br>
              <a:rPr lang="de-DE" sz="1600" dirty="0"/>
            </a:br>
            <a:r>
              <a:rPr lang="de-DE" sz="1600" dirty="0"/>
              <a:t>(keine Pflichtanmeldung)</a:t>
            </a:r>
          </a:p>
          <a:p>
            <a:pPr lvl="1">
              <a:buFont typeface="Wingdings" pitchFamily="2" charset="2"/>
              <a:buChar char="ü"/>
            </a:pPr>
            <a:r>
              <a:rPr lang="de-DE" sz="1600" dirty="0"/>
              <a:t>Die Anmeldung muss </a:t>
            </a:r>
            <a:r>
              <a:rPr lang="de-DE" sz="1600" b="1" i="1" dirty="0"/>
              <a:t>elektronisch</a:t>
            </a:r>
            <a:r>
              <a:rPr lang="de-DE" sz="1600" dirty="0"/>
              <a:t> erfolgen </a:t>
            </a:r>
            <a:br>
              <a:rPr lang="de-DE" sz="1600" dirty="0"/>
            </a:br>
            <a:r>
              <a:rPr lang="de-DE" sz="1600" dirty="0"/>
              <a:t>(Nachmeldung nicht möglich!)</a:t>
            </a:r>
          </a:p>
          <a:p>
            <a:pPr lvl="1">
              <a:buFont typeface="Wingdings" pitchFamily="2" charset="2"/>
              <a:buChar char="ü"/>
            </a:pPr>
            <a:r>
              <a:rPr lang="de-DE" sz="1600" dirty="0"/>
              <a:t>Hausarbeiten können bis zum Tag der Abgabe, Klausuren bis eine Woche vor dem Klausurtermin angemeldet werden </a:t>
            </a:r>
          </a:p>
          <a:p>
            <a:pPr marL="0" lvl="0" indent="0">
              <a:buNone/>
            </a:pPr>
            <a:r>
              <a:rPr lang="de-DE" sz="2000" dirty="0"/>
              <a:t>Teilnahme:</a:t>
            </a:r>
            <a:endParaRPr lang="de-DE" sz="2000" b="1" dirty="0"/>
          </a:p>
          <a:p>
            <a:pPr lvl="1">
              <a:buFont typeface="Wingdings" pitchFamily="2" charset="2"/>
              <a:buChar char="ü"/>
            </a:pPr>
            <a:r>
              <a:rPr lang="de-DE" sz="1600" dirty="0"/>
              <a:t>Anfängerübungen sind jeweils </a:t>
            </a:r>
            <a:r>
              <a:rPr lang="de-DE" sz="1600" b="1" i="1" dirty="0"/>
              <a:t>vor oder zumindest zeitgleich </a:t>
            </a:r>
            <a:r>
              <a:rPr lang="de-DE" sz="1600" dirty="0"/>
              <a:t>mit der Teilnahme an den Übungen für Fortgeschrittene zu bestehen</a:t>
            </a:r>
          </a:p>
          <a:p>
            <a:pPr lvl="1">
              <a:buFont typeface="Wingdings" pitchFamily="2" charset="2"/>
              <a:buChar char="ü"/>
            </a:pPr>
            <a:r>
              <a:rPr lang="de-DE" sz="1600" dirty="0"/>
              <a:t>Bis zum 13. Semester ist erstmaliges </a:t>
            </a:r>
            <a:r>
              <a:rPr lang="de-DE" sz="1600" b="1" i="1" dirty="0"/>
              <a:t>Ablegen</a:t>
            </a:r>
            <a:r>
              <a:rPr lang="de-DE" sz="1600" dirty="0"/>
              <a:t> der Übungen für Fortgeschrittene notwendig, </a:t>
            </a:r>
            <a:r>
              <a:rPr lang="de-DE" sz="1600" b="1" i="1" dirty="0"/>
              <a:t>Exmatrikulation</a:t>
            </a:r>
            <a:r>
              <a:rPr lang="de-DE" sz="1600" dirty="0"/>
              <a:t> nach insgesamt 16 Semestern bei Nichtbestehen </a:t>
            </a:r>
          </a:p>
          <a:p>
            <a:pPr marL="457200" lvl="1" indent="0">
              <a:buNone/>
            </a:pPr>
            <a:r>
              <a:rPr lang="de-DE" sz="1600" dirty="0"/>
              <a:t>      (§ 30 Abs. 1 SPUMA)</a:t>
            </a:r>
            <a:endParaRPr lang="de-DE" sz="1600" b="1" dirty="0"/>
          </a:p>
          <a:p>
            <a:pPr marL="0" lvl="0" indent="0">
              <a:buNone/>
            </a:pPr>
            <a:r>
              <a:rPr lang="de-DE" sz="2000" dirty="0"/>
              <a:t>Wiederholung:</a:t>
            </a:r>
          </a:p>
          <a:p>
            <a:pPr lvl="1">
              <a:buFont typeface="Wingdings" pitchFamily="2" charset="2"/>
              <a:buChar char="ü"/>
            </a:pPr>
            <a:r>
              <a:rPr lang="de-DE" sz="1600" dirty="0"/>
              <a:t>Alle Klausuren und Hausarbeiten werden </a:t>
            </a:r>
            <a:r>
              <a:rPr lang="de-DE" sz="1600" b="1" i="1" dirty="0"/>
              <a:t>in jedem Semester </a:t>
            </a:r>
            <a:r>
              <a:rPr lang="de-DE" sz="1600" dirty="0"/>
              <a:t>angeboten</a:t>
            </a:r>
          </a:p>
          <a:p>
            <a:pPr lvl="1">
              <a:buFont typeface="Wingdings" pitchFamily="2" charset="2"/>
              <a:buChar char="ü"/>
            </a:pPr>
            <a:r>
              <a:rPr lang="de-DE" sz="1600" dirty="0"/>
              <a:t>Wiederholung/Verbesserung ist </a:t>
            </a:r>
            <a:r>
              <a:rPr lang="de-DE" sz="1600" b="1" i="1" dirty="0"/>
              <a:t>beliebig oft </a:t>
            </a:r>
            <a:r>
              <a:rPr lang="de-DE" sz="1600" dirty="0"/>
              <a:t>möglich (§ 29 Abs. 3 SPUMA)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143B34-6E2E-5188-1AF4-1E267526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152AF2-66E6-D365-B3BF-D81DCD70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062400"/>
            <a:ext cx="5870915" cy="180042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D036EC-3022-2407-CFF1-23E09F6E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54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EBDFF-0ADD-0939-C860-5F876900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Abschluss: Staatsprüfung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B5E50F-6FE3-8AFC-759F-608400A4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800" y="1309299"/>
            <a:ext cx="9432000" cy="3690000"/>
          </a:xfrm>
        </p:spPr>
        <p:txBody>
          <a:bodyPr/>
          <a:lstStyle/>
          <a:p>
            <a:pPr marL="0" lvl="0" indent="0">
              <a:buNone/>
            </a:pPr>
            <a:r>
              <a:rPr lang="de-DE" sz="2000" dirty="0"/>
              <a:t>Voraussetzungen gem. § 9 </a:t>
            </a:r>
            <a:r>
              <a:rPr lang="de-DE" sz="2000" dirty="0" err="1"/>
              <a:t>JAPrO</a:t>
            </a:r>
            <a:r>
              <a:rPr lang="de-DE" sz="2000" dirty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de-DE" sz="1800" dirty="0"/>
              <a:t>Bestehen der Fortgeschrittenenübungen im zeitlichen Zusammenhang</a:t>
            </a:r>
          </a:p>
          <a:p>
            <a:pPr lvl="1">
              <a:buFont typeface="Wingdings" pitchFamily="2" charset="2"/>
              <a:buChar char="ü"/>
            </a:pPr>
            <a:r>
              <a:rPr lang="de-DE" sz="1800" dirty="0"/>
              <a:t>3 Monate Praktikum nach den Vorgaben des § 5 </a:t>
            </a:r>
            <a:r>
              <a:rPr lang="de-DE" sz="1800" dirty="0" err="1"/>
              <a:t>JAPrO</a:t>
            </a:r>
            <a:endParaRPr lang="de-DE" sz="1800" dirty="0"/>
          </a:p>
          <a:p>
            <a:pPr lvl="1">
              <a:buFont typeface="Wingdings" pitchFamily="2" charset="2"/>
              <a:buChar char="ü"/>
            </a:pPr>
            <a:r>
              <a:rPr lang="de-DE" sz="1800" dirty="0"/>
              <a:t>Für die </a:t>
            </a:r>
            <a:r>
              <a:rPr lang="de-DE" sz="1800" b="1" i="1" dirty="0"/>
              <a:t>Abschichtung</a:t>
            </a:r>
            <a:r>
              <a:rPr lang="de-DE" sz="1800" dirty="0"/>
              <a:t>: </a:t>
            </a:r>
            <a:br>
              <a:rPr lang="de-DE" sz="1800" dirty="0"/>
            </a:br>
            <a:r>
              <a:rPr lang="de-DE" sz="1800" b="1" dirty="0"/>
              <a:t>Bachelorabschluss</a:t>
            </a:r>
            <a:r>
              <a:rPr lang="de-DE" sz="1800" dirty="0"/>
              <a:t> (d.h. auch </a:t>
            </a:r>
            <a:r>
              <a:rPr lang="de-DE" sz="1800" b="1" i="1" dirty="0"/>
              <a:t>bestandener (!) </a:t>
            </a:r>
            <a:r>
              <a:rPr lang="de-DE" sz="1800" dirty="0"/>
              <a:t>Schwerpunktbereich) </a:t>
            </a:r>
            <a:br>
              <a:rPr lang="de-DE" sz="1800" dirty="0"/>
            </a:br>
            <a:r>
              <a:rPr lang="de-DE" sz="1800" dirty="0"/>
              <a:t>gem. § 38 Abs. 4 </a:t>
            </a:r>
            <a:r>
              <a:rPr lang="de-DE" sz="1800" dirty="0" err="1"/>
              <a:t>JAPrO</a:t>
            </a:r>
            <a:endParaRPr lang="de-DE" sz="1800" dirty="0"/>
          </a:p>
          <a:p>
            <a:pPr marL="0" lvl="0" indent="0">
              <a:buNone/>
            </a:pPr>
            <a:r>
              <a:rPr lang="de-DE" sz="2000" dirty="0"/>
              <a:t>Anmeldung:</a:t>
            </a:r>
          </a:p>
          <a:p>
            <a:pPr lvl="1">
              <a:buFont typeface="Wingdings" pitchFamily="2" charset="2"/>
              <a:buChar char="ü"/>
            </a:pPr>
            <a:r>
              <a:rPr lang="de-DE" sz="1800" dirty="0"/>
              <a:t>Beim Landesjustizprüfungsamt, in der Regel bis 30. Juni für Herbsttermin, 31. Oktober für Frühjahrstermin (Frist gibt das </a:t>
            </a:r>
            <a:r>
              <a:rPr lang="de-DE" sz="1800" b="1" i="1" dirty="0"/>
              <a:t>LJPA</a:t>
            </a:r>
            <a:r>
              <a:rPr lang="de-DE" sz="1800" dirty="0"/>
              <a:t> bekannt)</a:t>
            </a:r>
          </a:p>
          <a:p>
            <a:pPr marL="0" lvl="0" indent="0">
              <a:buNone/>
            </a:pPr>
            <a:r>
              <a:rPr lang="de-DE" sz="2000" dirty="0"/>
              <a:t>Prüfungsleistungen:</a:t>
            </a:r>
          </a:p>
          <a:p>
            <a:pPr lvl="1">
              <a:buFont typeface="Wingdings" pitchFamily="2" charset="2"/>
              <a:buChar char="ü"/>
            </a:pPr>
            <a:r>
              <a:rPr lang="de-DE" sz="1800" b="1" i="1" dirty="0"/>
              <a:t>Klausuren</a:t>
            </a:r>
            <a:r>
              <a:rPr lang="de-DE" sz="1800" dirty="0"/>
              <a:t> im Straf- und Öffentlichen Recht (</a:t>
            </a:r>
            <a:r>
              <a:rPr lang="de-DE" sz="1800" dirty="0" err="1"/>
              <a:t>Abschichtungsoption</a:t>
            </a:r>
            <a:r>
              <a:rPr lang="de-DE" sz="1800" dirty="0"/>
              <a:t>) oder </a:t>
            </a:r>
            <a:br>
              <a:rPr lang="de-DE" sz="1800" dirty="0"/>
            </a:br>
            <a:r>
              <a:rPr lang="de-DE" sz="1800" dirty="0"/>
              <a:t>im Zivil-, Straf- und Öffentlichen Recht (ohne Abschichtung)</a:t>
            </a:r>
          </a:p>
          <a:p>
            <a:pPr lvl="1">
              <a:buFont typeface="Wingdings" pitchFamily="2" charset="2"/>
              <a:buChar char="ü"/>
            </a:pPr>
            <a:r>
              <a:rPr lang="de-DE" sz="1800" b="1" i="1" dirty="0"/>
              <a:t>Mündliche Prüfung </a:t>
            </a:r>
            <a:r>
              <a:rPr lang="de-DE" sz="1800" dirty="0"/>
              <a:t>(für den Herbsttermin im Januar, für den Frühjahrstermin im Juni)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D05B8D-1AA3-1540-9D77-5A9AEC1D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EB0185-4497-3D1F-F04C-C25C0E57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062400"/>
            <a:ext cx="5726899" cy="180042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8BCCF3-B9B5-A718-C8EE-F0213513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95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77378-C687-0D47-B8B8-45321DDD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Abschluss: Staatsprüfung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03B1B1-F59F-EA9A-0BD4-04978056F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800" y="1413570"/>
            <a:ext cx="9432000" cy="3690000"/>
          </a:xfrm>
        </p:spPr>
        <p:txBody>
          <a:bodyPr/>
          <a:lstStyle/>
          <a:p>
            <a:pPr marL="0" lvl="0" indent="0">
              <a:buNone/>
            </a:pPr>
            <a:r>
              <a:rPr lang="de-DE" sz="2000" dirty="0"/>
              <a:t>Wiederholung bei Nichtbestehen (§§ 39 &amp; 40 </a:t>
            </a:r>
            <a:r>
              <a:rPr lang="de-DE" sz="2000" dirty="0" err="1"/>
              <a:t>JAPrO</a:t>
            </a:r>
            <a:r>
              <a:rPr lang="de-DE" sz="2000" dirty="0"/>
              <a:t>):</a:t>
            </a:r>
          </a:p>
          <a:p>
            <a:pPr lvl="1">
              <a:buFont typeface="Wingdings" pitchFamily="2" charset="2"/>
              <a:buChar char="ü"/>
            </a:pPr>
            <a:r>
              <a:rPr lang="de-DE" sz="1800" dirty="0"/>
              <a:t>Teilnahme mit Abschichtung bis Ende 10. Semester : </a:t>
            </a:r>
            <a:br>
              <a:rPr lang="de-DE" sz="1800" dirty="0"/>
            </a:br>
            <a:r>
              <a:rPr lang="de-DE" sz="1800" b="1" i="1" dirty="0"/>
              <a:t>zwei</a:t>
            </a:r>
            <a:r>
              <a:rPr lang="de-DE" sz="1800" i="1" dirty="0"/>
              <a:t> </a:t>
            </a:r>
            <a:r>
              <a:rPr lang="de-DE" sz="1800" dirty="0"/>
              <a:t>Wiederholungsversuche („Freiversuch“), ansonsten, d.h. ≥ 11. Sem., nur </a:t>
            </a:r>
            <a:r>
              <a:rPr lang="de-DE" sz="1800" b="1" i="1" dirty="0"/>
              <a:t>ein</a:t>
            </a:r>
            <a:r>
              <a:rPr lang="de-DE" sz="1800" i="1" dirty="0"/>
              <a:t> </a:t>
            </a:r>
            <a:r>
              <a:rPr lang="de-DE" sz="1800" dirty="0"/>
              <a:t>Wiederholungsversuch und </a:t>
            </a:r>
            <a:r>
              <a:rPr lang="de-DE" sz="1800" b="1" i="1" dirty="0"/>
              <a:t>keine</a:t>
            </a:r>
            <a:r>
              <a:rPr lang="de-DE" sz="1800" dirty="0"/>
              <a:t> Abschichtung mehr möglich (Studierende ohne Abschichtung (§ 22 </a:t>
            </a:r>
            <a:r>
              <a:rPr lang="de-DE" sz="1800" dirty="0" err="1"/>
              <a:t>JAPrO</a:t>
            </a:r>
            <a:r>
              <a:rPr lang="de-DE" sz="1800" dirty="0"/>
              <a:t>): „Freiversuch“ = Ende 8. S.!)</a:t>
            </a:r>
          </a:p>
          <a:p>
            <a:pPr lvl="1">
              <a:buFont typeface="Wingdings" pitchFamily="2" charset="2"/>
              <a:buChar char="ü"/>
            </a:pPr>
            <a:r>
              <a:rPr lang="de-DE" sz="1800" dirty="0"/>
              <a:t>Bei Wiederholung müssen </a:t>
            </a:r>
            <a:r>
              <a:rPr lang="de-DE" sz="1800" b="1" i="1" dirty="0"/>
              <a:t>alle</a:t>
            </a:r>
            <a:r>
              <a:rPr lang="de-DE" sz="1800" i="1" dirty="0"/>
              <a:t> </a:t>
            </a:r>
            <a:r>
              <a:rPr lang="de-DE" sz="1800" dirty="0"/>
              <a:t>Klausuren geschrieben werden </a:t>
            </a:r>
            <a:br>
              <a:rPr lang="de-DE" sz="1800" dirty="0"/>
            </a:br>
            <a:r>
              <a:rPr lang="de-DE" sz="1800" dirty="0"/>
              <a:t>(keine Abschichtung mehr möglich)</a:t>
            </a:r>
          </a:p>
          <a:p>
            <a:pPr lvl="1"/>
            <a:endParaRPr lang="de-DE" sz="1800" dirty="0"/>
          </a:p>
          <a:p>
            <a:pPr marL="0" lvl="0" indent="0">
              <a:buNone/>
            </a:pPr>
            <a:r>
              <a:rPr lang="de-DE" sz="2000" dirty="0"/>
              <a:t>Notenverbesserung bei Bestehen (§ 40 bzw. § 23 </a:t>
            </a:r>
            <a:r>
              <a:rPr lang="de-DE" sz="2000" dirty="0" err="1"/>
              <a:t>JAPrO</a:t>
            </a:r>
            <a:r>
              <a:rPr lang="de-DE" sz="2000" dirty="0"/>
              <a:t>):</a:t>
            </a:r>
          </a:p>
          <a:p>
            <a:pPr lvl="1">
              <a:buFont typeface="Wingdings" pitchFamily="2" charset="2"/>
              <a:buChar char="ü"/>
            </a:pPr>
            <a:r>
              <a:rPr lang="de-DE" sz="1800" dirty="0"/>
              <a:t>Bei </a:t>
            </a:r>
            <a:r>
              <a:rPr lang="de-DE" sz="1800" b="1" i="1" dirty="0"/>
              <a:t>bestandenem Erstversuch </a:t>
            </a:r>
            <a:r>
              <a:rPr lang="de-DE" sz="1800" dirty="0"/>
              <a:t>bis Ende </a:t>
            </a:r>
            <a:r>
              <a:rPr lang="de-DE" sz="1800" b="1" i="1" dirty="0"/>
              <a:t>10. Semester </a:t>
            </a:r>
            <a:r>
              <a:rPr lang="de-DE" sz="1800" dirty="0"/>
              <a:t>mit oder ohne Abschichtung</a:t>
            </a:r>
            <a:r>
              <a:rPr lang="de-DE" sz="1800" i="1" dirty="0"/>
              <a:t>: </a:t>
            </a:r>
            <a:r>
              <a:rPr lang="de-DE" sz="1800" dirty="0"/>
              <a:t>Möglichkeit, </a:t>
            </a:r>
            <a:r>
              <a:rPr lang="de-DE" sz="1800" b="1" i="1" dirty="0"/>
              <a:t>ein</a:t>
            </a:r>
            <a:r>
              <a:rPr lang="de-DE" sz="1800" dirty="0"/>
              <a:t> weiteres Mal zur Verbesserung der Note in spätestens der </a:t>
            </a:r>
            <a:r>
              <a:rPr lang="de-DE" sz="1800" b="1" i="1" dirty="0"/>
              <a:t>übernächsten</a:t>
            </a:r>
            <a:r>
              <a:rPr lang="de-DE" sz="1800" dirty="0"/>
              <a:t> Kampagne am Examen teilzunehmen</a:t>
            </a:r>
          </a:p>
          <a:p>
            <a:pPr lvl="1">
              <a:buFont typeface="Wingdings" pitchFamily="2" charset="2"/>
              <a:buChar char="ü"/>
            </a:pPr>
            <a:r>
              <a:rPr lang="de-DE" sz="1800" dirty="0"/>
              <a:t>Auch hier müssen dann </a:t>
            </a:r>
            <a:r>
              <a:rPr lang="de-DE" sz="1800" b="1" i="1" dirty="0"/>
              <a:t>alle</a:t>
            </a:r>
            <a:r>
              <a:rPr lang="de-DE" sz="1800" dirty="0"/>
              <a:t> Klausuren geschrieben werden (keine Abschichtung mehr möglich)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2C3E40-2D8A-BA6F-E035-9EA5A39B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B5E0DF-ED51-3739-BE30-ED630E25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062400"/>
            <a:ext cx="5942923" cy="180042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BF1570-2C98-5294-A0B5-CDA79702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64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258E5-ADEC-AF9C-4F83-7B3BFCD5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Masterstudium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CA42DF-E57D-589A-9BE7-A68EFC2FF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776" y="2723452"/>
            <a:ext cx="9432000" cy="3690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Juristische deutschsprachige Masterprogramme an der Universität Mannheim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600" b="1" dirty="0"/>
          </a:p>
          <a:p>
            <a:pPr marL="0" indent="0">
              <a:buNone/>
            </a:pPr>
            <a:r>
              <a:rPr lang="de-DE" b="1" dirty="0"/>
              <a:t>Master Wettbewerbs- und Regulierungsrecht (LL.M.)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oder</a:t>
            </a:r>
          </a:p>
          <a:p>
            <a:pPr marL="0" indent="0">
              <a:buNone/>
            </a:pPr>
            <a:r>
              <a:rPr lang="de-DE" b="1" dirty="0"/>
              <a:t>Master </a:t>
            </a:r>
            <a:r>
              <a:rPr lang="de-DE" b="1" dirty="0" err="1"/>
              <a:t>of</a:t>
            </a:r>
            <a:r>
              <a:rPr lang="de-DE" b="1" dirty="0"/>
              <a:t> Laws (LL.M.)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de-DE" dirty="0"/>
              <a:t>Danach: Möglichkeit zur </a:t>
            </a:r>
            <a:r>
              <a:rPr lang="de-DE" b="1" dirty="0"/>
              <a:t>Promotion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4B0E7A-17B7-852B-15C2-3CC00B85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E437FC-FCAD-6711-4629-DCA70A39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062400"/>
            <a:ext cx="5942923" cy="171010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3AFC1D-D531-7113-D375-4F198BCA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15</a:t>
            </a:fld>
            <a:endParaRPr lang="de-DE" dirty="0"/>
          </a:p>
        </p:txBody>
      </p:sp>
      <p:pic>
        <p:nvPicPr>
          <p:cNvPr id="7" name="Grafik 6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783AC326-8969-674D-0E13-B7FE7CE4C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7" y="1246846"/>
            <a:ext cx="5711115" cy="14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8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F8B81-FB33-C3DF-E9DB-73A005FC6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40932A-4D0B-E0E7-F43C-59C303442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204" y="621482"/>
            <a:ext cx="7307503" cy="468108"/>
          </a:xfrm>
        </p:spPr>
        <p:txBody>
          <a:bodyPr/>
          <a:lstStyle/>
          <a:p>
            <a:r>
              <a:rPr lang="de-DE" dirty="0"/>
              <a:t>Wettbewerbs- und Regulierungsrecht (LL.M.)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7ABDD9-FE68-CB21-B645-48B9B78D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2F0457-C204-96C4-B8D3-B29454BF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130891"/>
            <a:ext cx="5798907" cy="252001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495977-6142-8D32-5ECE-04D3CC60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479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564DA-F4F8-310F-B880-6D46DBE7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ein LL.M.?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E91DD5-75B4-2FE9-8A14-DCB687F3E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9EEDA2-54CB-8D7F-6913-120E9861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Wettbewerbs- und </a:t>
            </a:r>
            <a:r>
              <a:rPr lang="de-DE" dirty="0" err="1"/>
              <a:t>Regulierunsgrecht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B084E-4F32-60DA-2F10-ED1C861B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17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A58F71A-6C47-457C-F830-B9D77C7B791C}"/>
              </a:ext>
            </a:extLst>
          </p:cNvPr>
          <p:cNvSpPr/>
          <p:nvPr/>
        </p:nvSpPr>
        <p:spPr>
          <a:xfrm>
            <a:off x="2847181" y="2439104"/>
            <a:ext cx="6500812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000" b="1" dirty="0">
                <a:solidFill>
                  <a:srgbClr val="003056"/>
                </a:solidFill>
              </a:rPr>
              <a:t>Gezielte Vorbereitung auf eine Tätigkeit in Unternehmen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814F6F6-1756-E1F8-F826-0BEAC30D418E}"/>
              </a:ext>
            </a:extLst>
          </p:cNvPr>
          <p:cNvSpPr/>
          <p:nvPr/>
        </p:nvSpPr>
        <p:spPr>
          <a:xfrm>
            <a:off x="3777495" y="4226018"/>
            <a:ext cx="6500813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000" b="1" dirty="0">
                <a:solidFill>
                  <a:srgbClr val="003056"/>
                </a:solidFill>
              </a:rPr>
              <a:t>Wahlfächer aus dem LL.B. können vertieft werden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FA808F5-CE9F-9B1B-1041-358111A9A134}"/>
              </a:ext>
            </a:extLst>
          </p:cNvPr>
          <p:cNvSpPr/>
          <p:nvPr/>
        </p:nvSpPr>
        <p:spPr>
          <a:xfrm>
            <a:off x="1378800" y="5093360"/>
            <a:ext cx="6500813" cy="576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000" b="1" dirty="0">
                <a:solidFill>
                  <a:srgbClr val="003056"/>
                </a:solidFill>
              </a:rPr>
              <a:t>Auch nach einem Master: Möglichkeit zur Promotion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293D5C6-B02A-5554-BACA-4D7883E9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95" y="1296919"/>
            <a:ext cx="6696744" cy="846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eaLnBrk="1" hangingPunct="1">
              <a:buNone/>
              <a:defRPr/>
            </a:pPr>
            <a:r>
              <a:rPr lang="de-DE" sz="2000" b="1" dirty="0">
                <a:solidFill>
                  <a:srgbClr val="003056"/>
                </a:solidFill>
              </a:rPr>
              <a:t>Bessere Berufsperspektiven außerhalb der </a:t>
            </a:r>
            <a:br>
              <a:rPr lang="de-DE" sz="2000" b="1" dirty="0">
                <a:solidFill>
                  <a:srgbClr val="003056"/>
                </a:solidFill>
              </a:rPr>
            </a:br>
            <a:r>
              <a:rPr lang="de-DE" sz="2000" b="1" dirty="0">
                <a:solidFill>
                  <a:srgbClr val="003056"/>
                </a:solidFill>
              </a:rPr>
              <a:t>„klassischen“ juristischen Berufe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F6F4C05-76E6-5E96-70EC-71CC8D9E0B94}"/>
              </a:ext>
            </a:extLst>
          </p:cNvPr>
          <p:cNvSpPr/>
          <p:nvPr/>
        </p:nvSpPr>
        <p:spPr>
          <a:xfrm>
            <a:off x="768995" y="3256978"/>
            <a:ext cx="7940972" cy="576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000" b="1" dirty="0">
                <a:solidFill>
                  <a:srgbClr val="003056"/>
                </a:solidFill>
              </a:rPr>
              <a:t>Möglichkeit, weiter Jura in Kombination mit VWL oder BWL zu studieren</a:t>
            </a:r>
          </a:p>
        </p:txBody>
      </p:sp>
    </p:spTree>
    <p:extLst>
      <p:ext uri="{BB962C8B-B14F-4D97-AF65-F5344CB8AC3E}">
        <p14:creationId xmlns:p14="http://schemas.microsoft.com/office/powerpoint/2010/main" val="19692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>
            <a:extLst>
              <a:ext uri="{FF2B5EF4-FFF2-40B4-BE49-F238E27FC236}">
                <a16:creationId xmlns:a16="http://schemas.microsoft.com/office/drawing/2014/main" id="{254F17FD-E5AB-32AB-C3C6-0AF13460DDB2}"/>
              </a:ext>
            </a:extLst>
          </p:cNvPr>
          <p:cNvSpPr/>
          <p:nvPr/>
        </p:nvSpPr>
        <p:spPr bwMode="auto">
          <a:xfrm flipV="1">
            <a:off x="1311058" y="3370044"/>
            <a:ext cx="8713787" cy="1363663"/>
          </a:xfrm>
          <a:prstGeom prst="trapezoid">
            <a:avLst>
              <a:gd name="adj" fmla="val 18033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67ACA4-0DEC-1901-906F-E79339A77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79" y="540364"/>
            <a:ext cx="8246246" cy="1248289"/>
          </a:xfrm>
        </p:spPr>
        <p:txBody>
          <a:bodyPr/>
          <a:lstStyle/>
          <a:p>
            <a:r>
              <a:rPr lang="de-DE" sz="3200" dirty="0"/>
              <a:t>Warum Wettbewerbs- und Regulierungsrecht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B31D26-FF79-361C-CE2A-484DF4EF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A30BC5-C062-4AF9-D891-48359069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062400"/>
            <a:ext cx="6022938" cy="294298"/>
          </a:xfrm>
        </p:spPr>
        <p:txBody>
          <a:bodyPr/>
          <a:lstStyle/>
          <a:p>
            <a:r>
              <a:rPr lang="de-DE" dirty="0"/>
              <a:t>Wettbewerbs- und Regulierungsrecht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2DC30F-CE48-3DB3-628F-06239DCD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18</a:t>
            </a:fld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2631C5A-5AFC-4324-BC7F-2C339DD40122}"/>
              </a:ext>
            </a:extLst>
          </p:cNvPr>
          <p:cNvSpPr/>
          <p:nvPr/>
        </p:nvSpPr>
        <p:spPr bwMode="auto">
          <a:xfrm>
            <a:off x="1406746" y="1424898"/>
            <a:ext cx="2623107" cy="78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b="1" dirty="0">
                <a:solidFill>
                  <a:srgbClr val="003056"/>
                </a:solidFill>
              </a:rPr>
              <a:t>Energiewende</a:t>
            </a:r>
            <a:endParaRPr lang="de-DE" sz="2000" b="1" dirty="0">
              <a:solidFill>
                <a:srgbClr val="003056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508E607-2B40-EABD-6D91-29B9AD3DFC9F}"/>
              </a:ext>
            </a:extLst>
          </p:cNvPr>
          <p:cNvSpPr txBox="1"/>
          <p:nvPr/>
        </p:nvSpPr>
        <p:spPr>
          <a:xfrm>
            <a:off x="3944869" y="1617882"/>
            <a:ext cx="344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b="1" i="1" dirty="0">
                <a:solidFill>
                  <a:srgbClr val="003B53"/>
                </a:solidFill>
                <a:latin typeface="+mn-lt"/>
              </a:rPr>
              <a:t>Herausforderungen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BC67704-3550-C86A-C1AA-799AFAAD6B43}"/>
              </a:ext>
            </a:extLst>
          </p:cNvPr>
          <p:cNvSpPr/>
          <p:nvPr/>
        </p:nvSpPr>
        <p:spPr bwMode="auto">
          <a:xfrm>
            <a:off x="7401738" y="1429769"/>
            <a:ext cx="2623107" cy="78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b="1" dirty="0">
                <a:solidFill>
                  <a:srgbClr val="003056"/>
                </a:solidFill>
              </a:rPr>
              <a:t>Digitalisierung</a:t>
            </a:r>
            <a:endParaRPr lang="de-DE" sz="2000" b="1" dirty="0">
              <a:solidFill>
                <a:srgbClr val="003056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CC08A3A-6CBF-4AD8-6783-F99E629DCDB1}"/>
              </a:ext>
            </a:extLst>
          </p:cNvPr>
          <p:cNvSpPr/>
          <p:nvPr/>
        </p:nvSpPr>
        <p:spPr bwMode="auto">
          <a:xfrm>
            <a:off x="4404242" y="2206239"/>
            <a:ext cx="2623107" cy="78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b="1" dirty="0">
                <a:solidFill>
                  <a:srgbClr val="003056"/>
                </a:solidFill>
              </a:rPr>
              <a:t>Regulierte Märkte</a:t>
            </a:r>
            <a:endParaRPr lang="de-DE" sz="2000" b="1" dirty="0">
              <a:solidFill>
                <a:srgbClr val="003056"/>
              </a:solidFill>
            </a:endParaRPr>
          </a:p>
        </p:txBody>
      </p:sp>
      <p:sp>
        <p:nvSpPr>
          <p:cNvPr id="16" name="Abgerundetes Rechteck 26">
            <a:extLst>
              <a:ext uri="{FF2B5EF4-FFF2-40B4-BE49-F238E27FC236}">
                <a16:creationId xmlns:a16="http://schemas.microsoft.com/office/drawing/2014/main" id="{1E1FEB4E-03AB-D674-C4B7-0A4F89F96EA1}"/>
              </a:ext>
            </a:extLst>
          </p:cNvPr>
          <p:cNvSpPr/>
          <p:nvPr/>
        </p:nvSpPr>
        <p:spPr>
          <a:xfrm>
            <a:off x="1757727" y="4894555"/>
            <a:ext cx="7820445" cy="9835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 dirty="0">
                <a:solidFill>
                  <a:srgbClr val="003056"/>
                </a:solidFill>
              </a:rPr>
              <a:t>Spitzenkräfte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03056"/>
                </a:solidFill>
                <a:sym typeface="Wingdings 2" panose="05020102010507070707" pitchFamily="18" charset="2"/>
              </a:rPr>
              <a:t>rechtliche und ökonomische Zusammenhänge erkennen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03056"/>
                </a:solidFill>
                <a:sym typeface="Wingdings 2" panose="05020102010507070707" pitchFamily="18" charset="2"/>
              </a:rPr>
              <a:t>Lösungsmöglichkeiten ableiten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3306B71-2C74-9535-E433-9C3386AC15B0}"/>
              </a:ext>
            </a:extLst>
          </p:cNvPr>
          <p:cNvSpPr txBox="1"/>
          <p:nvPr/>
        </p:nvSpPr>
        <p:spPr>
          <a:xfrm>
            <a:off x="1710859" y="3558753"/>
            <a:ext cx="7914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3056"/>
                </a:solidFill>
              </a:rPr>
              <a:t>Wettbewerbs- und Regulierungsrecht LL.M.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45DDAC8-8817-8A30-CE38-3FE69BA35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35" y="3970774"/>
            <a:ext cx="805230" cy="80523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D110FF2C-C3F1-CEE4-8C84-5F89D7DD7C51}"/>
              </a:ext>
            </a:extLst>
          </p:cNvPr>
          <p:cNvSpPr txBox="1"/>
          <p:nvPr/>
        </p:nvSpPr>
        <p:spPr>
          <a:xfrm>
            <a:off x="1230811" y="2413733"/>
            <a:ext cx="29749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b="1" i="1" dirty="0">
                <a:solidFill>
                  <a:srgbClr val="003B53"/>
                </a:solidFill>
                <a:latin typeface="+mn-lt"/>
              </a:rPr>
              <a:t>Gesellschaftswandel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7F24A82-7C1E-4346-19F9-4063F2BFDAFA}"/>
              </a:ext>
            </a:extLst>
          </p:cNvPr>
          <p:cNvSpPr txBox="1"/>
          <p:nvPr/>
        </p:nvSpPr>
        <p:spPr>
          <a:xfrm>
            <a:off x="7392679" y="2413733"/>
            <a:ext cx="26638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b="1" i="1" dirty="0">
                <a:solidFill>
                  <a:srgbClr val="003B53"/>
                </a:solidFill>
                <a:latin typeface="+mn-lt"/>
              </a:rPr>
              <a:t>Besonderheiten</a:t>
            </a:r>
          </a:p>
        </p:txBody>
      </p:sp>
    </p:spTree>
    <p:extLst>
      <p:ext uri="{BB962C8B-B14F-4D97-AF65-F5344CB8AC3E}">
        <p14:creationId xmlns:p14="http://schemas.microsoft.com/office/powerpoint/2010/main" val="45145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2C21F-AD55-FF67-95DD-B9570C43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800" y="612001"/>
            <a:ext cx="7239067" cy="1248289"/>
          </a:xfrm>
        </p:spPr>
        <p:txBody>
          <a:bodyPr/>
          <a:lstStyle/>
          <a:p>
            <a:r>
              <a:rPr lang="de-DE" sz="3200" dirty="0"/>
              <a:t>Perspektiven nach dem Masterstudium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C769CE-06DD-DC28-873D-301EE17E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8BEEDC-BE29-DD34-3E15-3A3ED999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062399"/>
            <a:ext cx="5726899" cy="252001"/>
          </a:xfrm>
        </p:spPr>
        <p:txBody>
          <a:bodyPr/>
          <a:lstStyle/>
          <a:p>
            <a:r>
              <a:rPr lang="de-DE" dirty="0"/>
              <a:t>Wettbewerbs- und Regulierungsrecht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BADA26-0538-529F-5816-1E7177C4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19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C016ED7-02A6-BCB5-6DCF-08ACDE7CE372}"/>
              </a:ext>
            </a:extLst>
          </p:cNvPr>
          <p:cNvGrpSpPr/>
          <p:nvPr/>
        </p:nvGrpSpPr>
        <p:grpSpPr>
          <a:xfrm>
            <a:off x="2281163" y="2178000"/>
            <a:ext cx="1570242" cy="1409511"/>
            <a:chOff x="513044" y="-814750"/>
            <a:chExt cx="1409734" cy="1215437"/>
          </a:xfrm>
        </p:grpSpPr>
        <p:sp>
          <p:nvSpPr>
            <p:cNvPr id="8" name="Sechseck 7">
              <a:extLst>
                <a:ext uri="{FF2B5EF4-FFF2-40B4-BE49-F238E27FC236}">
                  <a16:creationId xmlns:a16="http://schemas.microsoft.com/office/drawing/2014/main" id="{B5B034B7-AB5F-C3DB-8191-E0E35E330279}"/>
                </a:ext>
              </a:extLst>
            </p:cNvPr>
            <p:cNvSpPr/>
            <p:nvPr/>
          </p:nvSpPr>
          <p:spPr>
            <a:xfrm>
              <a:off x="513044" y="-814750"/>
              <a:ext cx="1409734" cy="121543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echseck 4">
              <a:extLst>
                <a:ext uri="{FF2B5EF4-FFF2-40B4-BE49-F238E27FC236}">
                  <a16:creationId xmlns:a16="http://schemas.microsoft.com/office/drawing/2014/main" id="{2755060C-6A9E-C3DB-8564-0E84C8006303}"/>
                </a:ext>
              </a:extLst>
            </p:cNvPr>
            <p:cNvSpPr txBox="1"/>
            <p:nvPr/>
          </p:nvSpPr>
          <p:spPr>
            <a:xfrm>
              <a:off x="717102" y="-599996"/>
              <a:ext cx="972206" cy="838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dirty="0"/>
                <a:t>Kanzlei</a:t>
              </a:r>
              <a:endParaRPr lang="de-DE" sz="1400" b="1" kern="1200" dirty="0"/>
            </a:p>
          </p:txBody>
        </p:sp>
      </p:grpSp>
      <p:sp>
        <p:nvSpPr>
          <p:cNvPr id="10" name="Sechseck 9">
            <a:extLst>
              <a:ext uri="{FF2B5EF4-FFF2-40B4-BE49-F238E27FC236}">
                <a16:creationId xmlns:a16="http://schemas.microsoft.com/office/drawing/2014/main" id="{24F6DEF2-11BE-5F67-612B-5F1688535841}"/>
              </a:ext>
            </a:extLst>
          </p:cNvPr>
          <p:cNvSpPr>
            <a:spLocks noChangeAspect="1"/>
          </p:cNvSpPr>
          <p:nvPr/>
        </p:nvSpPr>
        <p:spPr>
          <a:xfrm>
            <a:off x="2304716" y="3693703"/>
            <a:ext cx="1546689" cy="133020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1000" b="-41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2104BFFF-D5A8-38A4-6616-83AA1E0A8126}"/>
              </a:ext>
            </a:extLst>
          </p:cNvPr>
          <p:cNvSpPr/>
          <p:nvPr/>
        </p:nvSpPr>
        <p:spPr>
          <a:xfrm>
            <a:off x="970630" y="2963655"/>
            <a:ext cx="1549115" cy="1349094"/>
          </a:xfrm>
          <a:prstGeom prst="hexagon">
            <a:avLst>
              <a:gd name="adj" fmla="val 25000"/>
              <a:gd name="vf" fmla="val 115470"/>
            </a:avLst>
          </a:pr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693C14FE-9D10-B52E-DDE2-57446BE4CD26}"/>
              </a:ext>
            </a:extLst>
          </p:cNvPr>
          <p:cNvSpPr/>
          <p:nvPr/>
        </p:nvSpPr>
        <p:spPr>
          <a:xfrm>
            <a:off x="2041789" y="3002639"/>
            <a:ext cx="165054" cy="14225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B4445ED0-50AC-1A63-5D58-F13F589A5977}"/>
              </a:ext>
            </a:extLst>
          </p:cNvPr>
          <p:cNvSpPr/>
          <p:nvPr/>
        </p:nvSpPr>
        <p:spPr>
          <a:xfrm>
            <a:off x="2328555" y="2827184"/>
            <a:ext cx="165054" cy="14225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344CB5B-1CE6-64B4-F200-6C9FBD33B6C5}"/>
              </a:ext>
            </a:extLst>
          </p:cNvPr>
          <p:cNvSpPr txBox="1"/>
          <p:nvPr/>
        </p:nvSpPr>
        <p:spPr>
          <a:xfrm>
            <a:off x="1176794" y="3135126"/>
            <a:ext cx="1242658" cy="1118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30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Öffentliches Wirtschafts-recht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30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Spezialisier-</a:t>
            </a:r>
            <a:r>
              <a:rPr lang="de-DE" altLang="de-DE" sz="1200" dirty="0" err="1">
                <a:solidFill>
                  <a:srgbClr val="00305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ung</a:t>
            </a:r>
            <a:endParaRPr lang="de-DE" altLang="de-DE" sz="1200" dirty="0">
              <a:solidFill>
                <a:srgbClr val="00305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altLang="de-DE" sz="600" dirty="0">
              <a:solidFill>
                <a:srgbClr val="003056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09030D4-78B0-C9B9-4E1F-186D66163D45}"/>
              </a:ext>
            </a:extLst>
          </p:cNvPr>
          <p:cNvGrpSpPr/>
          <p:nvPr/>
        </p:nvGrpSpPr>
        <p:grpSpPr>
          <a:xfrm>
            <a:off x="3249093" y="1555351"/>
            <a:ext cx="6120248" cy="4162283"/>
            <a:chOff x="1397000" y="1937750"/>
            <a:chExt cx="5600700" cy="3799308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39F146D-C7DD-56AB-1BFE-F6CAEEEDB809}"/>
                </a:ext>
              </a:extLst>
            </p:cNvPr>
            <p:cNvGrpSpPr/>
            <p:nvPr/>
          </p:nvGrpSpPr>
          <p:grpSpPr>
            <a:xfrm>
              <a:off x="1397000" y="1937750"/>
              <a:ext cx="5600700" cy="3234076"/>
              <a:chOff x="1397000" y="1937750"/>
              <a:chExt cx="5600700" cy="3234076"/>
            </a:xfrm>
          </p:grpSpPr>
          <p:graphicFrame>
            <p:nvGraphicFramePr>
              <p:cNvPr id="19" name="Diagramm 18">
                <a:extLst>
                  <a:ext uri="{FF2B5EF4-FFF2-40B4-BE49-F238E27FC236}">
                    <a16:creationId xmlns:a16="http://schemas.microsoft.com/office/drawing/2014/main" id="{A4E24E0B-6439-698F-B518-9D944ECE13E9}"/>
                  </a:ext>
                </a:extLst>
              </p:cNvPr>
              <p:cNvGraphicFramePr/>
              <p:nvPr/>
            </p:nvGraphicFramePr>
            <p:xfrm>
              <a:off x="1397000" y="1937750"/>
              <a:ext cx="5600700" cy="321119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20" name="Textfeld 10">
                <a:extLst>
                  <a:ext uri="{FF2B5EF4-FFF2-40B4-BE49-F238E27FC236}">
                    <a16:creationId xmlns:a16="http://schemas.microsoft.com/office/drawing/2014/main" id="{E957262C-EA59-1ED8-5C45-663C074AD5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9958" y="1974635"/>
                <a:ext cx="1133475" cy="1152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</a:pPr>
                <a:r>
                  <a:rPr kumimoji="0" lang="de-DE" altLang="de-DE" sz="1200" b="0" i="0" u="none" strike="noStrike" cap="none" normalizeH="0" baseline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Energie-wirtschaft</a:t>
                </a:r>
                <a:endPara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3056"/>
                  </a:solidFill>
                  <a:effectLst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</a:pPr>
                <a:r>
                  <a:rPr kumimoji="0" lang="de-DE" altLang="de-DE" sz="1200" b="0" i="0" u="none" strike="noStrike" cap="none" normalizeH="0" baseline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Medien-wirtschaft</a:t>
                </a:r>
                <a:endPara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3056"/>
                  </a:solidFill>
                  <a:effectLst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</a:pPr>
                <a:r>
                  <a:rPr kumimoji="0" lang="de-DE" altLang="de-DE" sz="1200" b="0" i="0" u="none" strike="noStrike" cap="none" normalizeH="0" baseline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Telekom-</a:t>
                </a:r>
                <a:r>
                  <a:rPr kumimoji="0" lang="de-DE" altLang="de-DE" sz="1200" b="0" i="0" u="none" strike="noStrike" cap="none" normalizeH="0" baseline="0" dirty="0" err="1">
                    <a:ln>
                      <a:noFill/>
                    </a:ln>
                    <a:solidFill>
                      <a:srgbClr val="00305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munikation</a:t>
                </a:r>
                <a:endPara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3056"/>
                  </a:solidFill>
                  <a:effectLst/>
                </a:endParaRPr>
              </a:p>
            </p:txBody>
          </p:sp>
          <p:sp>
            <p:nvSpPr>
              <p:cNvPr id="21" name="Textfeld 8">
                <a:extLst>
                  <a:ext uri="{FF2B5EF4-FFF2-40B4-BE49-F238E27FC236}">
                    <a16:creationId xmlns:a16="http://schemas.microsoft.com/office/drawing/2014/main" id="{11CA7A49-A948-8393-694F-C1320E6C6C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9645" y="4019301"/>
                <a:ext cx="1133475" cy="1152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</a:pPr>
                <a:r>
                  <a:rPr kumimoji="0" lang="de-DE" altLang="de-DE" sz="1200" b="0" i="0" u="none" strike="noStrike" cap="none" normalizeH="0" baseline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Bundes-</a:t>
                </a:r>
                <a:r>
                  <a:rPr kumimoji="0" lang="de-DE" altLang="de-DE" sz="1200" b="0" i="0" u="none" strike="noStrike" cap="none" normalizeH="0" baseline="0" dirty="0" err="1">
                    <a:ln>
                      <a:noFill/>
                    </a:ln>
                    <a:solidFill>
                      <a:srgbClr val="00305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netzagentur</a:t>
                </a:r>
                <a:endPara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3056"/>
                  </a:solidFill>
                  <a:effectLst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</a:pPr>
                <a:r>
                  <a:rPr kumimoji="0" lang="de-DE" altLang="de-DE" sz="1200" b="0" i="0" u="none" strike="noStrike" cap="none" normalizeH="0" baseline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Bun</a:t>
                </a:r>
                <a:r>
                  <a:rPr lang="de-DE" altLang="de-DE" sz="1200" dirty="0">
                    <a:solidFill>
                      <a:srgbClr val="00305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des-</a:t>
                </a:r>
                <a:r>
                  <a:rPr kumimoji="0" lang="de-DE" altLang="de-DE" sz="1200" b="0" i="0" u="none" strike="noStrike" cap="none" normalizeH="0" baseline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kartellamt</a:t>
                </a:r>
                <a:endPara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3056"/>
                  </a:solidFill>
                  <a:effectLst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</a:pPr>
                <a:r>
                  <a:rPr kumimoji="0" lang="de-DE" altLang="de-DE" sz="1200" b="0" i="0" u="none" strike="noStrike" cap="none" normalizeH="0" baseline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Europäische Kommission</a:t>
                </a:r>
                <a:endPara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3056"/>
                  </a:solidFill>
                  <a:effectLst/>
                </a:endParaRPr>
              </a:p>
            </p:txBody>
          </p:sp>
          <p:sp>
            <p:nvSpPr>
              <p:cNvPr id="22" name="Textfeld 11">
                <a:extLst>
                  <a:ext uri="{FF2B5EF4-FFF2-40B4-BE49-F238E27FC236}">
                    <a16:creationId xmlns:a16="http://schemas.microsoft.com/office/drawing/2014/main" id="{6CD192FF-A044-9E42-1B7B-597260B5A7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182" y="3401861"/>
                <a:ext cx="1238250" cy="1152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</a:pPr>
                <a:r>
                  <a:rPr kumimoji="0" lang="de-DE" altLang="de-DE" sz="1200" b="0" i="0" u="none" strike="noStrike" cap="none" normalizeH="0" baseline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Wissen-</a:t>
                </a:r>
                <a:r>
                  <a:rPr kumimoji="0" lang="de-DE" altLang="de-DE" sz="1200" b="0" i="0" u="none" strike="noStrike" cap="none" normalizeH="0" baseline="0" dirty="0" err="1">
                    <a:ln>
                      <a:noFill/>
                    </a:ln>
                    <a:solidFill>
                      <a:srgbClr val="00305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schaftlich</a:t>
                </a:r>
                <a:r>
                  <a:rPr kumimoji="0" lang="de-DE" altLang="de-DE" sz="1200" b="0" i="0" u="none" strike="noStrike" cap="none" normalizeH="0" baseline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Arbeiten</a:t>
                </a: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</a:pPr>
                <a:r>
                  <a:rPr lang="de-DE" altLang="de-DE" sz="1200" dirty="0">
                    <a:solidFill>
                      <a:srgbClr val="003056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Forschung vertiefen</a:t>
                </a:r>
                <a:endPara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3056"/>
                  </a:solidFill>
                  <a:effectLst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" name="Sechseck 16">
              <a:extLst>
                <a:ext uri="{FF2B5EF4-FFF2-40B4-BE49-F238E27FC236}">
                  <a16:creationId xmlns:a16="http://schemas.microsoft.com/office/drawing/2014/main" id="{4B5C48D4-F652-EA19-BE09-A041AC36B977}"/>
                </a:ext>
              </a:extLst>
            </p:cNvPr>
            <p:cNvSpPr/>
            <p:nvPr/>
          </p:nvSpPr>
          <p:spPr>
            <a:xfrm>
              <a:off x="5316324" y="2625665"/>
              <a:ext cx="1324235" cy="114149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8"/>
              <a:srcRect/>
              <a:stretch>
                <a:fillRect t="-37000" b="-37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echseck 17">
              <a:extLst>
                <a:ext uri="{FF2B5EF4-FFF2-40B4-BE49-F238E27FC236}">
                  <a16:creationId xmlns:a16="http://schemas.microsoft.com/office/drawing/2014/main" id="{A2C2AD8A-2396-04E2-D581-F01D1C7E35D3}"/>
                </a:ext>
              </a:extLst>
            </p:cNvPr>
            <p:cNvSpPr/>
            <p:nvPr/>
          </p:nvSpPr>
          <p:spPr>
            <a:xfrm>
              <a:off x="4147526" y="4595564"/>
              <a:ext cx="1324235" cy="114149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9"/>
              <a:srcRect/>
              <a:stretch>
                <a:fillRect t="-37000" b="-37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</p:grpSp>
      <p:pic>
        <p:nvPicPr>
          <p:cNvPr id="23" name="Picture 2" descr="Bildergebnis für master hut">
            <a:extLst>
              <a:ext uri="{FF2B5EF4-FFF2-40B4-BE49-F238E27FC236}">
                <a16:creationId xmlns:a16="http://schemas.microsoft.com/office/drawing/2014/main" id="{08DBBBF7-9F35-D515-599D-B8CA6DC77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521" y="146362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2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 zur Veranstaltung: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78800" y="6134359"/>
            <a:ext cx="5726899" cy="180042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</a:t>
            </a:fld>
            <a:endParaRPr lang="de-DE" dirty="0"/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0EA4B3B0-52C9-05F2-A9DC-3D38739BB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26" y="1247882"/>
            <a:ext cx="4594721" cy="45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26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F386D-F8F8-734B-944C-BA4E1F66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982" y="503725"/>
            <a:ext cx="6457681" cy="1248289"/>
          </a:xfrm>
        </p:spPr>
        <p:txBody>
          <a:bodyPr/>
          <a:lstStyle/>
          <a:p>
            <a:r>
              <a:rPr lang="de-DE" dirty="0"/>
              <a:t>Aufbau des Studiengangs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E32BC1-AB70-72A9-CEA5-7B2CBD8E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EA3259-8A41-FEAB-C98A-9E100974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062400"/>
            <a:ext cx="5726899" cy="180042"/>
          </a:xfrm>
        </p:spPr>
        <p:txBody>
          <a:bodyPr/>
          <a:lstStyle/>
          <a:p>
            <a:r>
              <a:rPr lang="de-DE" dirty="0"/>
              <a:t>Wettbewerbs- und Regulierungsrecht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B16F06-2957-B5C3-4323-5AA14DBA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20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7F2A444-511B-067D-BCBD-891AF70DF4DE}"/>
              </a:ext>
            </a:extLst>
          </p:cNvPr>
          <p:cNvGrpSpPr/>
          <p:nvPr/>
        </p:nvGrpSpPr>
        <p:grpSpPr>
          <a:xfrm>
            <a:off x="1292469" y="1236146"/>
            <a:ext cx="9773670" cy="4754296"/>
            <a:chOff x="323850" y="827088"/>
            <a:chExt cx="8260018" cy="5822950"/>
          </a:xfrm>
        </p:grpSpPr>
        <p:grpSp>
          <p:nvGrpSpPr>
            <p:cNvPr id="8" name="Gruppieren 1">
              <a:extLst>
                <a:ext uri="{FF2B5EF4-FFF2-40B4-BE49-F238E27FC236}">
                  <a16:creationId xmlns:a16="http://schemas.microsoft.com/office/drawing/2014/main" id="{ABBDB668-2688-899B-F8A6-DA087BE488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850" y="849611"/>
              <a:ext cx="7621588" cy="5800427"/>
              <a:chOff x="323527" y="849430"/>
              <a:chExt cx="7621871" cy="5800664"/>
            </a:xfrm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EBFB42D4-006A-50C2-5A0D-BF31F9FD3E84}"/>
                  </a:ext>
                </a:extLst>
              </p:cNvPr>
              <p:cNvSpPr/>
              <p:nvPr/>
            </p:nvSpPr>
            <p:spPr>
              <a:xfrm>
                <a:off x="323527" y="1471457"/>
                <a:ext cx="7621871" cy="5762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b="1" dirty="0">
                    <a:solidFill>
                      <a:srgbClr val="003056"/>
                    </a:solidFill>
                  </a:rPr>
                  <a:t>Masterarbeit (30 ECTS)</a:t>
                </a: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67B147C9-130D-2A55-6A33-765EAA9D57B5}"/>
                  </a:ext>
                </a:extLst>
              </p:cNvPr>
              <p:cNvSpPr/>
              <p:nvPr/>
            </p:nvSpPr>
            <p:spPr>
              <a:xfrm>
                <a:off x="323527" y="2117596"/>
                <a:ext cx="7621871" cy="57628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b="1" dirty="0">
                    <a:solidFill>
                      <a:srgbClr val="003056"/>
                    </a:solidFill>
                  </a:rPr>
                  <a:t>Forschungsseminar (10 ECTS)</a:t>
                </a: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134F40EA-B9CB-3517-51A6-180D2CAC0FCC}"/>
                  </a:ext>
                </a:extLst>
              </p:cNvPr>
              <p:cNvSpPr/>
              <p:nvPr/>
            </p:nvSpPr>
            <p:spPr>
              <a:xfrm>
                <a:off x="329877" y="2752622"/>
                <a:ext cx="2700438" cy="57628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1600" b="1" dirty="0" err="1">
                    <a:solidFill>
                      <a:srgbClr val="003056"/>
                    </a:solidFill>
                  </a:rPr>
                  <a:t>MaCCI</a:t>
                </a:r>
                <a:r>
                  <a:rPr lang="de-DE" sz="1600" b="1" dirty="0">
                    <a:solidFill>
                      <a:srgbClr val="003056"/>
                    </a:solidFill>
                  </a:rPr>
                  <a:t> </a:t>
                </a:r>
                <a:r>
                  <a:rPr lang="de-DE" sz="1600" b="1" dirty="0" err="1">
                    <a:solidFill>
                      <a:srgbClr val="003056"/>
                    </a:solidFill>
                  </a:rPr>
                  <a:t>Competition</a:t>
                </a:r>
                <a:r>
                  <a:rPr lang="de-DE" sz="1600" b="1" dirty="0">
                    <a:solidFill>
                      <a:srgbClr val="003056"/>
                    </a:solidFill>
                  </a:rPr>
                  <a:t> </a:t>
                </a:r>
                <a:br>
                  <a:rPr lang="de-DE" sz="1600" b="1" dirty="0">
                    <a:solidFill>
                      <a:srgbClr val="003056"/>
                    </a:solidFill>
                  </a:rPr>
                </a:br>
                <a:r>
                  <a:rPr lang="de-DE" sz="1600" b="1" dirty="0" err="1">
                    <a:solidFill>
                      <a:srgbClr val="003056"/>
                    </a:solidFill>
                  </a:rPr>
                  <a:t>Policy</a:t>
                </a:r>
                <a:r>
                  <a:rPr lang="de-DE" sz="1600" b="1" dirty="0">
                    <a:solidFill>
                      <a:srgbClr val="003056"/>
                    </a:solidFill>
                  </a:rPr>
                  <a:t> Forum (8 ECTS)</a:t>
                </a: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DFD6E6CB-111A-5AA3-E293-84902EFBBBEE}"/>
                  </a:ext>
                </a:extLst>
              </p:cNvPr>
              <p:cNvSpPr/>
              <p:nvPr/>
            </p:nvSpPr>
            <p:spPr>
              <a:xfrm>
                <a:off x="3081117" y="4033787"/>
                <a:ext cx="2711551" cy="115257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b="1" dirty="0">
                    <a:solidFill>
                      <a:srgbClr val="003056"/>
                    </a:solidFill>
                  </a:rPr>
                  <a:t>Energiewirtschaft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de-DE" sz="1200" b="1" dirty="0">
                    <a:solidFill>
                      <a:srgbClr val="003056"/>
                    </a:solidFill>
                  </a:rPr>
                  <a:t>Energiewirtschaftsrecht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de-DE" sz="1200" b="1" dirty="0">
                    <a:solidFill>
                      <a:srgbClr val="003056"/>
                    </a:solidFill>
                  </a:rPr>
                  <a:t>Recht der Erneuerbaren Energien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de-DE" sz="1200" b="1" dirty="0">
                    <a:solidFill>
                      <a:srgbClr val="003056"/>
                    </a:solidFill>
                  </a:rPr>
                  <a:t>Energieumwelt- u. Planungsrecht</a:t>
                </a: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EF2BF0CB-298B-96CD-AB04-F98B1BAA5E31}"/>
                  </a:ext>
                </a:extLst>
              </p:cNvPr>
              <p:cNvSpPr/>
              <p:nvPr/>
            </p:nvSpPr>
            <p:spPr>
              <a:xfrm>
                <a:off x="340991" y="4033787"/>
                <a:ext cx="2684562" cy="115257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b="1" dirty="0">
                    <a:solidFill>
                      <a:srgbClr val="003056"/>
                    </a:solidFill>
                  </a:rPr>
                  <a:t>Digitale Wirtschaft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de-DE" sz="1200" b="1" dirty="0">
                    <a:solidFill>
                      <a:srgbClr val="003056"/>
                    </a:solidFill>
                  </a:rPr>
                  <a:t>Internet- u. Telekommunikationsrecht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de-DE" sz="1200" b="1" dirty="0">
                    <a:solidFill>
                      <a:srgbClr val="003056"/>
                    </a:solidFill>
                  </a:rPr>
                  <a:t>Medienrecht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de-DE" sz="1200" b="1" dirty="0">
                    <a:solidFill>
                      <a:srgbClr val="003056"/>
                    </a:solidFill>
                  </a:rPr>
                  <a:t>Informations- u. Datenschutzrecht</a:t>
                </a: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9D6DEDE2-36EE-169E-C5EE-C587E6E29C86}"/>
                  </a:ext>
                </a:extLst>
              </p:cNvPr>
              <p:cNvSpPr/>
              <p:nvPr/>
            </p:nvSpPr>
            <p:spPr>
              <a:xfrm>
                <a:off x="329877" y="3393998"/>
                <a:ext cx="5469141" cy="57628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b="1" dirty="0">
                    <a:solidFill>
                      <a:srgbClr val="003056"/>
                    </a:solidFill>
                  </a:rPr>
                  <a:t>Wahlpflichtmodul Rechtswissenschaft (14 ECTS)</a:t>
                </a:r>
              </a:p>
            </p:txBody>
          </p:sp>
          <p:grpSp>
            <p:nvGrpSpPr>
              <p:cNvPr id="16" name="Gruppieren 14">
                <a:extLst>
                  <a:ext uri="{FF2B5EF4-FFF2-40B4-BE49-F238E27FC236}">
                    <a16:creationId xmlns:a16="http://schemas.microsoft.com/office/drawing/2014/main" id="{35FD2BF7-CCC6-9542-1471-1710F6ADF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98922" y="3848836"/>
                <a:ext cx="523329" cy="390600"/>
                <a:chOff x="285720" y="2285992"/>
                <a:chExt cx="928694" cy="571504"/>
              </a:xfrm>
            </p:grpSpPr>
            <p:sp>
              <p:nvSpPr>
                <p:cNvPr id="30" name="Nach unten gekrümmter Pfeil 15">
                  <a:extLst>
                    <a:ext uri="{FF2B5EF4-FFF2-40B4-BE49-F238E27FC236}">
                      <a16:creationId xmlns:a16="http://schemas.microsoft.com/office/drawing/2014/main" id="{B1433347-9AB5-27CC-AA4E-A186023DA9CB}"/>
                    </a:ext>
                  </a:extLst>
                </p:cNvPr>
                <p:cNvSpPr/>
                <p:nvPr/>
              </p:nvSpPr>
              <p:spPr>
                <a:xfrm>
                  <a:off x="285028" y="2287154"/>
                  <a:ext cx="788834" cy="357717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de-DE">
                    <a:solidFill>
                      <a:srgbClr val="003B53"/>
                    </a:solidFill>
                  </a:endParaRPr>
                </a:p>
              </p:txBody>
            </p:sp>
            <p:sp>
              <p:nvSpPr>
                <p:cNvPr id="31" name="Nach unten gekrümmter Pfeil 16">
                  <a:extLst>
                    <a:ext uri="{FF2B5EF4-FFF2-40B4-BE49-F238E27FC236}">
                      <a16:creationId xmlns:a16="http://schemas.microsoft.com/office/drawing/2014/main" id="{6F610C05-9BB6-19F6-40E7-8ECFC4AF3C49}"/>
                    </a:ext>
                  </a:extLst>
                </p:cNvPr>
                <p:cNvSpPr/>
                <p:nvPr/>
              </p:nvSpPr>
              <p:spPr>
                <a:xfrm rot="10800000">
                  <a:off x="425891" y="2500855"/>
                  <a:ext cx="788834" cy="357717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de-DE">
                    <a:solidFill>
                      <a:srgbClr val="003B53"/>
                    </a:solidFill>
                  </a:endParaRPr>
                </a:p>
              </p:txBody>
            </p:sp>
          </p:grp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1DF38B21-5E42-79B5-15C8-B1D9FBC7E560}"/>
                  </a:ext>
                </a:extLst>
              </p:cNvPr>
              <p:cNvSpPr/>
              <p:nvPr/>
            </p:nvSpPr>
            <p:spPr>
              <a:xfrm>
                <a:off x="323527" y="849430"/>
                <a:ext cx="7621871" cy="576286"/>
              </a:xfrm>
              <a:prstGeom prst="rect">
                <a:avLst/>
              </a:prstGeom>
              <a:solidFill>
                <a:srgbClr val="003B5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2400" b="1" dirty="0">
                    <a:solidFill>
                      <a:schemeClr val="bg1"/>
                    </a:solidFill>
                  </a:rPr>
                  <a:t>Wettbewerbs- und Regulierungsrecht (LL.M.)</a:t>
                </a:r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C7AA5C48-FD8C-C823-AC20-7EAF071A23D7}"/>
                  </a:ext>
                </a:extLst>
              </p:cNvPr>
              <p:cNvSpPr/>
              <p:nvPr/>
            </p:nvSpPr>
            <p:spPr>
              <a:xfrm>
                <a:off x="3098580" y="2760560"/>
                <a:ext cx="2700438" cy="5699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1600" b="1" dirty="0">
                    <a:solidFill>
                      <a:srgbClr val="003056"/>
                    </a:solidFill>
                  </a:rPr>
                  <a:t>6-wöchiges </a:t>
                </a:r>
                <a:br>
                  <a:rPr lang="de-DE" sz="1600" b="1" dirty="0">
                    <a:solidFill>
                      <a:srgbClr val="003056"/>
                    </a:solidFill>
                  </a:rPr>
                </a:br>
                <a:r>
                  <a:rPr lang="de-DE" sz="1600" b="1" dirty="0">
                    <a:solidFill>
                      <a:srgbClr val="003056"/>
                    </a:solidFill>
                  </a:rPr>
                  <a:t>Praktikum (8 ECTS)</a:t>
                </a:r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823E5558-8948-1784-D4CC-0688678E6B38}"/>
                  </a:ext>
                </a:extLst>
              </p:cNvPr>
              <p:cNvSpPr/>
              <p:nvPr/>
            </p:nvSpPr>
            <p:spPr>
              <a:xfrm>
                <a:off x="5868871" y="2763735"/>
                <a:ext cx="2076527" cy="388635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b="1" dirty="0">
                    <a:solidFill>
                      <a:srgbClr val="003056"/>
                    </a:solidFill>
                  </a:rPr>
                  <a:t>Pflichtmodul VWL (16 ECTS)</a:t>
                </a:r>
              </a:p>
              <a:p>
                <a:pPr algn="ctr" eaLnBrk="1" hangingPunct="1">
                  <a:defRPr/>
                </a:pPr>
                <a:endParaRPr lang="de-DE" b="1" dirty="0">
                  <a:solidFill>
                    <a:srgbClr val="003056"/>
                  </a:solidFill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de-DE" sz="1600" b="1" dirty="0">
                    <a:solidFill>
                      <a:srgbClr val="003056"/>
                    </a:solidFill>
                  </a:rPr>
                  <a:t>Quantitative Methoden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de-DE" sz="1600" b="1" dirty="0">
                    <a:solidFill>
                      <a:srgbClr val="003056"/>
                    </a:solidFill>
                  </a:rPr>
                  <a:t>Law &amp; Economics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de-DE" sz="1600" b="1" dirty="0">
                    <a:solidFill>
                      <a:srgbClr val="003056"/>
                    </a:solidFill>
                  </a:rPr>
                  <a:t>Competition Economics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de-DE" sz="1600" b="1" dirty="0" err="1">
                    <a:solidFill>
                      <a:srgbClr val="003056"/>
                    </a:solidFill>
                  </a:rPr>
                  <a:t>Interdisciplinary</a:t>
                </a:r>
                <a:r>
                  <a:rPr lang="de-DE" sz="1600" b="1" dirty="0">
                    <a:solidFill>
                      <a:srgbClr val="003056"/>
                    </a:solidFill>
                  </a:rPr>
                  <a:t> Competition and Regulation Seminar</a:t>
                </a:r>
              </a:p>
              <a:p>
                <a:pPr algn="ctr" eaLnBrk="1" hangingPunct="1">
                  <a:defRPr/>
                </a:pPr>
                <a:endParaRPr lang="de-DE" b="1" dirty="0">
                  <a:solidFill>
                    <a:srgbClr val="003B53"/>
                  </a:solidFill>
                </a:endParaRPr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1A7F0E98-E10D-2B88-84EA-CE0BC1CDCA7D}"/>
                  </a:ext>
                </a:extLst>
              </p:cNvPr>
              <p:cNvSpPr/>
              <p:nvPr/>
            </p:nvSpPr>
            <p:spPr>
              <a:xfrm>
                <a:off x="4071754" y="6073807"/>
                <a:ext cx="1720914" cy="57628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1600" b="1" dirty="0">
                    <a:solidFill>
                      <a:srgbClr val="003056"/>
                    </a:solidFill>
                  </a:rPr>
                  <a:t>Wettbewerbsrecht (8 ECTS)</a:t>
                </a: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6AB2EA9A-C638-8C78-4F73-6AB5E8AA1401}"/>
                  </a:ext>
                </a:extLst>
              </p:cNvPr>
              <p:cNvSpPr/>
              <p:nvPr/>
            </p:nvSpPr>
            <p:spPr>
              <a:xfrm>
                <a:off x="340991" y="5253037"/>
                <a:ext cx="5451678" cy="75568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b="1" dirty="0">
                    <a:solidFill>
                      <a:srgbClr val="003056"/>
                    </a:solidFill>
                  </a:rPr>
                  <a:t>Wahlmodul Rechtswissenschaft (6 ECTS)</a:t>
                </a:r>
              </a:p>
              <a:p>
                <a:pPr algn="ctr">
                  <a:defRPr/>
                </a:pPr>
                <a:r>
                  <a:rPr lang="de-DE" sz="1200" b="1" dirty="0">
                    <a:solidFill>
                      <a:srgbClr val="003056"/>
                    </a:solidFill>
                    <a:sym typeface="Wingdings 2" panose="05020102010507070707" pitchFamily="18" charset="2"/>
                  </a:rPr>
                  <a:t>  </a:t>
                </a:r>
                <a:r>
                  <a:rPr lang="de-DE" sz="1200" b="1" dirty="0">
                    <a:solidFill>
                      <a:srgbClr val="003056"/>
                    </a:solidFill>
                  </a:rPr>
                  <a:t>Regulierungsmanagement </a:t>
                </a:r>
                <a:r>
                  <a:rPr lang="de-DE" sz="1200" b="1" dirty="0">
                    <a:solidFill>
                      <a:srgbClr val="003056"/>
                    </a:solidFill>
                    <a:sym typeface="Wingdings 2" panose="05020102010507070707" pitchFamily="18" charset="2"/>
                  </a:rPr>
                  <a:t></a:t>
                </a:r>
                <a:r>
                  <a:rPr lang="de-DE" sz="1200" b="1" dirty="0">
                    <a:solidFill>
                      <a:srgbClr val="003056"/>
                    </a:solidFill>
                  </a:rPr>
                  <a:t> Eisenbahnregulierungsrecht </a:t>
                </a:r>
                <a:br>
                  <a:rPr lang="de-DE" sz="1200" b="1" dirty="0">
                    <a:solidFill>
                      <a:srgbClr val="003056"/>
                    </a:solidFill>
                  </a:rPr>
                </a:br>
                <a:r>
                  <a:rPr lang="de-DE" sz="1200" b="1" dirty="0">
                    <a:solidFill>
                      <a:srgbClr val="003056"/>
                    </a:solidFill>
                    <a:sym typeface="Wingdings 2" panose="05020102010507070707" pitchFamily="18" charset="2"/>
                  </a:rPr>
                  <a:t>  </a:t>
                </a:r>
                <a:r>
                  <a:rPr lang="de-DE" sz="1200" b="1" dirty="0">
                    <a:solidFill>
                      <a:srgbClr val="003056"/>
                    </a:solidFill>
                  </a:rPr>
                  <a:t>Vertragsgestaltung </a:t>
                </a:r>
                <a:r>
                  <a:rPr lang="de-DE" sz="1200" b="1" dirty="0">
                    <a:solidFill>
                      <a:srgbClr val="003056"/>
                    </a:solidFill>
                    <a:sym typeface="Wingdings 2" panose="05020102010507070707" pitchFamily="18" charset="2"/>
                  </a:rPr>
                  <a:t> </a:t>
                </a:r>
                <a:r>
                  <a:rPr lang="de-DE" sz="1200" b="1" dirty="0">
                    <a:solidFill>
                      <a:srgbClr val="003056"/>
                    </a:solidFill>
                  </a:rPr>
                  <a:t>Geistiges Eigentum </a:t>
                </a:r>
                <a:r>
                  <a:rPr lang="de-DE" sz="1200" b="1" dirty="0">
                    <a:solidFill>
                      <a:srgbClr val="003056"/>
                    </a:solidFill>
                    <a:sym typeface="Wingdings 2" panose="05020102010507070707" pitchFamily="18" charset="2"/>
                  </a:rPr>
                  <a:t> </a:t>
                </a:r>
                <a:r>
                  <a:rPr lang="de-DE" sz="1200" b="1" dirty="0" err="1">
                    <a:solidFill>
                      <a:srgbClr val="003056"/>
                    </a:solidFill>
                    <a:sym typeface="Wingdings 2" panose="05020102010507070707" pitchFamily="18" charset="2"/>
                  </a:rPr>
                  <a:t>Comparative</a:t>
                </a:r>
                <a:r>
                  <a:rPr lang="de-DE" sz="1200" b="1" dirty="0">
                    <a:solidFill>
                      <a:srgbClr val="003056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de-DE" sz="1200" b="1" dirty="0" err="1">
                    <a:solidFill>
                      <a:srgbClr val="003056"/>
                    </a:solidFill>
                    <a:sym typeface="Wingdings 2" panose="05020102010507070707" pitchFamily="18" charset="2"/>
                  </a:rPr>
                  <a:t>Competition</a:t>
                </a:r>
                <a:r>
                  <a:rPr lang="de-DE" sz="1200" b="1" dirty="0">
                    <a:solidFill>
                      <a:srgbClr val="003056"/>
                    </a:solidFill>
                    <a:sym typeface="Wingdings 2" panose="05020102010507070707" pitchFamily="18" charset="2"/>
                  </a:rPr>
                  <a:t> Law</a:t>
                </a:r>
                <a:endParaRPr lang="de-DE" sz="1200" b="1" dirty="0">
                  <a:solidFill>
                    <a:srgbClr val="003056"/>
                  </a:solidFill>
                </a:endParaRP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B402CDEC-B27D-8DE1-92BD-ED70E27724EE}"/>
                  </a:ext>
                </a:extLst>
              </p:cNvPr>
              <p:cNvSpPr/>
              <p:nvPr/>
            </p:nvSpPr>
            <p:spPr>
              <a:xfrm>
                <a:off x="340991" y="6073807"/>
                <a:ext cx="1801879" cy="57628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1600" b="1" dirty="0">
                    <a:solidFill>
                      <a:srgbClr val="003056"/>
                    </a:solidFill>
                  </a:rPr>
                  <a:t>Öffentliches Recht (10 ECTS)</a:t>
                </a: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A8845709-FEB5-4285-E38C-A27B382C27C0}"/>
                  </a:ext>
                </a:extLst>
              </p:cNvPr>
              <p:cNvSpPr/>
              <p:nvPr/>
            </p:nvSpPr>
            <p:spPr>
              <a:xfrm>
                <a:off x="2219072" y="6073807"/>
                <a:ext cx="1784416" cy="57628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1600" b="1" dirty="0">
                    <a:solidFill>
                      <a:srgbClr val="003056"/>
                    </a:solidFill>
                  </a:rPr>
                  <a:t>Regulierungsrecht (10 ECTS)</a:t>
                </a:r>
              </a:p>
            </p:txBody>
          </p:sp>
          <p:grpSp>
            <p:nvGrpSpPr>
              <p:cNvPr id="24" name="Gruppieren 14">
                <a:extLst>
                  <a:ext uri="{FF2B5EF4-FFF2-40B4-BE49-F238E27FC236}">
                    <a16:creationId xmlns:a16="http://schemas.microsoft.com/office/drawing/2014/main" id="{8837953C-CEA2-395E-9B55-57F91EE033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97044" y="5496590"/>
                <a:ext cx="456596" cy="319881"/>
                <a:chOff x="285720" y="2285992"/>
                <a:chExt cx="928694" cy="571504"/>
              </a:xfrm>
            </p:grpSpPr>
            <p:sp>
              <p:nvSpPr>
                <p:cNvPr id="28" name="Nach unten gekrümmter Pfeil 31">
                  <a:extLst>
                    <a:ext uri="{FF2B5EF4-FFF2-40B4-BE49-F238E27FC236}">
                      <a16:creationId xmlns:a16="http://schemas.microsoft.com/office/drawing/2014/main" id="{15B9F808-4AD8-E862-4BE1-2206C40C8CC4}"/>
                    </a:ext>
                  </a:extLst>
                </p:cNvPr>
                <p:cNvSpPr/>
                <p:nvPr/>
              </p:nvSpPr>
              <p:spPr>
                <a:xfrm>
                  <a:off x="286275" y="2284820"/>
                  <a:ext cx="784650" cy="357382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de-DE">
                    <a:solidFill>
                      <a:srgbClr val="003B53"/>
                    </a:solidFill>
                  </a:endParaRPr>
                </a:p>
              </p:txBody>
            </p:sp>
            <p:sp>
              <p:nvSpPr>
                <p:cNvPr id="29" name="Nach unten gekrümmter Pfeil 32">
                  <a:extLst>
                    <a:ext uri="{FF2B5EF4-FFF2-40B4-BE49-F238E27FC236}">
                      <a16:creationId xmlns:a16="http://schemas.microsoft.com/office/drawing/2014/main" id="{1C13D13B-F978-6702-B315-EF05F2C57232}"/>
                    </a:ext>
                  </a:extLst>
                </p:cNvPr>
                <p:cNvSpPr/>
                <p:nvPr/>
              </p:nvSpPr>
              <p:spPr>
                <a:xfrm rot="10800000">
                  <a:off x="428352" y="2500384"/>
                  <a:ext cx="784650" cy="357382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de-DE">
                    <a:solidFill>
                      <a:srgbClr val="003B53"/>
                    </a:solidFill>
                  </a:endParaRPr>
                </a:p>
              </p:txBody>
            </p:sp>
          </p:grpSp>
          <p:grpSp>
            <p:nvGrpSpPr>
              <p:cNvPr id="25" name="Gruppieren 14">
                <a:extLst>
                  <a:ext uri="{FF2B5EF4-FFF2-40B4-BE49-F238E27FC236}">
                    <a16:creationId xmlns:a16="http://schemas.microsoft.com/office/drawing/2014/main" id="{C9BB40BB-BCE7-87D0-DF3E-4395070C43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552" y="5494419"/>
                <a:ext cx="456596" cy="319881"/>
                <a:chOff x="285720" y="2285992"/>
                <a:chExt cx="928694" cy="571504"/>
              </a:xfrm>
            </p:grpSpPr>
            <p:sp>
              <p:nvSpPr>
                <p:cNvPr id="26" name="Nach unten gekrümmter Pfeil 34">
                  <a:extLst>
                    <a:ext uri="{FF2B5EF4-FFF2-40B4-BE49-F238E27FC236}">
                      <a16:creationId xmlns:a16="http://schemas.microsoft.com/office/drawing/2014/main" id="{8C20C243-2C4B-9E50-D65D-A0635C50655F}"/>
                    </a:ext>
                  </a:extLst>
                </p:cNvPr>
                <p:cNvSpPr/>
                <p:nvPr/>
              </p:nvSpPr>
              <p:spPr>
                <a:xfrm>
                  <a:off x="285482" y="2285863"/>
                  <a:ext cx="787880" cy="357382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de-DE">
                    <a:solidFill>
                      <a:srgbClr val="003B53"/>
                    </a:solidFill>
                  </a:endParaRPr>
                </a:p>
              </p:txBody>
            </p:sp>
            <p:sp>
              <p:nvSpPr>
                <p:cNvPr id="27" name="Nach unten gekrümmter Pfeil 35">
                  <a:extLst>
                    <a:ext uri="{FF2B5EF4-FFF2-40B4-BE49-F238E27FC236}">
                      <a16:creationId xmlns:a16="http://schemas.microsoft.com/office/drawing/2014/main" id="{AED69CE6-D6E2-6B64-E111-EB7E842EEE4B}"/>
                    </a:ext>
                  </a:extLst>
                </p:cNvPr>
                <p:cNvSpPr/>
                <p:nvPr/>
              </p:nvSpPr>
              <p:spPr>
                <a:xfrm rot="10800000">
                  <a:off x="427559" y="2501427"/>
                  <a:ext cx="787880" cy="357382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de-DE">
                    <a:solidFill>
                      <a:srgbClr val="003B53"/>
                    </a:solidFill>
                  </a:endParaRPr>
                </a:p>
              </p:txBody>
            </p:sp>
          </p:grpSp>
        </p:grp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FEC76B5-FA68-1593-D133-317718B45E24}"/>
                </a:ext>
              </a:extLst>
            </p:cNvPr>
            <p:cNvSpPr/>
            <p:nvPr/>
          </p:nvSpPr>
          <p:spPr bwMode="auto">
            <a:xfrm rot="5400000">
              <a:off x="5384262" y="3450432"/>
              <a:ext cx="5822950" cy="576262"/>
            </a:xfrm>
            <a:prstGeom prst="rect">
              <a:avLst/>
            </a:prstGeom>
            <a:solidFill>
              <a:srgbClr val="003B5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b="1" dirty="0">
                  <a:solidFill>
                    <a:schemeClr val="bg1"/>
                  </a:solidFill>
                </a:rPr>
                <a:t>4 Semester – 120 ECTS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88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17894-99AD-3EF4-BA82-6BD16275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Pflichtmodul Rechtswissenschaft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1C9C7E-BB47-1EBF-5D76-84B2E82E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380" y="6367254"/>
            <a:ext cx="2845541" cy="180042"/>
          </a:xfrm>
        </p:spPr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FB0914-7088-EE1C-7041-0A383352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380" y="6097037"/>
            <a:ext cx="5726899" cy="252001"/>
          </a:xfrm>
        </p:spPr>
        <p:txBody>
          <a:bodyPr/>
          <a:lstStyle/>
          <a:p>
            <a:r>
              <a:rPr lang="de-DE" dirty="0"/>
              <a:t>Wettbewerbs- und Regulierungsrecht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C9D1A3-FD2F-A395-DDB4-2675EB84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21</a:t>
            </a:fld>
            <a:endParaRPr lang="de-DE" dirty="0"/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9B96D05C-A700-E8C4-6967-3E6F2CB95C62}"/>
              </a:ext>
            </a:extLst>
          </p:cNvPr>
          <p:cNvGrpSpPr>
            <a:grpSpLocks/>
          </p:cNvGrpSpPr>
          <p:nvPr/>
        </p:nvGrpSpPr>
        <p:grpSpPr bwMode="auto">
          <a:xfrm>
            <a:off x="1325820" y="1459514"/>
            <a:ext cx="9543533" cy="4058192"/>
            <a:chOff x="466353" y="1559910"/>
            <a:chExt cx="8025641" cy="392792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Rechteck 5">
              <a:extLst>
                <a:ext uri="{FF2B5EF4-FFF2-40B4-BE49-F238E27FC236}">
                  <a16:creationId xmlns:a16="http://schemas.microsoft.com/office/drawing/2014/main" id="{85662F0D-943C-5424-4222-35CF28D34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8148" y="2583965"/>
              <a:ext cx="1223846" cy="879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2000" b="1" dirty="0">
                  <a:solidFill>
                    <a:srgbClr val="003056"/>
                  </a:solidFill>
                </a:rPr>
                <a:t>10 ECTS</a:t>
              </a:r>
            </a:p>
          </p:txBody>
        </p:sp>
        <p:sp>
          <p:nvSpPr>
            <p:cNvPr id="9" name="Rechteck 5">
              <a:extLst>
                <a:ext uri="{FF2B5EF4-FFF2-40B4-BE49-F238E27FC236}">
                  <a16:creationId xmlns:a16="http://schemas.microsoft.com/office/drawing/2014/main" id="{6EC243BB-E59F-B6FD-4249-B89BD113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8031" y="3572646"/>
              <a:ext cx="1223963" cy="90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48514" cmpd="thickThin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solidFill>
                    <a:srgbClr val="003056"/>
                  </a:solidFill>
                </a:rPr>
                <a:t>10 ECTS</a:t>
              </a:r>
            </a:p>
          </p:txBody>
        </p:sp>
        <p:sp>
          <p:nvSpPr>
            <p:cNvPr id="10" name="Rechteck 5">
              <a:extLst>
                <a:ext uri="{FF2B5EF4-FFF2-40B4-BE49-F238E27FC236}">
                  <a16:creationId xmlns:a16="http://schemas.microsoft.com/office/drawing/2014/main" id="{27636926-5085-E0EB-DB13-77D18D1D3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6840" y="4587836"/>
              <a:ext cx="1223963" cy="90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48514" cmpd="thickThin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solidFill>
                    <a:srgbClr val="003056"/>
                  </a:solidFill>
                </a:rPr>
                <a:t>8 ECTS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8C34F29-C233-0BEF-565A-B438428A23D6}"/>
                </a:ext>
              </a:extLst>
            </p:cNvPr>
            <p:cNvSpPr/>
            <p:nvPr/>
          </p:nvSpPr>
          <p:spPr>
            <a:xfrm>
              <a:off x="466353" y="1559910"/>
              <a:ext cx="8024054" cy="90021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400" b="1" dirty="0">
                  <a:solidFill>
                    <a:srgbClr val="003056"/>
                  </a:solidFill>
                </a:rPr>
                <a:t>Pflichtmodul Rechtswissenschaft </a:t>
              </a:r>
              <a:endParaRPr lang="de-DE" sz="2000" b="1" dirty="0">
                <a:solidFill>
                  <a:srgbClr val="003056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73B8CB0-D283-1E38-54D5-3427CBE95A06}"/>
                </a:ext>
              </a:extLst>
            </p:cNvPr>
            <p:cNvSpPr/>
            <p:nvPr/>
          </p:nvSpPr>
          <p:spPr>
            <a:xfrm>
              <a:off x="467941" y="2568088"/>
              <a:ext cx="6746237" cy="9002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Öffentliches Recht:</a:t>
              </a:r>
              <a:br>
                <a:rPr lang="de-DE" sz="2000" b="1" dirty="0">
                  <a:solidFill>
                    <a:srgbClr val="003056"/>
                  </a:solidFill>
                </a:rPr>
              </a:br>
              <a:r>
                <a:rPr lang="de-DE" sz="1400" b="1" dirty="0">
                  <a:solidFill>
                    <a:srgbClr val="003056"/>
                  </a:solidFill>
                  <a:sym typeface="Wingdings 2" panose="05020102010507070707" pitchFamily="18" charset="2"/>
                </a:rPr>
                <a:t> </a:t>
              </a:r>
              <a:r>
                <a:rPr lang="de-DE" sz="1400" b="1" dirty="0">
                  <a:solidFill>
                    <a:srgbClr val="003056"/>
                  </a:solidFill>
                </a:rPr>
                <a:t>Öffentliches Recht I </a:t>
              </a:r>
              <a:r>
                <a:rPr lang="de-DE" sz="1400" b="1" dirty="0">
                  <a:solidFill>
                    <a:srgbClr val="003056"/>
                  </a:solidFill>
                  <a:sym typeface="Wingdings 2" panose="05020102010507070707" pitchFamily="18" charset="2"/>
                </a:rPr>
                <a:t> </a:t>
              </a:r>
              <a:r>
                <a:rPr lang="de-DE" sz="1400" b="1" dirty="0">
                  <a:solidFill>
                    <a:srgbClr val="003056"/>
                  </a:solidFill>
                </a:rPr>
                <a:t>Öffentliches Recht II</a:t>
              </a:r>
            </a:p>
          </p:txBody>
        </p:sp>
        <p:sp>
          <p:nvSpPr>
            <p:cNvPr id="13" name="Rechteck 5">
              <a:extLst>
                <a:ext uri="{FF2B5EF4-FFF2-40B4-BE49-F238E27FC236}">
                  <a16:creationId xmlns:a16="http://schemas.microsoft.com/office/drawing/2014/main" id="{6695A136-DCE7-0D5E-0409-952886F1FA8C}"/>
                </a:ext>
              </a:extLst>
            </p:cNvPr>
            <p:cNvSpPr/>
            <p:nvPr/>
          </p:nvSpPr>
          <p:spPr>
            <a:xfrm>
              <a:off x="467941" y="4586032"/>
              <a:ext cx="6746237" cy="9002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Wettbewerbsrecht:</a:t>
              </a:r>
              <a:br>
                <a:rPr lang="de-DE" sz="2000" b="1" dirty="0">
                  <a:solidFill>
                    <a:srgbClr val="003056"/>
                  </a:solidFill>
                </a:rPr>
              </a:br>
              <a:r>
                <a:rPr lang="de-DE" sz="1400" b="1" dirty="0">
                  <a:solidFill>
                    <a:srgbClr val="003056"/>
                  </a:solidFill>
                  <a:sym typeface="Wingdings 2" panose="05020102010507070707" pitchFamily="18" charset="2"/>
                </a:rPr>
                <a:t> </a:t>
              </a:r>
              <a:r>
                <a:rPr lang="de-DE" sz="1400" b="1" dirty="0">
                  <a:solidFill>
                    <a:srgbClr val="003056"/>
                  </a:solidFill>
                </a:rPr>
                <a:t>European </a:t>
              </a:r>
              <a:r>
                <a:rPr lang="de-DE" sz="1400" b="1" dirty="0" err="1">
                  <a:solidFill>
                    <a:srgbClr val="003056"/>
                  </a:solidFill>
                </a:rPr>
                <a:t>Competition</a:t>
              </a:r>
              <a:r>
                <a:rPr lang="de-DE" sz="1400" b="1" dirty="0">
                  <a:solidFill>
                    <a:srgbClr val="003056"/>
                  </a:solidFill>
                </a:rPr>
                <a:t> Law </a:t>
              </a:r>
              <a:r>
                <a:rPr lang="de-DE" sz="1400" b="1" dirty="0">
                  <a:solidFill>
                    <a:srgbClr val="003056"/>
                  </a:solidFill>
                  <a:sym typeface="Wingdings 2" panose="05020102010507070707" pitchFamily="18" charset="2"/>
                </a:rPr>
                <a:t> Kolloquium Kartellrecht</a:t>
              </a:r>
              <a:endParaRPr lang="de-DE" sz="1400" b="1" dirty="0">
                <a:solidFill>
                  <a:srgbClr val="003056"/>
                </a:solidFill>
              </a:endParaRPr>
            </a:p>
          </p:txBody>
        </p:sp>
        <p:sp>
          <p:nvSpPr>
            <p:cNvPr id="14" name="Rechteck 5">
              <a:extLst>
                <a:ext uri="{FF2B5EF4-FFF2-40B4-BE49-F238E27FC236}">
                  <a16:creationId xmlns:a16="http://schemas.microsoft.com/office/drawing/2014/main" id="{4C0D9C9A-0484-4382-4A8E-DD56FF22005F}"/>
                </a:ext>
              </a:extLst>
            </p:cNvPr>
            <p:cNvSpPr/>
            <p:nvPr/>
          </p:nvSpPr>
          <p:spPr>
            <a:xfrm>
              <a:off x="467941" y="3573091"/>
              <a:ext cx="6746237" cy="9002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Regulierungsrecht:</a:t>
              </a:r>
              <a:br>
                <a:rPr lang="de-DE" sz="2000" b="1" dirty="0">
                  <a:solidFill>
                    <a:srgbClr val="003056"/>
                  </a:solidFill>
                </a:rPr>
              </a:br>
              <a:r>
                <a:rPr lang="de-DE" sz="1400" b="1" dirty="0">
                  <a:solidFill>
                    <a:srgbClr val="003056"/>
                  </a:solidFill>
                  <a:sym typeface="Wingdings 2" panose="05020102010507070707" pitchFamily="18" charset="2"/>
                </a:rPr>
                <a:t> </a:t>
              </a:r>
              <a:r>
                <a:rPr lang="de-DE" sz="1400" b="1" dirty="0">
                  <a:solidFill>
                    <a:srgbClr val="003056"/>
                  </a:solidFill>
                </a:rPr>
                <a:t>Vergaberecht </a:t>
              </a:r>
              <a:r>
                <a:rPr lang="de-DE" sz="1400" b="1" dirty="0">
                  <a:solidFill>
                    <a:srgbClr val="003056"/>
                  </a:solidFill>
                  <a:sym typeface="Wingdings 2" panose="05020102010507070707" pitchFamily="18" charset="2"/>
                </a:rPr>
                <a:t> </a:t>
              </a:r>
              <a:r>
                <a:rPr lang="de-DE" sz="1400" b="1" dirty="0">
                  <a:solidFill>
                    <a:srgbClr val="003056"/>
                  </a:solidFill>
                </a:rPr>
                <a:t>Price Regulation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738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5E9E8-C7D8-260B-D7B8-8435B4BF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84725-927C-9B8D-2BD2-50A7DC9A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Pflichtmodul Volkswirtschaftslehre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26359F-2A2C-8138-8D58-F3EDCEC8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380" y="6367254"/>
            <a:ext cx="2845541" cy="180042"/>
          </a:xfrm>
        </p:spPr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1C70D0-5B66-9C8E-1638-89559D52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380" y="6097037"/>
            <a:ext cx="5726899" cy="252001"/>
          </a:xfrm>
        </p:spPr>
        <p:txBody>
          <a:bodyPr/>
          <a:lstStyle/>
          <a:p>
            <a:r>
              <a:rPr lang="de-DE" dirty="0"/>
              <a:t>Wettbewerbs- und Regulierungsrecht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75AB80-EFBA-5918-4CC5-EBABE78E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22</a:t>
            </a:fld>
            <a:endParaRPr lang="de-DE" dirty="0"/>
          </a:p>
        </p:txBody>
      </p:sp>
      <p:grpSp>
        <p:nvGrpSpPr>
          <p:cNvPr id="3" name="Gruppieren 1">
            <a:extLst>
              <a:ext uri="{FF2B5EF4-FFF2-40B4-BE49-F238E27FC236}">
                <a16:creationId xmlns:a16="http://schemas.microsoft.com/office/drawing/2014/main" id="{3AC1957E-F66F-650B-8321-59161778574B}"/>
              </a:ext>
            </a:extLst>
          </p:cNvPr>
          <p:cNvGrpSpPr>
            <a:grpSpLocks/>
          </p:cNvGrpSpPr>
          <p:nvPr/>
        </p:nvGrpSpPr>
        <p:grpSpPr bwMode="auto">
          <a:xfrm>
            <a:off x="1280380" y="1485578"/>
            <a:ext cx="9590484" cy="4250848"/>
            <a:chOff x="559179" y="1340768"/>
            <a:chExt cx="8036951" cy="4940903"/>
          </a:xfrm>
        </p:grpSpPr>
        <p:grpSp>
          <p:nvGrpSpPr>
            <p:cNvPr id="15" name="Gruppieren 3">
              <a:extLst>
                <a:ext uri="{FF2B5EF4-FFF2-40B4-BE49-F238E27FC236}">
                  <a16:creationId xmlns:a16="http://schemas.microsoft.com/office/drawing/2014/main" id="{889377F7-4076-D84C-4730-C58E0CE5F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79" y="1340768"/>
              <a:ext cx="8025641" cy="3927926"/>
              <a:chOff x="466353" y="1559910"/>
              <a:chExt cx="8025641" cy="3927926"/>
            </a:xfrm>
          </p:grpSpPr>
          <p:sp>
            <p:nvSpPr>
              <p:cNvPr id="18" name="Rechteck 5">
                <a:extLst>
                  <a:ext uri="{FF2B5EF4-FFF2-40B4-BE49-F238E27FC236}">
                    <a16:creationId xmlns:a16="http://schemas.microsoft.com/office/drawing/2014/main" id="{7C2507C5-5723-AA57-FC0B-65F66C10E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8072" y="2583973"/>
                <a:ext cx="1224118" cy="8795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de-DE" altLang="de-DE" sz="2000" b="1" dirty="0">
                    <a:solidFill>
                      <a:srgbClr val="003056"/>
                    </a:solidFill>
                  </a:rPr>
                  <a:t>4 ECTS</a:t>
                </a:r>
              </a:p>
            </p:txBody>
          </p:sp>
          <p:sp>
            <p:nvSpPr>
              <p:cNvPr id="19" name="Rechteck 5">
                <a:extLst>
                  <a:ext uri="{FF2B5EF4-FFF2-40B4-BE49-F238E27FC236}">
                    <a16:creationId xmlns:a16="http://schemas.microsoft.com/office/drawing/2014/main" id="{EBF977C2-6BDF-7E6E-62C3-C35EEBADA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8031" y="3572646"/>
                <a:ext cx="1223963" cy="90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48514" cmpd="thickThin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25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solidFill>
                      <a:srgbClr val="003056"/>
                    </a:solidFill>
                  </a:rPr>
                  <a:t>2 ECTS</a:t>
                </a:r>
              </a:p>
            </p:txBody>
          </p:sp>
          <p:sp>
            <p:nvSpPr>
              <p:cNvPr id="20" name="Rechteck 5">
                <a:extLst>
                  <a:ext uri="{FF2B5EF4-FFF2-40B4-BE49-F238E27FC236}">
                    <a16:creationId xmlns:a16="http://schemas.microsoft.com/office/drawing/2014/main" id="{B460324E-202C-382A-A6BE-F6FE109C3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6840" y="4587836"/>
                <a:ext cx="1223963" cy="90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48514" cmpd="thickThin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25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solidFill>
                      <a:srgbClr val="003056"/>
                    </a:solidFill>
                  </a:rPr>
                  <a:t>5 ECTS</a:t>
                </a: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53C60385-A1B1-208E-A903-B6A28CE318C7}"/>
                  </a:ext>
                </a:extLst>
              </p:cNvPr>
              <p:cNvSpPr/>
              <p:nvPr/>
            </p:nvSpPr>
            <p:spPr>
              <a:xfrm>
                <a:off x="466353" y="1559910"/>
                <a:ext cx="8024250" cy="90022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2400" b="1" dirty="0">
                    <a:solidFill>
                      <a:srgbClr val="003056"/>
                    </a:solidFill>
                  </a:rPr>
                  <a:t>Pflichtmodul Volkswirtschaftslehre</a:t>
                </a:r>
                <a:endParaRPr lang="de-DE" sz="2000" b="1" dirty="0">
                  <a:solidFill>
                    <a:srgbClr val="003056"/>
                  </a:solidFill>
                </a:endParaRP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86306EF8-0A2D-5764-FA10-672187E3C75F}"/>
                  </a:ext>
                </a:extLst>
              </p:cNvPr>
              <p:cNvSpPr/>
              <p:nvPr/>
            </p:nvSpPr>
            <p:spPr>
              <a:xfrm>
                <a:off x="467940" y="2568096"/>
                <a:ext cx="6746150" cy="90022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2000" b="1" dirty="0">
                    <a:solidFill>
                      <a:srgbClr val="003056"/>
                    </a:solidFill>
                  </a:rPr>
                  <a:t>Quantitative Methoden</a:t>
                </a:r>
              </a:p>
            </p:txBody>
          </p:sp>
          <p:sp>
            <p:nvSpPr>
              <p:cNvPr id="23" name="Rechteck 5">
                <a:extLst>
                  <a:ext uri="{FF2B5EF4-FFF2-40B4-BE49-F238E27FC236}">
                    <a16:creationId xmlns:a16="http://schemas.microsoft.com/office/drawing/2014/main" id="{6685A0BE-9B79-8FB9-9459-C79FD2C05040}"/>
                  </a:ext>
                </a:extLst>
              </p:cNvPr>
              <p:cNvSpPr/>
              <p:nvPr/>
            </p:nvSpPr>
            <p:spPr>
              <a:xfrm>
                <a:off x="467940" y="4586054"/>
                <a:ext cx="6746150" cy="90022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2000" b="1" dirty="0" err="1">
                    <a:solidFill>
                      <a:srgbClr val="003056"/>
                    </a:solidFill>
                  </a:rPr>
                  <a:t>Competition</a:t>
                </a:r>
                <a:r>
                  <a:rPr lang="de-DE" sz="2000" b="1" dirty="0">
                    <a:solidFill>
                      <a:srgbClr val="003056"/>
                    </a:solidFill>
                  </a:rPr>
                  <a:t> Economics </a:t>
                </a:r>
              </a:p>
            </p:txBody>
          </p:sp>
          <p:sp>
            <p:nvSpPr>
              <p:cNvPr id="24" name="Rechteck 5">
                <a:extLst>
                  <a:ext uri="{FF2B5EF4-FFF2-40B4-BE49-F238E27FC236}">
                    <a16:creationId xmlns:a16="http://schemas.microsoft.com/office/drawing/2014/main" id="{8118DCEF-2D0B-5E9C-C96F-AA1BC3B5861F}"/>
                  </a:ext>
                </a:extLst>
              </p:cNvPr>
              <p:cNvSpPr/>
              <p:nvPr/>
            </p:nvSpPr>
            <p:spPr>
              <a:xfrm>
                <a:off x="467940" y="3573106"/>
                <a:ext cx="6746150" cy="90022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2000" b="1" dirty="0">
                    <a:solidFill>
                      <a:srgbClr val="003056"/>
                    </a:solidFill>
                  </a:rPr>
                  <a:t>Law &amp; Economics</a:t>
                </a:r>
              </a:p>
            </p:txBody>
          </p:sp>
        </p:grpSp>
        <p:sp>
          <p:nvSpPr>
            <p:cNvPr id="16" name="Rechteck 5">
              <a:extLst>
                <a:ext uri="{FF2B5EF4-FFF2-40B4-BE49-F238E27FC236}">
                  <a16:creationId xmlns:a16="http://schemas.microsoft.com/office/drawing/2014/main" id="{BA2E3B2C-9DD3-E1CC-E212-4F5F595B7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167" y="5381671"/>
              <a:ext cx="1223963" cy="90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48514" cmpd="thickThin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solidFill>
                    <a:srgbClr val="003056"/>
                  </a:solidFill>
                </a:rPr>
                <a:t>5 ECTS</a:t>
              </a:r>
            </a:p>
          </p:txBody>
        </p:sp>
        <p:sp>
          <p:nvSpPr>
            <p:cNvPr id="17" name="Rechteck 5">
              <a:extLst>
                <a:ext uri="{FF2B5EF4-FFF2-40B4-BE49-F238E27FC236}">
                  <a16:creationId xmlns:a16="http://schemas.microsoft.com/office/drawing/2014/main" id="{B12BC590-FFFE-E91A-0D47-A06E20DF2286}"/>
                </a:ext>
              </a:extLst>
            </p:cNvPr>
            <p:cNvSpPr/>
            <p:nvPr/>
          </p:nvSpPr>
          <p:spPr>
            <a:xfrm>
              <a:off x="573468" y="5379861"/>
              <a:ext cx="6746149" cy="9002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 err="1">
                  <a:solidFill>
                    <a:srgbClr val="003056"/>
                  </a:solidFill>
                </a:rPr>
                <a:t>Interdisciplinary</a:t>
              </a:r>
              <a:r>
                <a:rPr lang="de-DE" sz="2000" b="1" dirty="0">
                  <a:solidFill>
                    <a:srgbClr val="003056"/>
                  </a:solidFill>
                </a:rPr>
                <a:t> Competition and Regulation Seminar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640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6D6E4-5F50-71EE-8E4F-35F53B8C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Wahlmodul Rechtswissenschaft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5A0723-6CC3-EFFB-25C1-F84C1233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C6ABF0-B456-0DC3-04FF-F1629D45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062399"/>
            <a:ext cx="5654891" cy="252001"/>
          </a:xfrm>
        </p:spPr>
        <p:txBody>
          <a:bodyPr/>
          <a:lstStyle/>
          <a:p>
            <a:r>
              <a:rPr lang="de-DE" dirty="0"/>
              <a:t>Wettbewerbs- und Regulierungsrecht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9A47D0-C45B-6E06-23AC-C6BAA30D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23</a:t>
            </a:fld>
            <a:endParaRPr lang="de-DE" dirty="0"/>
          </a:p>
        </p:txBody>
      </p:sp>
      <p:grpSp>
        <p:nvGrpSpPr>
          <p:cNvPr id="20" name="Gruppieren 3">
            <a:extLst>
              <a:ext uri="{FF2B5EF4-FFF2-40B4-BE49-F238E27FC236}">
                <a16:creationId xmlns:a16="http://schemas.microsoft.com/office/drawing/2014/main" id="{3A9F031D-5043-273D-3414-6E941B3007E0}"/>
              </a:ext>
            </a:extLst>
          </p:cNvPr>
          <p:cNvGrpSpPr>
            <a:grpSpLocks/>
          </p:cNvGrpSpPr>
          <p:nvPr/>
        </p:nvGrpSpPr>
        <p:grpSpPr bwMode="auto">
          <a:xfrm>
            <a:off x="1340307" y="1739539"/>
            <a:ext cx="9476068" cy="3778487"/>
            <a:chOff x="588975" y="2107408"/>
            <a:chExt cx="8046301" cy="3572274"/>
          </a:xfrm>
        </p:grpSpPr>
        <p:grpSp>
          <p:nvGrpSpPr>
            <p:cNvPr id="21" name="Gruppieren 2">
              <a:extLst>
                <a:ext uri="{FF2B5EF4-FFF2-40B4-BE49-F238E27FC236}">
                  <a16:creationId xmlns:a16="http://schemas.microsoft.com/office/drawing/2014/main" id="{1D9678FE-F1DF-4393-0678-1C6DAF4B4E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975" y="2107408"/>
              <a:ext cx="8046301" cy="3572274"/>
              <a:chOff x="484652" y="1169486"/>
              <a:chExt cx="8046301" cy="3572274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68A59A35-8B64-AB42-5011-9DA9A0DB17EA}"/>
                  </a:ext>
                </a:extLst>
              </p:cNvPr>
              <p:cNvSpPr/>
              <p:nvPr/>
            </p:nvSpPr>
            <p:spPr bwMode="auto">
              <a:xfrm>
                <a:off x="507493" y="1169486"/>
                <a:ext cx="8023460" cy="9000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2400" b="1" dirty="0">
                    <a:solidFill>
                      <a:srgbClr val="003056"/>
                    </a:solidFill>
                  </a:rPr>
                  <a:t>Wahlmodul Rechtswissenschaft</a:t>
                </a:r>
                <a:endParaRPr lang="de-DE" sz="2000" b="1" dirty="0">
                  <a:solidFill>
                    <a:srgbClr val="003056"/>
                  </a:solidFill>
                </a:endParaRPr>
              </a:p>
            </p:txBody>
          </p:sp>
          <p:sp>
            <p:nvSpPr>
              <p:cNvPr id="27" name="Rechteck 5">
                <a:extLst>
                  <a:ext uri="{FF2B5EF4-FFF2-40B4-BE49-F238E27FC236}">
                    <a16:creationId xmlns:a16="http://schemas.microsoft.com/office/drawing/2014/main" id="{82839912-C0E9-564F-6382-68F3DA829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790" y="3257561"/>
                <a:ext cx="1652119" cy="14841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48514" cmpd="thickThin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25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solidFill>
                      <a:srgbClr val="003056"/>
                    </a:solidFill>
                  </a:rPr>
                  <a:t>Eisenbahn-regulierungs-recht</a:t>
                </a:r>
              </a:p>
            </p:txBody>
          </p:sp>
          <p:sp>
            <p:nvSpPr>
              <p:cNvPr id="28" name="Rechteck 5">
                <a:extLst>
                  <a:ext uri="{FF2B5EF4-FFF2-40B4-BE49-F238E27FC236}">
                    <a16:creationId xmlns:a16="http://schemas.microsoft.com/office/drawing/2014/main" id="{88596C66-2BBF-9884-C90E-BD902517A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652" y="3248668"/>
                <a:ext cx="1767139" cy="14930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48514" cmpd="thickThin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25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solidFill>
                      <a:srgbClr val="003056"/>
                    </a:solidFill>
                  </a:rPr>
                  <a:t>Regulierungs-management</a:t>
                </a:r>
              </a:p>
            </p:txBody>
          </p:sp>
          <p:sp>
            <p:nvSpPr>
              <p:cNvPr id="29" name="Rechteck 5">
                <a:extLst>
                  <a:ext uri="{FF2B5EF4-FFF2-40B4-BE49-F238E27FC236}">
                    <a16:creationId xmlns:a16="http://schemas.microsoft.com/office/drawing/2014/main" id="{802022F9-C13F-6A10-02EE-6B77AC393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563" y="2214351"/>
                <a:ext cx="8023460" cy="9000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altLang="de-DE" sz="2000" b="1" dirty="0">
                    <a:solidFill>
                      <a:srgbClr val="003056"/>
                    </a:solidFill>
                  </a:rPr>
                  <a:t>6 ECTS: 2 Veranstaltungen à 3 ECTS</a:t>
                </a:r>
              </a:p>
            </p:txBody>
          </p:sp>
          <p:sp>
            <p:nvSpPr>
              <p:cNvPr id="30" name="Rechteck 5">
                <a:extLst>
                  <a:ext uri="{FF2B5EF4-FFF2-40B4-BE49-F238E27FC236}">
                    <a16:creationId xmlns:a16="http://schemas.microsoft.com/office/drawing/2014/main" id="{B7ED0403-6756-2C1B-B6D6-98043B0CB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3910" y="3238928"/>
                <a:ext cx="1477809" cy="15028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48514" cmpd="thickThin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25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solidFill>
                      <a:srgbClr val="003056"/>
                    </a:solidFill>
                  </a:rPr>
                  <a:t>Vertrags-gestaltung</a:t>
                </a:r>
                <a:endParaRPr lang="de-DE" altLang="de-DE" sz="2000" i="1" dirty="0">
                  <a:solidFill>
                    <a:srgbClr val="003056"/>
                  </a:solidFill>
                </a:endParaRPr>
              </a:p>
            </p:txBody>
          </p:sp>
          <p:sp>
            <p:nvSpPr>
              <p:cNvPr id="31" name="Rechteck 5">
                <a:extLst>
                  <a:ext uri="{FF2B5EF4-FFF2-40B4-BE49-F238E27FC236}">
                    <a16:creationId xmlns:a16="http://schemas.microsoft.com/office/drawing/2014/main" id="{6B31349B-76B0-A4C1-3347-F1A005B82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719" y="3238928"/>
                <a:ext cx="1450857" cy="15028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48514" cmpd="thickThin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25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solidFill>
                      <a:srgbClr val="003056"/>
                    </a:solidFill>
                  </a:rPr>
                  <a:t>Geistiges Eigentum</a:t>
                </a:r>
                <a:endParaRPr lang="de-DE" altLang="de-DE" sz="2000" i="1" dirty="0">
                  <a:solidFill>
                    <a:srgbClr val="003056"/>
                  </a:solidFill>
                </a:endParaRPr>
              </a:p>
            </p:txBody>
          </p:sp>
        </p:grpSp>
        <p:sp>
          <p:nvSpPr>
            <p:cNvPr id="22" name="Nach unten gekrümmter Pfeil 26">
              <a:extLst>
                <a:ext uri="{FF2B5EF4-FFF2-40B4-BE49-F238E27FC236}">
                  <a16:creationId xmlns:a16="http://schemas.microsoft.com/office/drawing/2014/main" id="{02D7C254-E5E3-27F5-7E5D-1BB14C01CCC4}"/>
                </a:ext>
              </a:extLst>
            </p:cNvPr>
            <p:cNvSpPr/>
            <p:nvPr/>
          </p:nvSpPr>
          <p:spPr bwMode="auto">
            <a:xfrm>
              <a:off x="1396631" y="3404038"/>
              <a:ext cx="444513" cy="24286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>
                <a:solidFill>
                  <a:srgbClr val="003B53"/>
                </a:solidFill>
              </a:endParaRPr>
            </a:p>
          </p:txBody>
        </p:sp>
        <p:sp>
          <p:nvSpPr>
            <p:cNvPr id="23" name="Nach unten gekrümmter Pfeil 27">
              <a:extLst>
                <a:ext uri="{FF2B5EF4-FFF2-40B4-BE49-F238E27FC236}">
                  <a16:creationId xmlns:a16="http://schemas.microsoft.com/office/drawing/2014/main" id="{9EA50095-5E20-8419-354B-7CB7FE9B005D}"/>
                </a:ext>
              </a:extLst>
            </p:cNvPr>
            <p:cNvSpPr/>
            <p:nvPr/>
          </p:nvSpPr>
          <p:spPr bwMode="auto">
            <a:xfrm rot="10800000">
              <a:off x="1476008" y="3548485"/>
              <a:ext cx="444513" cy="24444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>
                <a:solidFill>
                  <a:srgbClr val="003B53"/>
                </a:solidFill>
              </a:endParaRPr>
            </a:p>
          </p:txBody>
        </p:sp>
        <p:sp>
          <p:nvSpPr>
            <p:cNvPr id="24" name="Nach unten gekrümmter Pfeil 28">
              <a:extLst>
                <a:ext uri="{FF2B5EF4-FFF2-40B4-BE49-F238E27FC236}">
                  <a16:creationId xmlns:a16="http://schemas.microsoft.com/office/drawing/2014/main" id="{EC200801-2CDD-7053-E82F-DA66E883C0E8}"/>
                </a:ext>
              </a:extLst>
            </p:cNvPr>
            <p:cNvSpPr/>
            <p:nvPr/>
          </p:nvSpPr>
          <p:spPr bwMode="auto">
            <a:xfrm>
              <a:off x="7372156" y="3404038"/>
              <a:ext cx="444513" cy="24286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>
                <a:solidFill>
                  <a:srgbClr val="003B53"/>
                </a:solidFill>
              </a:endParaRPr>
            </a:p>
          </p:txBody>
        </p:sp>
        <p:sp>
          <p:nvSpPr>
            <p:cNvPr id="25" name="Nach unten gekrümmter Pfeil 29">
              <a:extLst>
                <a:ext uri="{FF2B5EF4-FFF2-40B4-BE49-F238E27FC236}">
                  <a16:creationId xmlns:a16="http://schemas.microsoft.com/office/drawing/2014/main" id="{82B17438-9FDF-16FB-D5B7-74F97917BEA3}"/>
                </a:ext>
              </a:extLst>
            </p:cNvPr>
            <p:cNvSpPr/>
            <p:nvPr/>
          </p:nvSpPr>
          <p:spPr bwMode="auto">
            <a:xfrm rot="10800000">
              <a:off x="7451533" y="3548485"/>
              <a:ext cx="444513" cy="24444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>
                <a:solidFill>
                  <a:srgbClr val="003B53"/>
                </a:solidFill>
              </a:endParaRPr>
            </a:p>
          </p:txBody>
        </p:sp>
      </p:grpSp>
      <p:sp>
        <p:nvSpPr>
          <p:cNvPr id="32" name="Rechteck 5">
            <a:extLst>
              <a:ext uri="{FF2B5EF4-FFF2-40B4-BE49-F238E27FC236}">
                <a16:creationId xmlns:a16="http://schemas.microsoft.com/office/drawing/2014/main" id="{5C5C8085-0EDD-3E88-1F55-A22ABDE25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209" y="3954648"/>
            <a:ext cx="2038659" cy="15633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8514" cmpd="thickThin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 err="1">
                <a:solidFill>
                  <a:srgbClr val="003056"/>
                </a:solidFill>
              </a:rPr>
              <a:t>Comparative</a:t>
            </a:r>
            <a:r>
              <a:rPr lang="de-DE" altLang="de-DE" sz="2000" b="1" dirty="0">
                <a:solidFill>
                  <a:srgbClr val="003056"/>
                </a:solidFill>
              </a:rPr>
              <a:t> </a:t>
            </a:r>
            <a:r>
              <a:rPr lang="de-DE" altLang="de-DE" sz="2000" b="1" dirty="0" err="1">
                <a:solidFill>
                  <a:srgbClr val="003056"/>
                </a:solidFill>
              </a:rPr>
              <a:t>Competion</a:t>
            </a:r>
            <a:r>
              <a:rPr lang="de-DE" altLang="de-DE" sz="2000" b="1" dirty="0">
                <a:solidFill>
                  <a:srgbClr val="003056"/>
                </a:solidFill>
              </a:rPr>
              <a:t> Law</a:t>
            </a:r>
            <a:endParaRPr lang="de-DE" altLang="de-DE" sz="2000" i="1" dirty="0">
              <a:solidFill>
                <a:srgbClr val="003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76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13310-827D-FF8D-3BC6-E6AD307B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Praxismodul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6D3C9A-CD55-3B1F-4A35-B3031B52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C93A80-37C7-267C-6E38-62FF304D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062400"/>
            <a:ext cx="5654891" cy="180042"/>
          </a:xfrm>
        </p:spPr>
        <p:txBody>
          <a:bodyPr/>
          <a:lstStyle/>
          <a:p>
            <a:r>
              <a:rPr lang="de-DE" dirty="0"/>
              <a:t>Wettbewerbs- und Regulierungsrecht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88F86B-CF64-0C78-8E0D-17AB29D7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24</a:t>
            </a:fld>
            <a:endParaRPr lang="de-DE" dirty="0"/>
          </a:p>
        </p:txBody>
      </p:sp>
      <p:grpSp>
        <p:nvGrpSpPr>
          <p:cNvPr id="7" name="Gruppieren 4">
            <a:extLst>
              <a:ext uri="{FF2B5EF4-FFF2-40B4-BE49-F238E27FC236}">
                <a16:creationId xmlns:a16="http://schemas.microsoft.com/office/drawing/2014/main" id="{C35B88CE-0B65-7909-2776-B4540AE42518}"/>
              </a:ext>
            </a:extLst>
          </p:cNvPr>
          <p:cNvGrpSpPr>
            <a:grpSpLocks/>
          </p:cNvGrpSpPr>
          <p:nvPr/>
        </p:nvGrpSpPr>
        <p:grpSpPr bwMode="auto">
          <a:xfrm>
            <a:off x="1356795" y="1701602"/>
            <a:ext cx="9445114" cy="3240360"/>
            <a:chOff x="323528" y="1725248"/>
            <a:chExt cx="8023225" cy="2890227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6B97E62-DE91-F5D2-4727-1238AE541C0F}"/>
                </a:ext>
              </a:extLst>
            </p:cNvPr>
            <p:cNvSpPr/>
            <p:nvPr/>
          </p:nvSpPr>
          <p:spPr bwMode="auto">
            <a:xfrm>
              <a:off x="323528" y="1725248"/>
              <a:ext cx="8023225" cy="9004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400" b="1" dirty="0">
                  <a:solidFill>
                    <a:srgbClr val="003056"/>
                  </a:solidFill>
                </a:rPr>
                <a:t>Praxismodul</a:t>
              </a:r>
              <a:endParaRPr lang="de-DE" sz="2000" b="1" dirty="0">
                <a:solidFill>
                  <a:srgbClr val="003056"/>
                </a:solidFill>
              </a:endParaRPr>
            </a:p>
          </p:txBody>
        </p:sp>
        <p:sp>
          <p:nvSpPr>
            <p:cNvPr id="9" name="Rechteck 5">
              <a:extLst>
                <a:ext uri="{FF2B5EF4-FFF2-40B4-BE49-F238E27FC236}">
                  <a16:creationId xmlns:a16="http://schemas.microsoft.com/office/drawing/2014/main" id="{EE5A8AD9-17FF-FB05-8D24-C0C070A3D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2791" y="2725711"/>
              <a:ext cx="1223962" cy="894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2000" b="1" dirty="0">
                  <a:solidFill>
                    <a:srgbClr val="003056"/>
                  </a:solidFill>
                </a:rPr>
                <a:t>8 ECTS</a:t>
              </a:r>
            </a:p>
          </p:txBody>
        </p:sp>
        <p:sp>
          <p:nvSpPr>
            <p:cNvPr id="10" name="Rechteck 5">
              <a:extLst>
                <a:ext uri="{FF2B5EF4-FFF2-40B4-BE49-F238E27FC236}">
                  <a16:creationId xmlns:a16="http://schemas.microsoft.com/office/drawing/2014/main" id="{48050E4F-AE16-E18F-F898-236CB5CAC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2750" y="3714903"/>
              <a:ext cx="1224003" cy="8998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48514" cmpd="thickThin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solidFill>
                    <a:srgbClr val="003056"/>
                  </a:solidFill>
                </a:rPr>
                <a:t>8 ECTS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400E89C-6000-1256-2751-DE0B93DD27B5}"/>
                </a:ext>
              </a:extLst>
            </p:cNvPr>
            <p:cNvSpPr/>
            <p:nvPr/>
          </p:nvSpPr>
          <p:spPr bwMode="auto">
            <a:xfrm>
              <a:off x="323528" y="2719359"/>
              <a:ext cx="6745288" cy="9004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 err="1">
                  <a:solidFill>
                    <a:srgbClr val="003056"/>
                  </a:solidFill>
                </a:rPr>
                <a:t>MaCCI</a:t>
              </a:r>
              <a:r>
                <a:rPr lang="de-DE" sz="2000" b="1" dirty="0">
                  <a:solidFill>
                    <a:srgbClr val="003056"/>
                  </a:solidFill>
                </a:rPr>
                <a:t> </a:t>
              </a:r>
              <a:r>
                <a:rPr lang="de-DE" sz="2000" b="1" dirty="0" err="1">
                  <a:solidFill>
                    <a:srgbClr val="003056"/>
                  </a:solidFill>
                </a:rPr>
                <a:t>Competition</a:t>
              </a:r>
              <a:r>
                <a:rPr lang="de-DE" sz="2000" b="1" dirty="0">
                  <a:solidFill>
                    <a:srgbClr val="003056"/>
                  </a:solidFill>
                </a:rPr>
                <a:t> </a:t>
              </a:r>
              <a:r>
                <a:rPr lang="de-DE" sz="2000" b="1" dirty="0" err="1">
                  <a:solidFill>
                    <a:srgbClr val="003056"/>
                  </a:solidFill>
                </a:rPr>
                <a:t>Policy</a:t>
              </a:r>
              <a:r>
                <a:rPr lang="de-DE" sz="2000" b="1" dirty="0">
                  <a:solidFill>
                    <a:srgbClr val="003056"/>
                  </a:solidFill>
                </a:rPr>
                <a:t> Forum</a:t>
              </a:r>
            </a:p>
          </p:txBody>
        </p:sp>
        <p:sp>
          <p:nvSpPr>
            <p:cNvPr id="12" name="Rechteck 5">
              <a:extLst>
                <a:ext uri="{FF2B5EF4-FFF2-40B4-BE49-F238E27FC236}">
                  <a16:creationId xmlns:a16="http://schemas.microsoft.com/office/drawing/2014/main" id="{186662F2-B3DF-9E6E-5838-A8E844ED643D}"/>
                </a:ext>
              </a:extLst>
            </p:cNvPr>
            <p:cNvSpPr/>
            <p:nvPr/>
          </p:nvSpPr>
          <p:spPr bwMode="auto">
            <a:xfrm>
              <a:off x="323528" y="3715058"/>
              <a:ext cx="6745288" cy="9004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6-wöchiges Praktikum*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1365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861F1-6D8B-0569-5FB5-2E88F3FE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Mastermodul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831B93-C137-5312-29EE-8A71A66D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FFADEC-1913-B50B-6555-41142080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062400"/>
            <a:ext cx="5726899" cy="180042"/>
          </a:xfrm>
        </p:spPr>
        <p:txBody>
          <a:bodyPr/>
          <a:lstStyle/>
          <a:p>
            <a:r>
              <a:rPr lang="de-DE" dirty="0"/>
              <a:t>Wettbewerbs- und Regulierungsrecht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4B81D8-FBE4-0A60-26C0-1826C819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25</a:t>
            </a:fld>
            <a:endParaRPr lang="de-DE" dirty="0"/>
          </a:p>
        </p:txBody>
      </p:sp>
      <p:grpSp>
        <p:nvGrpSpPr>
          <p:cNvPr id="7" name="Gruppieren 4">
            <a:extLst>
              <a:ext uri="{FF2B5EF4-FFF2-40B4-BE49-F238E27FC236}">
                <a16:creationId xmlns:a16="http://schemas.microsoft.com/office/drawing/2014/main" id="{CF481FCF-5EAD-0DF7-ACC9-B38A6AFA531D}"/>
              </a:ext>
            </a:extLst>
          </p:cNvPr>
          <p:cNvGrpSpPr>
            <a:grpSpLocks/>
          </p:cNvGrpSpPr>
          <p:nvPr/>
        </p:nvGrpSpPr>
        <p:grpSpPr bwMode="auto">
          <a:xfrm>
            <a:off x="1378800" y="1719218"/>
            <a:ext cx="9445114" cy="3421152"/>
            <a:chOff x="323528" y="1725248"/>
            <a:chExt cx="8023225" cy="3097391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7252270-9D66-6C4B-E3C5-8FC9396C88CD}"/>
                </a:ext>
              </a:extLst>
            </p:cNvPr>
            <p:cNvSpPr/>
            <p:nvPr/>
          </p:nvSpPr>
          <p:spPr bwMode="auto">
            <a:xfrm>
              <a:off x="323528" y="1725248"/>
              <a:ext cx="8023225" cy="9004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400" b="1" dirty="0">
                  <a:solidFill>
                    <a:srgbClr val="003056"/>
                  </a:solidFill>
                </a:rPr>
                <a:t>Mastermodul</a:t>
              </a:r>
              <a:endParaRPr lang="de-DE" sz="2000" b="1" dirty="0">
                <a:solidFill>
                  <a:srgbClr val="003056"/>
                </a:solidFill>
              </a:endParaRPr>
            </a:p>
          </p:txBody>
        </p:sp>
        <p:sp>
          <p:nvSpPr>
            <p:cNvPr id="9" name="Rechteck 5">
              <a:extLst>
                <a:ext uri="{FF2B5EF4-FFF2-40B4-BE49-F238E27FC236}">
                  <a16:creationId xmlns:a16="http://schemas.microsoft.com/office/drawing/2014/main" id="{09FCAC57-7221-747D-7CD1-3603F1678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2791" y="2725711"/>
              <a:ext cx="1223962" cy="879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2000" b="1" dirty="0">
                  <a:solidFill>
                    <a:srgbClr val="003056"/>
                  </a:solidFill>
                </a:rPr>
                <a:t>10 ECTS</a:t>
              </a:r>
            </a:p>
          </p:txBody>
        </p:sp>
        <p:sp>
          <p:nvSpPr>
            <p:cNvPr id="10" name="Rechteck 5">
              <a:extLst>
                <a:ext uri="{FF2B5EF4-FFF2-40B4-BE49-F238E27FC236}">
                  <a16:creationId xmlns:a16="http://schemas.microsoft.com/office/drawing/2014/main" id="{6A720B92-8F97-B28A-0331-5A7CBE086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2750" y="3714903"/>
              <a:ext cx="1223807" cy="11077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48514" cmpd="thickThin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solidFill>
                    <a:srgbClr val="003056"/>
                  </a:solidFill>
                </a:rPr>
                <a:t>30 ECTS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BE2A5A6-5252-00A8-B4E2-13123AD9C233}"/>
                </a:ext>
              </a:extLst>
            </p:cNvPr>
            <p:cNvSpPr/>
            <p:nvPr/>
          </p:nvSpPr>
          <p:spPr bwMode="auto">
            <a:xfrm>
              <a:off x="323528" y="2719359"/>
              <a:ext cx="6745288" cy="9004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Forschungsseminar</a:t>
              </a:r>
            </a:p>
          </p:txBody>
        </p:sp>
        <p:sp>
          <p:nvSpPr>
            <p:cNvPr id="12" name="Rechteck 5">
              <a:extLst>
                <a:ext uri="{FF2B5EF4-FFF2-40B4-BE49-F238E27FC236}">
                  <a16:creationId xmlns:a16="http://schemas.microsoft.com/office/drawing/2014/main" id="{6C5039F6-85AB-9B71-FEF1-3FEFD00B4658}"/>
                </a:ext>
              </a:extLst>
            </p:cNvPr>
            <p:cNvSpPr/>
            <p:nvPr/>
          </p:nvSpPr>
          <p:spPr bwMode="auto">
            <a:xfrm>
              <a:off x="323528" y="3715058"/>
              <a:ext cx="6745288" cy="11075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Masterarbeit</a:t>
              </a:r>
            </a:p>
          </p:txBody>
        </p:sp>
      </p:grpSp>
      <p:pic>
        <p:nvPicPr>
          <p:cNvPr id="3" name="Picture 2" descr="Bildergebnis für master hut">
            <a:extLst>
              <a:ext uri="{FF2B5EF4-FFF2-40B4-BE49-F238E27FC236}">
                <a16:creationId xmlns:a16="http://schemas.microsoft.com/office/drawing/2014/main" id="{6AFAA7A0-7AB4-1C9B-6407-43DE63F97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003" y="133507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33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95E36-9097-CA2F-68B3-F70943703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F7929F9-3F62-E709-319A-508000A2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204" y="621482"/>
            <a:ext cx="7307503" cy="468108"/>
          </a:xfrm>
        </p:spPr>
        <p:txBody>
          <a:bodyPr/>
          <a:lstStyle/>
          <a:p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Laws (LL.M.)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E683D2-C266-A504-753A-D2D707C3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DEC248-B076-8738-925D-BE98A265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130891"/>
            <a:ext cx="5798907" cy="252001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2B8157-E4A4-0F09-A8F2-8C0003EB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5166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04AD7-96DA-B27D-6359-C743C8E5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647" y="608860"/>
            <a:ext cx="6457681" cy="1248289"/>
          </a:xfrm>
        </p:spPr>
        <p:txBody>
          <a:bodyPr/>
          <a:lstStyle/>
          <a:p>
            <a:r>
              <a:rPr lang="de-DE" dirty="0"/>
              <a:t>Perspektiven: Berufseinstieg mit LL.M.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3DCF5B-380D-663B-3A7B-4A37431D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1F60E2-E0F8-A687-571F-37480678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062400"/>
            <a:ext cx="5654891" cy="245910"/>
          </a:xfrm>
        </p:spPr>
        <p:txBody>
          <a:bodyPr/>
          <a:lstStyle/>
          <a:p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Laws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F9B40F-A957-1FAB-2A22-98590470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27</a:t>
            </a:fld>
            <a:endParaRPr lang="de-DE" dirty="0"/>
          </a:p>
        </p:txBody>
      </p:sp>
      <p:grpSp>
        <p:nvGrpSpPr>
          <p:cNvPr id="7" name="Gruppieren 21">
            <a:extLst>
              <a:ext uri="{FF2B5EF4-FFF2-40B4-BE49-F238E27FC236}">
                <a16:creationId xmlns:a16="http://schemas.microsoft.com/office/drawing/2014/main" id="{F08A6BDB-0BAB-AC95-2CF0-1DCB68F5AAA2}"/>
              </a:ext>
            </a:extLst>
          </p:cNvPr>
          <p:cNvGrpSpPr>
            <a:grpSpLocks/>
          </p:cNvGrpSpPr>
          <p:nvPr/>
        </p:nvGrpSpPr>
        <p:grpSpPr bwMode="auto">
          <a:xfrm>
            <a:off x="408955" y="1315091"/>
            <a:ext cx="7217091" cy="2422001"/>
            <a:chOff x="975254" y="1357313"/>
            <a:chExt cx="7871884" cy="211455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19FDF18-80A9-9226-AE43-F7B483D06666}"/>
                </a:ext>
              </a:extLst>
            </p:cNvPr>
            <p:cNvSpPr/>
            <p:nvPr/>
          </p:nvSpPr>
          <p:spPr>
            <a:xfrm>
              <a:off x="2714703" y="1357313"/>
              <a:ext cx="3203146" cy="899930"/>
            </a:xfrm>
            <a:prstGeom prst="ellipse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Geschäftsführung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76F4C880-C332-C6DF-6B45-E611883CC0E8}"/>
                </a:ext>
              </a:extLst>
            </p:cNvPr>
            <p:cNvSpPr/>
            <p:nvPr/>
          </p:nvSpPr>
          <p:spPr>
            <a:xfrm>
              <a:off x="2858152" y="2571933"/>
              <a:ext cx="3203146" cy="899930"/>
            </a:xfrm>
            <a:prstGeom prst="ellipse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Rechnungswesen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E203D26F-513A-094C-9210-57E9DAF08EED}"/>
                </a:ext>
              </a:extLst>
            </p:cNvPr>
            <p:cNvSpPr/>
            <p:nvPr/>
          </p:nvSpPr>
          <p:spPr>
            <a:xfrm>
              <a:off x="975254" y="1993033"/>
              <a:ext cx="3203147" cy="899930"/>
            </a:xfrm>
            <a:prstGeom prst="ellipse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Controlling/Revision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A5AE3AE-99E6-A05E-923C-79BF098BE29B}"/>
                </a:ext>
              </a:extLst>
            </p:cNvPr>
            <p:cNvSpPr/>
            <p:nvPr/>
          </p:nvSpPr>
          <p:spPr>
            <a:xfrm>
              <a:off x="5643993" y="1499707"/>
              <a:ext cx="3203145" cy="899930"/>
            </a:xfrm>
            <a:prstGeom prst="ellipse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Personalwesen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F93AF2D-930A-7C54-5C38-99E4720156A9}"/>
                </a:ext>
              </a:extLst>
            </p:cNvPr>
            <p:cNvSpPr/>
            <p:nvPr/>
          </p:nvSpPr>
          <p:spPr>
            <a:xfrm>
              <a:off x="5500544" y="2356919"/>
              <a:ext cx="3203145" cy="899930"/>
            </a:xfrm>
            <a:prstGeom prst="ellipse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Einkauf/Vertrieb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35482E5-A17B-3FC9-3141-6626A00E6DF9}"/>
                </a:ext>
              </a:extLst>
            </p:cNvPr>
            <p:cNvSpPr/>
            <p:nvPr/>
          </p:nvSpPr>
          <p:spPr>
            <a:xfrm>
              <a:off x="3643860" y="2000934"/>
              <a:ext cx="3418319" cy="72051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Unternehmen</a:t>
              </a:r>
            </a:p>
          </p:txBody>
        </p:sp>
      </p:grpSp>
      <p:grpSp>
        <p:nvGrpSpPr>
          <p:cNvPr id="14" name="Gruppieren 20">
            <a:extLst>
              <a:ext uri="{FF2B5EF4-FFF2-40B4-BE49-F238E27FC236}">
                <a16:creationId xmlns:a16="http://schemas.microsoft.com/office/drawing/2014/main" id="{19C78960-250F-6DF0-5551-5DF1BD43780D}"/>
              </a:ext>
            </a:extLst>
          </p:cNvPr>
          <p:cNvGrpSpPr>
            <a:grpSpLocks/>
          </p:cNvGrpSpPr>
          <p:nvPr/>
        </p:nvGrpSpPr>
        <p:grpSpPr bwMode="auto">
          <a:xfrm>
            <a:off x="3701648" y="3525256"/>
            <a:ext cx="8269665" cy="2487690"/>
            <a:chOff x="368487" y="4000500"/>
            <a:chExt cx="8195768" cy="2043113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93C9D73E-C514-AE3C-6084-8AFB8970263B}"/>
                </a:ext>
              </a:extLst>
            </p:cNvPr>
            <p:cNvSpPr/>
            <p:nvPr/>
          </p:nvSpPr>
          <p:spPr>
            <a:xfrm>
              <a:off x="368487" y="4134651"/>
              <a:ext cx="3203800" cy="900267"/>
            </a:xfrm>
            <a:prstGeom prst="ellipse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Steuerberatung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A0A7868F-8A8F-9059-D6B7-12E7CCCE07CE}"/>
                </a:ext>
              </a:extLst>
            </p:cNvPr>
            <p:cNvSpPr/>
            <p:nvPr/>
          </p:nvSpPr>
          <p:spPr>
            <a:xfrm>
              <a:off x="3285355" y="4000500"/>
              <a:ext cx="3203801" cy="900267"/>
            </a:xfrm>
            <a:prstGeom prst="ellipse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Wirtschaftsprüfung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BAE4BE8-887A-AFC3-536A-63325158B62C}"/>
                </a:ext>
              </a:extLst>
            </p:cNvPr>
            <p:cNvSpPr/>
            <p:nvPr/>
          </p:nvSpPr>
          <p:spPr>
            <a:xfrm>
              <a:off x="5143275" y="4499928"/>
              <a:ext cx="3420980" cy="900267"/>
            </a:xfrm>
            <a:prstGeom prst="ellipse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Unternehmensberatung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C610108-0DE5-7846-934D-0C83BA4965DA}"/>
                </a:ext>
              </a:extLst>
            </p:cNvPr>
            <p:cNvSpPr/>
            <p:nvPr/>
          </p:nvSpPr>
          <p:spPr>
            <a:xfrm>
              <a:off x="571399" y="5000653"/>
              <a:ext cx="3203801" cy="900267"/>
            </a:xfrm>
            <a:prstGeom prst="ellipse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Personalberatung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B57B2F6-933F-CEC8-151E-7650F5717C18}"/>
                </a:ext>
              </a:extLst>
            </p:cNvPr>
            <p:cNvSpPr/>
            <p:nvPr/>
          </p:nvSpPr>
          <p:spPr>
            <a:xfrm>
              <a:off x="3572287" y="5143346"/>
              <a:ext cx="3203800" cy="900267"/>
            </a:xfrm>
            <a:prstGeom prst="ellipse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Insolvenzverwaltung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94662E8B-EB2F-F845-4FC0-51234DE81D06}"/>
                </a:ext>
              </a:extLst>
            </p:cNvPr>
            <p:cNvSpPr/>
            <p:nvPr/>
          </p:nvSpPr>
          <p:spPr>
            <a:xfrm>
              <a:off x="2142387" y="4643918"/>
              <a:ext cx="3420980" cy="7199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Selbstständigkeit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028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A3B92-8700-9AE7-822A-623DF4D7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des Studienganges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760113-7531-E35D-4B53-877DA098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0653" y="6346874"/>
            <a:ext cx="2845541" cy="180042"/>
          </a:xfrm>
        </p:spPr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A5906C-22B1-7560-6D45-485F3733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2561" y="6062400"/>
            <a:ext cx="5726899" cy="252001"/>
          </a:xfrm>
        </p:spPr>
        <p:txBody>
          <a:bodyPr/>
          <a:lstStyle/>
          <a:p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Laws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7A6847-907B-883F-98EE-B83EB64E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28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B40D63B-F508-B9B9-D652-09157F259822}"/>
              </a:ext>
            </a:extLst>
          </p:cNvPr>
          <p:cNvGrpSpPr/>
          <p:nvPr/>
        </p:nvGrpSpPr>
        <p:grpSpPr>
          <a:xfrm>
            <a:off x="1297899" y="1341562"/>
            <a:ext cx="9518476" cy="4571900"/>
            <a:chOff x="323011" y="632875"/>
            <a:chExt cx="8260535" cy="5016586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607DEC88-D858-291B-D728-60853B98817D}"/>
                </a:ext>
              </a:extLst>
            </p:cNvPr>
            <p:cNvGrpSpPr/>
            <p:nvPr/>
          </p:nvGrpSpPr>
          <p:grpSpPr>
            <a:xfrm>
              <a:off x="323011" y="632875"/>
              <a:ext cx="8260535" cy="5016586"/>
              <a:chOff x="323333" y="690323"/>
              <a:chExt cx="8260535" cy="5016586"/>
            </a:xfrm>
          </p:grpSpPr>
          <p:grpSp>
            <p:nvGrpSpPr>
              <p:cNvPr id="17" name="Gruppieren 1">
                <a:extLst>
                  <a:ext uri="{FF2B5EF4-FFF2-40B4-BE49-F238E27FC236}">
                    <a16:creationId xmlns:a16="http://schemas.microsoft.com/office/drawing/2014/main" id="{ED66DA34-E740-7774-AB82-C5A2E9A712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333" y="690323"/>
                <a:ext cx="7650015" cy="5016583"/>
                <a:chOff x="323010" y="690135"/>
                <a:chExt cx="7650297" cy="5016789"/>
              </a:xfrm>
            </p:grpSpPr>
            <p:sp>
              <p:nvSpPr>
                <p:cNvPr id="19" name="Rechteck 18">
                  <a:extLst>
                    <a:ext uri="{FF2B5EF4-FFF2-40B4-BE49-F238E27FC236}">
                      <a16:creationId xmlns:a16="http://schemas.microsoft.com/office/drawing/2014/main" id="{6FCEE749-5CBE-CD18-25BD-E1399C81244D}"/>
                    </a:ext>
                  </a:extLst>
                </p:cNvPr>
                <p:cNvSpPr/>
                <p:nvPr/>
              </p:nvSpPr>
              <p:spPr>
                <a:xfrm>
                  <a:off x="344540" y="1358456"/>
                  <a:ext cx="7621871" cy="71479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Masterarbeit (30 ECTS)</a:t>
                  </a:r>
                </a:p>
              </p:txBody>
            </p:sp>
            <p:sp>
              <p:nvSpPr>
                <p:cNvPr id="20" name="Rechteck 19">
                  <a:extLst>
                    <a:ext uri="{FF2B5EF4-FFF2-40B4-BE49-F238E27FC236}">
                      <a16:creationId xmlns:a16="http://schemas.microsoft.com/office/drawing/2014/main" id="{E7864DD5-B648-7EED-9BBF-D344A64905B9}"/>
                    </a:ext>
                  </a:extLst>
                </p:cNvPr>
                <p:cNvSpPr/>
                <p:nvPr/>
              </p:nvSpPr>
              <p:spPr>
                <a:xfrm>
                  <a:off x="323010" y="4055222"/>
                  <a:ext cx="7621871" cy="8280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Wahlmodule Rechtswissenschaft (16 ECTS)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 2" panose="05020102010507070707" pitchFamily="18" charset="2"/>
                    </a:rPr>
                    <a:t>  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Steuerrechtmodule 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 2" panose="05020102010507070707" pitchFamily="18" charset="2"/>
                    </a:rPr>
                    <a:t>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Arbeitsrechtmodule</a:t>
                  </a:r>
                  <a:endPara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312062B3-F67D-3B2F-77B0-2B96D8841B25}"/>
                    </a:ext>
                  </a:extLst>
                </p:cNvPr>
                <p:cNvSpPr/>
                <p:nvPr/>
              </p:nvSpPr>
              <p:spPr>
                <a:xfrm>
                  <a:off x="4155475" y="2137207"/>
                  <a:ext cx="3798931" cy="95898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Internationale Wahlmodule + Schlüsselqualifikation (30 ECTS)</a:t>
                  </a:r>
                </a:p>
              </p:txBody>
            </p:sp>
            <p:sp>
              <p:nvSpPr>
                <p:cNvPr id="22" name="Rechteck 21">
                  <a:extLst>
                    <a:ext uri="{FF2B5EF4-FFF2-40B4-BE49-F238E27FC236}">
                      <a16:creationId xmlns:a16="http://schemas.microsoft.com/office/drawing/2014/main" id="{DA9648B0-4D57-0FEB-82EB-0B35211F3985}"/>
                    </a:ext>
                  </a:extLst>
                </p:cNvPr>
                <p:cNvSpPr/>
                <p:nvPr/>
              </p:nvSpPr>
              <p:spPr>
                <a:xfrm>
                  <a:off x="332018" y="2137207"/>
                  <a:ext cx="3780139" cy="95898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Auslandssemester (30 ECTS)</a:t>
                  </a:r>
                </a:p>
              </p:txBody>
            </p:sp>
            <p:sp>
              <p:nvSpPr>
                <p:cNvPr id="23" name="Rechteck 22">
                  <a:extLst>
                    <a:ext uri="{FF2B5EF4-FFF2-40B4-BE49-F238E27FC236}">
                      <a16:creationId xmlns:a16="http://schemas.microsoft.com/office/drawing/2014/main" id="{FAF7F7D1-578B-91E2-D11F-A5F5B1DF46C1}"/>
                    </a:ext>
                  </a:extLst>
                </p:cNvPr>
                <p:cNvSpPr/>
                <p:nvPr/>
              </p:nvSpPr>
              <p:spPr>
                <a:xfrm>
                  <a:off x="323527" y="3159202"/>
                  <a:ext cx="7615521" cy="8280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Wahlmodule Wirtschaftswissenschaften (24 ECTS)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 2" panose="05020102010507070707" pitchFamily="18" charset="2"/>
                    </a:rPr>
                    <a:t> </a:t>
                  </a:r>
                  <a:b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 2" panose="05020102010507070707" pitchFamily="18" charset="2"/>
                    </a:rPr>
                  </a:b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 2" panose="05020102010507070707" pitchFamily="18" charset="2"/>
                    </a:rPr>
                    <a:t>  </a:t>
                  </a:r>
                  <a:r>
                    <a:rPr kumimoji="0" lang="de-DE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 2" panose="05020102010507070707" pitchFamily="18" charset="2"/>
                    </a:rPr>
                    <a:t>Tax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 2" panose="05020102010507070707" pitchFamily="18" charset="2"/>
                    </a:rPr>
                    <a:t>/Accounting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 2" panose="05020102010507070707" pitchFamily="18" charset="2"/>
                    </a:rPr>
                    <a:t>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Human Resources/Management 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 2" panose="05020102010507070707" pitchFamily="18" charset="2"/>
                    </a:rPr>
                    <a:t>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Marketing</a:t>
                  </a:r>
                  <a:endParaRPr kumimoji="0" lang="de-D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" name="Gruppieren 14">
                  <a:extLst>
                    <a:ext uri="{FF2B5EF4-FFF2-40B4-BE49-F238E27FC236}">
                      <a16:creationId xmlns:a16="http://schemas.microsoft.com/office/drawing/2014/main" id="{395865F7-AE5E-D603-C017-2B73943A7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2059" y="2432634"/>
                  <a:ext cx="523893" cy="390541"/>
                  <a:chOff x="2136861" y="213885"/>
                  <a:chExt cx="929695" cy="571418"/>
                </a:xfrm>
              </p:grpSpPr>
              <p:sp>
                <p:nvSpPr>
                  <p:cNvPr id="27" name="Nach unten gekrümmter Pfeil 44">
                    <a:extLst>
                      <a:ext uri="{FF2B5EF4-FFF2-40B4-BE49-F238E27FC236}">
                        <a16:creationId xmlns:a16="http://schemas.microsoft.com/office/drawing/2014/main" id="{7FC262E6-84BE-CFE5-D6E9-01401D41FADE}"/>
                      </a:ext>
                    </a:extLst>
                  </p:cNvPr>
                  <p:cNvSpPr/>
                  <p:nvPr/>
                </p:nvSpPr>
                <p:spPr>
                  <a:xfrm>
                    <a:off x="2136861" y="213885"/>
                    <a:ext cx="788834" cy="357717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B5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Nach unten gekrümmter Pfeil 45">
                    <a:extLst>
                      <a:ext uri="{FF2B5EF4-FFF2-40B4-BE49-F238E27FC236}">
                        <a16:creationId xmlns:a16="http://schemas.microsoft.com/office/drawing/2014/main" id="{40BA38E1-0E06-1BCF-D96C-3CD0C3C7E96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277722" y="427586"/>
                    <a:ext cx="788834" cy="357717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B5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5" name="Rechteck 24">
                  <a:extLst>
                    <a:ext uri="{FF2B5EF4-FFF2-40B4-BE49-F238E27FC236}">
                      <a16:creationId xmlns:a16="http://schemas.microsoft.com/office/drawing/2014/main" id="{18C1D5BB-8B3A-6D2F-A4A0-2A24A595B453}"/>
                    </a:ext>
                  </a:extLst>
                </p:cNvPr>
                <p:cNvSpPr/>
                <p:nvPr/>
              </p:nvSpPr>
              <p:spPr>
                <a:xfrm>
                  <a:off x="351436" y="690135"/>
                  <a:ext cx="7621871" cy="607993"/>
                </a:xfrm>
                <a:prstGeom prst="rect">
                  <a:avLst/>
                </a:prstGeom>
                <a:solidFill>
                  <a:srgbClr val="003B53"/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Master </a:t>
                  </a:r>
                  <a:r>
                    <a:rPr kumimoji="0" lang="de-DE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of</a:t>
                  </a:r>
                  <a:r>
                    <a:rPr kumimoji="0" lang="de-DE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Laws (LL.M.)</a:t>
                  </a:r>
                </a:p>
              </p:txBody>
            </p:sp>
            <p:sp>
              <p:nvSpPr>
                <p:cNvPr id="26" name="Rechteck 25">
                  <a:extLst>
                    <a:ext uri="{FF2B5EF4-FFF2-40B4-BE49-F238E27FC236}">
                      <a16:creationId xmlns:a16="http://schemas.microsoft.com/office/drawing/2014/main" id="{CDF7A7AE-8134-CC11-8375-F70FF7626DD7}"/>
                    </a:ext>
                  </a:extLst>
                </p:cNvPr>
                <p:cNvSpPr/>
                <p:nvPr/>
              </p:nvSpPr>
              <p:spPr>
                <a:xfrm>
                  <a:off x="323010" y="4951243"/>
                  <a:ext cx="7616038" cy="75568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Pflichtmodule Rechtswissenschaft (20 ECTS)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 2" panose="05020102010507070707" pitchFamily="18" charset="2"/>
                    </a:rPr>
                    <a:t>  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Corporate </a:t>
                  </a:r>
                  <a:r>
                    <a:rPr kumimoji="0" lang="de-DE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Governance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 2" panose="05020102010507070707" pitchFamily="18" charset="2"/>
                    </a:rPr>
                    <a:t>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Öffentliches Recht </a:t>
                  </a:r>
                  <a:r>
                    <a:rPr kumimoji="0" lang="de-D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05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 2" panose="05020102010507070707" pitchFamily="18" charset="2"/>
                    </a:rPr>
                    <a:t> Wirtschaftsstrafrecht</a:t>
                  </a:r>
                  <a:endParaRPr kumimoji="0" lang="de-D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0448FB70-0A96-77C8-0B58-8D35D93F2E0F}"/>
                  </a:ext>
                </a:extLst>
              </p:cNvPr>
              <p:cNvSpPr/>
              <p:nvPr/>
            </p:nvSpPr>
            <p:spPr bwMode="auto">
              <a:xfrm rot="5400000">
                <a:off x="5789480" y="2912522"/>
                <a:ext cx="5012513" cy="576262"/>
              </a:xfrm>
              <a:prstGeom prst="rect">
                <a:avLst/>
              </a:prstGeom>
              <a:solidFill>
                <a:srgbClr val="003B5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 Semester – 120 ECTS </a:t>
                </a:r>
              </a:p>
            </p:txBody>
          </p:sp>
        </p:grpSp>
        <p:sp>
          <p:nvSpPr>
            <p:cNvPr id="9" name="Nach unten gekrümmter Pfeil 46">
              <a:extLst>
                <a:ext uri="{FF2B5EF4-FFF2-40B4-BE49-F238E27FC236}">
                  <a16:creationId xmlns:a16="http://schemas.microsoft.com/office/drawing/2014/main" id="{6368D9CC-FCD0-1A83-2027-3556BD9BA112}"/>
                </a:ext>
              </a:extLst>
            </p:cNvPr>
            <p:cNvSpPr/>
            <p:nvPr/>
          </p:nvSpPr>
          <p:spPr bwMode="auto">
            <a:xfrm>
              <a:off x="7084946" y="4255454"/>
              <a:ext cx="385762" cy="17826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Nach unten gekrümmter Pfeil 47">
              <a:extLst>
                <a:ext uri="{FF2B5EF4-FFF2-40B4-BE49-F238E27FC236}">
                  <a16:creationId xmlns:a16="http://schemas.microsoft.com/office/drawing/2014/main" id="{BF3CA21E-5BA6-2BB4-F485-7C4BA6CE2F10}"/>
                </a:ext>
              </a:extLst>
            </p:cNvPr>
            <p:cNvSpPr/>
            <p:nvPr/>
          </p:nvSpPr>
          <p:spPr bwMode="auto">
            <a:xfrm rot="10800000">
              <a:off x="7154796" y="4376103"/>
              <a:ext cx="385762" cy="17826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Nach unten gekrümmter Pfeil 48">
              <a:extLst>
                <a:ext uri="{FF2B5EF4-FFF2-40B4-BE49-F238E27FC236}">
                  <a16:creationId xmlns:a16="http://schemas.microsoft.com/office/drawing/2014/main" id="{4B46715A-30B5-B5AF-B728-D16D9A11310F}"/>
                </a:ext>
              </a:extLst>
            </p:cNvPr>
            <p:cNvSpPr/>
            <p:nvPr/>
          </p:nvSpPr>
          <p:spPr bwMode="auto">
            <a:xfrm>
              <a:off x="733898" y="4236499"/>
              <a:ext cx="385762" cy="20002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Nach unten gekrümmter Pfeil 49">
              <a:extLst>
                <a:ext uri="{FF2B5EF4-FFF2-40B4-BE49-F238E27FC236}">
                  <a16:creationId xmlns:a16="http://schemas.microsoft.com/office/drawing/2014/main" id="{AF1C1EFA-ADE4-A991-97C2-790FC0FAD09F}"/>
                </a:ext>
              </a:extLst>
            </p:cNvPr>
            <p:cNvSpPr/>
            <p:nvPr/>
          </p:nvSpPr>
          <p:spPr bwMode="auto">
            <a:xfrm rot="10800000">
              <a:off x="803748" y="4357149"/>
              <a:ext cx="385762" cy="20002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Nach unten gekrümmter Pfeil 50">
              <a:extLst>
                <a:ext uri="{FF2B5EF4-FFF2-40B4-BE49-F238E27FC236}">
                  <a16:creationId xmlns:a16="http://schemas.microsoft.com/office/drawing/2014/main" id="{1733D56C-A572-10A3-D339-3CC492DDE194}"/>
                </a:ext>
              </a:extLst>
            </p:cNvPr>
            <p:cNvSpPr/>
            <p:nvPr/>
          </p:nvSpPr>
          <p:spPr bwMode="auto">
            <a:xfrm>
              <a:off x="733898" y="3372519"/>
              <a:ext cx="385762" cy="20002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Nach unten gekrümmter Pfeil 51">
              <a:extLst>
                <a:ext uri="{FF2B5EF4-FFF2-40B4-BE49-F238E27FC236}">
                  <a16:creationId xmlns:a16="http://schemas.microsoft.com/office/drawing/2014/main" id="{CA552E42-E194-7D91-0B88-0673F97A5ACD}"/>
                </a:ext>
              </a:extLst>
            </p:cNvPr>
            <p:cNvSpPr/>
            <p:nvPr/>
          </p:nvSpPr>
          <p:spPr bwMode="auto">
            <a:xfrm rot="10800000">
              <a:off x="803748" y="3493169"/>
              <a:ext cx="385762" cy="20002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Nach unten gekrümmter Pfeil 52">
              <a:extLst>
                <a:ext uri="{FF2B5EF4-FFF2-40B4-BE49-F238E27FC236}">
                  <a16:creationId xmlns:a16="http://schemas.microsoft.com/office/drawing/2014/main" id="{AA4B2A73-A26F-0537-AB75-87ED0DAE1B46}"/>
                </a:ext>
              </a:extLst>
            </p:cNvPr>
            <p:cNvSpPr/>
            <p:nvPr/>
          </p:nvSpPr>
          <p:spPr bwMode="auto">
            <a:xfrm>
              <a:off x="7084946" y="3358251"/>
              <a:ext cx="385762" cy="18771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Nach unten gekrümmter Pfeil 53">
              <a:extLst>
                <a:ext uri="{FF2B5EF4-FFF2-40B4-BE49-F238E27FC236}">
                  <a16:creationId xmlns:a16="http://schemas.microsoft.com/office/drawing/2014/main" id="{D6975278-AC44-0876-AE93-15AED28A7CBF}"/>
                </a:ext>
              </a:extLst>
            </p:cNvPr>
            <p:cNvSpPr/>
            <p:nvPr/>
          </p:nvSpPr>
          <p:spPr bwMode="auto">
            <a:xfrm rot="10800000">
              <a:off x="7154796" y="3478900"/>
              <a:ext cx="385762" cy="18771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464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CF455-669D-FD93-81E0-0306D03C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Pflichtmodul Rechtswissenschaft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716080-F7A6-3CF0-5C59-4CB8BC2D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C7DADF-BD1B-49E5-93E2-3B4A842C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Laws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66D93B-1411-ACB1-6C4C-1ECD757D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29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70839CA-C53C-271F-9AED-88669F43666F}"/>
              </a:ext>
            </a:extLst>
          </p:cNvPr>
          <p:cNvSpPr/>
          <p:nvPr/>
        </p:nvSpPr>
        <p:spPr>
          <a:xfrm>
            <a:off x="1361893" y="1644816"/>
            <a:ext cx="9098261" cy="1046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Pflichtmodule Rechtswissenschaft (20 ECTS)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4F3AEBA-726E-D9B3-AB75-9193FE93C7DC}"/>
              </a:ext>
            </a:extLst>
          </p:cNvPr>
          <p:cNvSpPr/>
          <p:nvPr/>
        </p:nvSpPr>
        <p:spPr>
          <a:xfrm>
            <a:off x="1345059" y="2769713"/>
            <a:ext cx="7307578" cy="980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Corporate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Governance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 panose="05020102010507070707" pitchFamily="18" charset="2"/>
              </a:rPr>
              <a:t>  Corporate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 panose="05020102010507070707" pitchFamily="18" charset="2"/>
              </a:rPr>
              <a:t>Governance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 panose="05020102010507070707" pitchFamily="18" charset="2"/>
              </a:rPr>
              <a:t> I 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Corporate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Governance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II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3B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5">
            <a:extLst>
              <a:ext uri="{FF2B5EF4-FFF2-40B4-BE49-F238E27FC236}">
                <a16:creationId xmlns:a16="http://schemas.microsoft.com/office/drawing/2014/main" id="{F1859BA8-05C8-527B-E5B1-219184896C31}"/>
              </a:ext>
            </a:extLst>
          </p:cNvPr>
          <p:cNvSpPr/>
          <p:nvPr/>
        </p:nvSpPr>
        <p:spPr>
          <a:xfrm>
            <a:off x="1345059" y="3787720"/>
            <a:ext cx="7307578" cy="1131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Öffentliches Recht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 panose="05020102010507070707" pitchFamily="18" charset="2"/>
              </a:rPr>
              <a:t>  Öffentliches Recht 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 panose="05020102010507070707" pitchFamily="18" charset="2"/>
              </a:rPr>
              <a:t>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Öffentliches Recht II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3B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5">
            <a:extLst>
              <a:ext uri="{FF2B5EF4-FFF2-40B4-BE49-F238E27FC236}">
                <a16:creationId xmlns:a16="http://schemas.microsoft.com/office/drawing/2014/main" id="{065614F2-3B84-A0F7-B4FC-98D3E16AC439}"/>
              </a:ext>
            </a:extLst>
          </p:cNvPr>
          <p:cNvSpPr/>
          <p:nvPr/>
        </p:nvSpPr>
        <p:spPr>
          <a:xfrm>
            <a:off x="1345059" y="4961214"/>
            <a:ext cx="7307578" cy="10292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Wirtschaftsstrafrecht</a:t>
            </a:r>
          </a:p>
        </p:txBody>
      </p:sp>
      <p:sp>
        <p:nvSpPr>
          <p:cNvPr id="11" name="Rechteck 5">
            <a:extLst>
              <a:ext uri="{FF2B5EF4-FFF2-40B4-BE49-F238E27FC236}">
                <a16:creationId xmlns:a16="http://schemas.microsoft.com/office/drawing/2014/main" id="{CB7E9AB1-073A-8D61-1A51-4CDDFD3A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520" y="2769713"/>
            <a:ext cx="1633634" cy="980638"/>
          </a:xfrm>
          <a:prstGeom prst="rect">
            <a:avLst/>
          </a:prstGeom>
          <a:solidFill>
            <a:schemeClr val="bg1">
              <a:lumMod val="85000"/>
            </a:schemeClr>
          </a:solidFill>
          <a:ln w="48514" cmpd="thickThin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 ECTS</a:t>
            </a:r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FE7DF24D-64F4-28E6-FC17-4F4D7F303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520" y="3787720"/>
            <a:ext cx="1669430" cy="1029226"/>
          </a:xfrm>
          <a:prstGeom prst="rect">
            <a:avLst/>
          </a:prstGeom>
          <a:solidFill>
            <a:schemeClr val="bg1">
              <a:lumMod val="85000"/>
            </a:schemeClr>
          </a:solidFill>
          <a:ln w="48514" cmpd="thickThin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ECTS</a:t>
            </a:r>
          </a:p>
        </p:txBody>
      </p:sp>
      <p:sp>
        <p:nvSpPr>
          <p:cNvPr id="13" name="Rechteck 5">
            <a:extLst>
              <a:ext uri="{FF2B5EF4-FFF2-40B4-BE49-F238E27FC236}">
                <a16:creationId xmlns:a16="http://schemas.microsoft.com/office/drawing/2014/main" id="{82319671-BFA4-0A70-E45A-012ACF069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645" y="4919540"/>
            <a:ext cx="1669430" cy="1029226"/>
          </a:xfrm>
          <a:prstGeom prst="rect">
            <a:avLst/>
          </a:prstGeom>
          <a:solidFill>
            <a:schemeClr val="bg1">
              <a:lumMod val="85000"/>
            </a:schemeClr>
          </a:solidFill>
          <a:ln w="48514" cmpd="thickThin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ECTS</a:t>
            </a:r>
          </a:p>
        </p:txBody>
      </p:sp>
    </p:spTree>
    <p:extLst>
      <p:ext uri="{BB962C8B-B14F-4D97-AF65-F5344CB8AC3E}">
        <p14:creationId xmlns:p14="http://schemas.microsoft.com/office/powerpoint/2010/main" val="60493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CF581C-176C-4977-52BB-0E689D5C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6453" y="6314401"/>
            <a:ext cx="2845541" cy="180042"/>
          </a:xfrm>
        </p:spPr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A51128-A740-CF2C-1B5F-8A31D3C4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CB16FA-7560-FB7F-A7C5-6DFCDEF2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538" y="612775"/>
            <a:ext cx="6456362" cy="1247775"/>
          </a:xfrm>
        </p:spPr>
        <p:txBody>
          <a:bodyPr/>
          <a:lstStyle/>
          <a:p>
            <a:r>
              <a:rPr lang="de-DE" dirty="0"/>
              <a:t>Perspektiven: Berufseinstieg mit LL.B.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341A257-D71F-F195-F6B0-A6C162989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00" y="1068462"/>
            <a:ext cx="6198098" cy="1584176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FB33819-41DE-D3C1-10F6-5B7C93E56B93}"/>
              </a:ext>
            </a:extLst>
          </p:cNvPr>
          <p:cNvSpPr txBox="1">
            <a:spLocks/>
          </p:cNvSpPr>
          <p:nvPr/>
        </p:nvSpPr>
        <p:spPr>
          <a:xfrm>
            <a:off x="1378800" y="3122535"/>
            <a:ext cx="3211968" cy="25202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In Unternehmen</a:t>
            </a:r>
          </a:p>
          <a:p>
            <a:pPr marL="857229" lvl="1" indent="-457189">
              <a:buFont typeface="Wingdings" panose="05000000000000000000" pitchFamily="2" charset="2"/>
              <a:buChar char="Ø"/>
            </a:pPr>
            <a:r>
              <a:rPr lang="de-DE" dirty="0"/>
              <a:t>Geschäftsführung</a:t>
            </a:r>
          </a:p>
          <a:p>
            <a:pPr marL="857229" lvl="1" indent="-457189">
              <a:buFont typeface="Wingdings" panose="05000000000000000000" pitchFamily="2" charset="2"/>
              <a:buChar char="Ø"/>
            </a:pPr>
            <a:r>
              <a:rPr lang="de-DE" dirty="0"/>
              <a:t>Personalwesen</a:t>
            </a:r>
          </a:p>
          <a:p>
            <a:pPr marL="857229" lvl="1" indent="-457189">
              <a:buFont typeface="Wingdings" panose="05000000000000000000" pitchFamily="2" charset="2"/>
              <a:buChar char="Ø"/>
            </a:pPr>
            <a:r>
              <a:rPr lang="de-DE" dirty="0"/>
              <a:t>Einkauf/Vertrieb</a:t>
            </a:r>
          </a:p>
          <a:p>
            <a:pPr marL="857229" lvl="1" indent="-457189">
              <a:buFont typeface="Wingdings" panose="05000000000000000000" pitchFamily="2" charset="2"/>
              <a:buChar char="Ø"/>
            </a:pPr>
            <a:r>
              <a:rPr lang="de-DE" dirty="0"/>
              <a:t>Rechnungswesen</a:t>
            </a:r>
          </a:p>
          <a:p>
            <a:pPr marL="857229" lvl="1" indent="-457189">
              <a:buFont typeface="Wingdings" panose="05000000000000000000" pitchFamily="2" charset="2"/>
              <a:buChar char="Ø"/>
            </a:pPr>
            <a:r>
              <a:rPr lang="de-DE" dirty="0"/>
              <a:t>Controlling/Revision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9F54CD3-31CA-9FB0-9B2F-65686B6815E8}"/>
              </a:ext>
            </a:extLst>
          </p:cNvPr>
          <p:cNvSpPr txBox="1">
            <a:spLocks/>
          </p:cNvSpPr>
          <p:nvPr/>
        </p:nvSpPr>
        <p:spPr>
          <a:xfrm>
            <a:off x="5970913" y="3097379"/>
            <a:ext cx="4735186" cy="2545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In den Themenfeldern</a:t>
            </a:r>
          </a:p>
          <a:p>
            <a:pPr marL="857229" lvl="1" indent="-457189">
              <a:buFont typeface="Wingdings" panose="05000000000000000000" pitchFamily="2" charset="2"/>
              <a:buChar char="Ø"/>
            </a:pPr>
            <a:r>
              <a:rPr lang="de-DE" dirty="0"/>
              <a:t>Steuerberatung</a:t>
            </a:r>
          </a:p>
          <a:p>
            <a:pPr marL="857229" lvl="1" indent="-457189">
              <a:buFont typeface="Wingdings" panose="05000000000000000000" pitchFamily="2" charset="2"/>
              <a:buChar char="Ø"/>
            </a:pPr>
            <a:r>
              <a:rPr lang="de-DE" dirty="0"/>
              <a:t>Wirtschaftsprüfung</a:t>
            </a:r>
          </a:p>
          <a:p>
            <a:pPr marL="857229" lvl="1" indent="-457189">
              <a:buFont typeface="Wingdings" panose="05000000000000000000" pitchFamily="2" charset="2"/>
              <a:buChar char="Ø"/>
            </a:pPr>
            <a:r>
              <a:rPr lang="de-DE" dirty="0"/>
              <a:t>Unternehmensberatung</a:t>
            </a:r>
          </a:p>
          <a:p>
            <a:pPr marL="857229" lvl="1" indent="-457189">
              <a:buFont typeface="Wingdings" panose="05000000000000000000" pitchFamily="2" charset="2"/>
              <a:buChar char="Ø"/>
            </a:pPr>
            <a:r>
              <a:rPr lang="de-DE" dirty="0"/>
              <a:t>Personalberatung</a:t>
            </a:r>
          </a:p>
          <a:p>
            <a:pPr marL="857229" lvl="1" indent="-457189">
              <a:buFont typeface="Wingdings" panose="05000000000000000000" pitchFamily="2" charset="2"/>
              <a:buChar char="Ø"/>
            </a:pPr>
            <a:r>
              <a:rPr lang="de-DE" dirty="0"/>
              <a:t>Insolvenzverwaltung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B11F3E4B-B3D5-E0EF-C36A-708A930472DB}"/>
              </a:ext>
            </a:extLst>
          </p:cNvPr>
          <p:cNvSpPr txBox="1">
            <a:spLocks/>
          </p:cNvSpPr>
          <p:nvPr/>
        </p:nvSpPr>
        <p:spPr>
          <a:xfrm>
            <a:off x="1349620" y="6134359"/>
            <a:ext cx="5726899" cy="1800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305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152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7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0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1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4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6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9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Fakultät für Rechtswissenschaft und Volkswirtschaftslehre – Abteilung Rechtswissenschaft </a:t>
            </a:r>
          </a:p>
        </p:txBody>
      </p:sp>
    </p:spTree>
    <p:extLst>
      <p:ext uri="{BB962C8B-B14F-4D97-AF65-F5344CB8AC3E}">
        <p14:creationId xmlns:p14="http://schemas.microsoft.com/office/powerpoint/2010/main" val="3851963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E87FA-F09F-986D-8F7B-DCA90665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800" y="612001"/>
            <a:ext cx="7599107" cy="1248289"/>
          </a:xfrm>
        </p:spPr>
        <p:txBody>
          <a:bodyPr/>
          <a:lstStyle/>
          <a:p>
            <a:r>
              <a:rPr lang="de-DE" dirty="0"/>
              <a:t>Rechts- und Wirtschaftswissenschaftliches Wahlmodul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BA79A9-FBAD-001D-6543-29FC5677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1733" y="6604615"/>
            <a:ext cx="2845541" cy="180042"/>
          </a:xfrm>
        </p:spPr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F9D0BB-3F84-DE98-0C7C-91B2962C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386154"/>
            <a:ext cx="3861805" cy="180042"/>
          </a:xfrm>
        </p:spPr>
        <p:txBody>
          <a:bodyPr/>
          <a:lstStyle/>
          <a:p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Laws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F24670-4147-FB8B-D427-62F3E138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30</a:t>
            </a:fld>
            <a:endParaRPr lang="de-DE" dirty="0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9F961348-21C5-97D0-254A-57D4D9494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89" y="1734567"/>
            <a:ext cx="8500309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8514" cmpd="thickThin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16 ECTS aus den Wahlmodulen Rechtswissenschaft</a:t>
            </a:r>
            <a:b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(zwei aus drei Modulen)</a:t>
            </a: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866B9E9C-9C59-D02C-3539-BF573F84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651" y="2544567"/>
            <a:ext cx="4248597" cy="900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8514" cmpd="thickThin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Steuerrecht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 panose="05020102010507070707" pitchFamily="18" charset="2"/>
              </a:rPr>
              <a:t> Steuerrecht 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 panose="05020102010507070707" pitchFamily="18" charset="2"/>
              </a:rPr>
              <a:t>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Steuerrecht II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 panose="05020102010507070707" pitchFamily="18" charset="2"/>
              </a:rPr>
              <a:t>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Steuerrecht III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30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5">
            <a:extLst>
              <a:ext uri="{FF2B5EF4-FFF2-40B4-BE49-F238E27FC236}">
                <a16:creationId xmlns:a16="http://schemas.microsoft.com/office/drawing/2014/main" id="{6B8F28A0-5F1F-78BC-6A4E-8C829901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764" y="2548841"/>
            <a:ext cx="4248000" cy="900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8514" cmpd="thickThin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Arbeitsrecht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 panose="05020102010507070707" pitchFamily="18" charset="2"/>
              </a:rPr>
              <a:t> Arbeitsrecht 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 panose="05020102010507070707" pitchFamily="18" charset="2"/>
              </a:rPr>
              <a:t>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Arbeitsrecht II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 panose="05020102010507070707" pitchFamily="18" charset="2"/>
              </a:rPr>
              <a:t>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Arbeitsrecht III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30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5">
            <a:extLst>
              <a:ext uri="{FF2B5EF4-FFF2-40B4-BE49-F238E27FC236}">
                <a16:creationId xmlns:a16="http://schemas.microsoft.com/office/drawing/2014/main" id="{E58DF305-4844-718C-BD09-50C3A5A29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610" y="3764687"/>
            <a:ext cx="8500309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8514" cmpd="thickThin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 ECTS aus den Wahlmodulen Wirtschaftswissenschaften*</a:t>
            </a:r>
            <a:br>
              <a:rPr kumimoji="0" lang="de-DE" alt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(ausgewählte Veranstaltungen)</a:t>
            </a:r>
          </a:p>
        </p:txBody>
      </p:sp>
      <p:sp>
        <p:nvSpPr>
          <p:cNvPr id="11" name="Rechteck 5">
            <a:extLst>
              <a:ext uri="{FF2B5EF4-FFF2-40B4-BE49-F238E27FC236}">
                <a16:creationId xmlns:a16="http://schemas.microsoft.com/office/drawing/2014/main" id="{8B9CD063-D95E-76BB-6EFC-1CA509D5F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54" y="4568009"/>
            <a:ext cx="2806700" cy="900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8514" cmpd="thickThin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Accounting </a:t>
            </a:r>
            <a:r>
              <a:rPr kumimoji="0" lang="de-DE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Taxation</a:t>
            </a:r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A8D6A124-CEE9-4BFD-2C27-54B80E641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970" y="4568009"/>
            <a:ext cx="2806700" cy="900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8514" cmpd="thickThin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Marketing</a:t>
            </a:r>
            <a:endParaRPr kumimoji="0" lang="de-DE" altLang="de-DE" sz="2000" b="0" i="1" u="none" strike="noStrike" kern="1200" cap="none" spc="0" normalizeH="0" baseline="0" noProof="0" dirty="0">
              <a:ln>
                <a:noFill/>
              </a:ln>
              <a:solidFill>
                <a:srgbClr val="0030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hteck 5">
            <a:extLst>
              <a:ext uri="{FF2B5EF4-FFF2-40B4-BE49-F238E27FC236}">
                <a16:creationId xmlns:a16="http://schemas.microsoft.com/office/drawing/2014/main" id="{E0C56773-A260-5C9C-B308-9C5A88D04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786" y="4568008"/>
            <a:ext cx="2772133" cy="900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8514" cmpd="thickThin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Management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3B84EF9-74AB-9886-915C-09F3EC79625D}"/>
              </a:ext>
            </a:extLst>
          </p:cNvPr>
          <p:cNvSpPr txBox="1"/>
          <p:nvPr/>
        </p:nvSpPr>
        <p:spPr>
          <a:xfrm>
            <a:off x="1273051" y="5621180"/>
            <a:ext cx="10392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*Infos über aktuell wählbare Kurse entnehmen Sie bitte dem Portal² bzw. dem Modulhandbuch des MMM. </a:t>
            </a:r>
            <a:r>
              <a:rPr kumimoji="0" lang="de-DE" sz="1800" b="1" i="0" u="sng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Achtung: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Teilweise besteht eine Anmeldepflicht für die Kurse (siehe Portal²)!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30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960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13F772-F992-E724-A229-D54B055B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Laws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BFDC7E-87FD-6724-DE85-83F7F6EC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400FD5-0A88-B3BA-9275-5897F20D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31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94D0D57-CE91-BBA7-517F-4D0758A7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537" y="612775"/>
            <a:ext cx="7742385" cy="1247775"/>
          </a:xfrm>
        </p:spPr>
        <p:txBody>
          <a:bodyPr/>
          <a:lstStyle/>
          <a:p>
            <a:r>
              <a:rPr lang="de-DE" dirty="0"/>
              <a:t>Internationales Wahlmodul und Schlüsselqualifikation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73BE950-2E7B-E4D5-0D2D-384777AC22FC}"/>
              </a:ext>
            </a:extLst>
          </p:cNvPr>
          <p:cNvGrpSpPr/>
          <p:nvPr/>
        </p:nvGrpSpPr>
        <p:grpSpPr>
          <a:xfrm>
            <a:off x="1377307" y="1730929"/>
            <a:ext cx="9328792" cy="4511513"/>
            <a:chOff x="1326673" y="649629"/>
            <a:chExt cx="6515203" cy="4537435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6DBDCD2-D7E2-9AEF-10EF-6A4ACC7B4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063" y="649629"/>
              <a:ext cx="6500813" cy="7191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8514" cmpd="thickThin" algn="ctr">
              <a:solidFill>
                <a:sysClr val="window" lastClr="FFFFFF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Auslandssemester: 30 ECTS</a:t>
              </a:r>
            </a:p>
          </p:txBody>
        </p:sp>
        <p:sp>
          <p:nvSpPr>
            <p:cNvPr id="10" name="Rechteck 5">
              <a:extLst>
                <a:ext uri="{FF2B5EF4-FFF2-40B4-BE49-F238E27FC236}">
                  <a16:creationId xmlns:a16="http://schemas.microsoft.com/office/drawing/2014/main" id="{6CAA6C26-35C8-47BB-4CB4-E25E371EA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673" y="4467926"/>
              <a:ext cx="6500813" cy="7191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48514" cmpd="thickThin" algn="ctr">
              <a:solidFill>
                <a:sysClr val="window" lastClr="FFFFFF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Schlüsselqualifikationsveranstaltungen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z.B. Französisches Recht und seine Rechtssprache</a:t>
              </a:r>
            </a:p>
          </p:txBody>
        </p:sp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6CF46C7D-15B5-B2F2-EFE7-5824B727D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063" y="2859519"/>
              <a:ext cx="6500813" cy="7191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48514" cmpd="thickThin" algn="ctr">
              <a:solidFill>
                <a:sysClr val="window" lastClr="FFFFFF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Englischsprachige Wahlmodule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aus den Bereichen Rechtswissenschaft oder Wirtschaftswissenschaft</a:t>
              </a:r>
            </a:p>
          </p:txBody>
        </p:sp>
        <p:sp>
          <p:nvSpPr>
            <p:cNvPr id="12" name="Rechteck 5">
              <a:extLst>
                <a:ext uri="{FF2B5EF4-FFF2-40B4-BE49-F238E27FC236}">
                  <a16:creationId xmlns:a16="http://schemas.microsoft.com/office/drawing/2014/main" id="{E37F26E6-07BD-266C-77B8-51130B070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401" y="3666999"/>
              <a:ext cx="6500813" cy="7191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48514" cmpd="thickThin" algn="ctr">
              <a:solidFill>
                <a:sysClr val="window" lastClr="FFFFFF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Englischsprachige Wahlmodule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aus dem „Master of Comparative Business Law (M.C.B.L.)“</a:t>
              </a: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BCE7BC38-E190-17C8-0E58-B0FAA3E8DBF5}"/>
              </a:ext>
            </a:extLst>
          </p:cNvPr>
          <p:cNvSpPr/>
          <p:nvPr/>
        </p:nvSpPr>
        <p:spPr>
          <a:xfrm>
            <a:off x="3001243" y="272886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1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→ Informationen unter: www.jura.uni-mannheim.de/internationales</a:t>
            </a:r>
          </a:p>
        </p:txBody>
      </p:sp>
      <p:sp>
        <p:nvSpPr>
          <p:cNvPr id="15" name="Nach unten gekrümmter Pfeil 25">
            <a:extLst>
              <a:ext uri="{FF2B5EF4-FFF2-40B4-BE49-F238E27FC236}">
                <a16:creationId xmlns:a16="http://schemas.microsoft.com/office/drawing/2014/main" id="{39B0FB75-57F3-6455-03DA-C3A7FBABAB91}"/>
              </a:ext>
            </a:extLst>
          </p:cNvPr>
          <p:cNvSpPr/>
          <p:nvPr/>
        </p:nvSpPr>
        <p:spPr bwMode="auto">
          <a:xfrm>
            <a:off x="1777107" y="2889247"/>
            <a:ext cx="668004" cy="4056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3B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Nach unten gekrümmter Pfeil 26">
            <a:extLst>
              <a:ext uri="{FF2B5EF4-FFF2-40B4-BE49-F238E27FC236}">
                <a16:creationId xmlns:a16="http://schemas.microsoft.com/office/drawing/2014/main" id="{0AB5AF72-BD05-A8FA-EC93-E9DB8B7B55E8}"/>
              </a:ext>
            </a:extLst>
          </p:cNvPr>
          <p:cNvSpPr/>
          <p:nvPr/>
        </p:nvSpPr>
        <p:spPr bwMode="auto">
          <a:xfrm rot="10800000">
            <a:off x="1897197" y="3131673"/>
            <a:ext cx="668004" cy="4056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B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C66D1B9C-C80F-4551-2FC3-BBFC38BD7889}"/>
              </a:ext>
            </a:extLst>
          </p:cNvPr>
          <p:cNvSpPr txBox="1">
            <a:spLocks/>
          </p:cNvSpPr>
          <p:nvPr/>
        </p:nvSpPr>
        <p:spPr>
          <a:xfrm>
            <a:off x="1370166" y="6542366"/>
            <a:ext cx="2845541" cy="1800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305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152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7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0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1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4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6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9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06.05.2025</a:t>
            </a:r>
          </a:p>
        </p:txBody>
      </p:sp>
    </p:spTree>
    <p:extLst>
      <p:ext uri="{BB962C8B-B14F-4D97-AF65-F5344CB8AC3E}">
        <p14:creationId xmlns:p14="http://schemas.microsoft.com/office/powerpoint/2010/main" val="1560821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12036-09B6-55BB-7CD2-99C310E4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Masterarbeit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E5C1DB-9A91-AAC1-1630-06900050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458599-65D5-E29C-E62D-726D145F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Laws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B8DF1A-F566-B851-06CA-1B8CC349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32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9785B57-D086-5A76-F574-88433C8BCFA2}"/>
              </a:ext>
            </a:extLst>
          </p:cNvPr>
          <p:cNvGrpSpPr/>
          <p:nvPr/>
        </p:nvGrpSpPr>
        <p:grpSpPr>
          <a:xfrm>
            <a:off x="1355927" y="1773610"/>
            <a:ext cx="9467987" cy="4104456"/>
            <a:chOff x="1330325" y="1412875"/>
            <a:chExt cx="6514494" cy="3269231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F08200C-477A-106D-1255-200D6B5CE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325" y="1412875"/>
              <a:ext cx="6500813" cy="7191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8514" cmpd="thickThin" algn="ctr">
              <a:solidFill>
                <a:sysClr val="window" lastClr="FFFFFF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Masterarbeit: 30 ECTS</a:t>
              </a:r>
            </a:p>
          </p:txBody>
        </p:sp>
        <p:sp>
          <p:nvSpPr>
            <p:cNvPr id="9" name="Rechteck 5">
              <a:extLst>
                <a:ext uri="{FF2B5EF4-FFF2-40B4-BE49-F238E27FC236}">
                  <a16:creationId xmlns:a16="http://schemas.microsoft.com/office/drawing/2014/main" id="{53E22BFC-9D3F-ED29-E4B2-C9083C71B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325" y="3962968"/>
              <a:ext cx="6500813" cy="7191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48514" cmpd="thickThin" algn="ctr">
              <a:solidFill>
                <a:sysClr val="window" lastClr="FFFFFF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Möglichkeit eines praxisorientierten Themas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 Kooperation mit einem Unternehmen</a:t>
              </a:r>
            </a:p>
          </p:txBody>
        </p:sp>
        <p:sp>
          <p:nvSpPr>
            <p:cNvPr id="10" name="Rechteck 5">
              <a:extLst>
                <a:ext uri="{FF2B5EF4-FFF2-40B4-BE49-F238E27FC236}">
                  <a16:creationId xmlns:a16="http://schemas.microsoft.com/office/drawing/2014/main" id="{AF9ECC0A-0D0E-708E-06DB-7C7F56E85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325" y="2270117"/>
              <a:ext cx="6500813" cy="7191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48514" cmpd="thickThin" algn="ctr">
              <a:solidFill>
                <a:sysClr val="window" lastClr="FFFFFF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Bearbeitungszeit und –umfang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 Monate, max. 100.000 Zeichen</a:t>
              </a:r>
            </a:p>
          </p:txBody>
        </p:sp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362B3123-5C07-04F4-76D4-C73934D0C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006" y="3116543"/>
              <a:ext cx="6500813" cy="7191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48514" cmpd="thickThin" algn="ctr">
              <a:solidFill>
                <a:sysClr val="window" lastClr="FFFFFF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Rechtswissenschaftliches Thema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oder Thema mit rechtswissenschaftlichen Bezug</a:t>
              </a:r>
            </a:p>
          </p:txBody>
        </p:sp>
      </p:grpSp>
      <p:pic>
        <p:nvPicPr>
          <p:cNvPr id="12" name="Picture 2" descr="Bildergebnis für master hut">
            <a:extLst>
              <a:ext uri="{FF2B5EF4-FFF2-40B4-BE49-F238E27FC236}">
                <a16:creationId xmlns:a16="http://schemas.microsoft.com/office/drawing/2014/main" id="{49906CF4-EB8D-327D-E946-4B1025980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95" y="137175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98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D8680-526C-3710-B862-71D76249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Zulassung zum Masterstudium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939B0B-3C42-C0C5-FABB-2F3449B8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D3DBE8-B4BD-F057-020F-751B0F2F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Laws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EC68FB-1799-7BCC-B317-81B9AC08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33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2AC618C-14DE-E020-9ABF-47A6A776B69B}"/>
              </a:ext>
            </a:extLst>
          </p:cNvPr>
          <p:cNvGrpSpPr/>
          <p:nvPr/>
        </p:nvGrpSpPr>
        <p:grpSpPr>
          <a:xfrm>
            <a:off x="1354443" y="1953608"/>
            <a:ext cx="9399307" cy="3456384"/>
            <a:chOff x="1323609" y="1573249"/>
            <a:chExt cx="6509128" cy="3907999"/>
          </a:xfrm>
          <a:effectLst/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59BBEE4-CB5D-BA95-69A6-84B098FD2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924" y="1573249"/>
              <a:ext cx="6500813" cy="8378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48514" cmpd="thickThin" algn="ctr">
              <a:solidFill>
                <a:sysClr val="window" lastClr="FFFF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B53"/>
                  </a:solidFill>
                  <a:effectLst/>
                  <a:uLnTx/>
                  <a:uFillTx/>
                  <a:latin typeface="Arial" charset="0"/>
                </a:rPr>
                <a:t>Auswahlkriterien</a:t>
              </a:r>
            </a:p>
          </p:txBody>
        </p:sp>
        <p:sp>
          <p:nvSpPr>
            <p:cNvPr id="9" name="Rechteck 5">
              <a:extLst>
                <a:ext uri="{FF2B5EF4-FFF2-40B4-BE49-F238E27FC236}">
                  <a16:creationId xmlns:a16="http://schemas.microsoft.com/office/drawing/2014/main" id="{BA71091B-B24C-3D99-EC71-5616EF391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609" y="4762110"/>
              <a:ext cx="6500813" cy="7191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8514" cmpd="thickThin" algn="ctr">
              <a:solidFill>
                <a:sysClr val="window" lastClr="FFFF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B53"/>
                  </a:solidFill>
                  <a:effectLst/>
                  <a:uLnTx/>
                  <a:uFillTx/>
                  <a:latin typeface="Calibri"/>
                </a:rPr>
                <a:t>Motivationsschreiben</a:t>
              </a:r>
            </a:p>
          </p:txBody>
        </p:sp>
        <p:sp>
          <p:nvSpPr>
            <p:cNvPr id="10" name="Rechteck 5">
              <a:extLst>
                <a:ext uri="{FF2B5EF4-FFF2-40B4-BE49-F238E27FC236}">
                  <a16:creationId xmlns:a16="http://schemas.microsoft.com/office/drawing/2014/main" id="{9B7E22EB-1EAF-854B-B9DA-9C639A43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779" y="2452762"/>
              <a:ext cx="6500813" cy="7905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8514" cmpd="thickThin" algn="ctr">
              <a:solidFill>
                <a:sysClr val="window" lastClr="FFFF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B53"/>
                  </a:solidFill>
                  <a:effectLst/>
                  <a:uLnTx/>
                  <a:uFillTx/>
                  <a:latin typeface="Calibri"/>
                </a:rPr>
                <a:t>Abschlussnote des ersten berufsqualifizierenden Hochschulabschlusses</a:t>
              </a:r>
            </a:p>
          </p:txBody>
        </p:sp>
      </p:grpSp>
      <p:sp>
        <p:nvSpPr>
          <p:cNvPr id="15" name="Rechteck 5">
            <a:extLst>
              <a:ext uri="{FF2B5EF4-FFF2-40B4-BE49-F238E27FC236}">
                <a16:creationId xmlns:a16="http://schemas.microsoft.com/office/drawing/2014/main" id="{3E9FC06F-C857-1832-05B1-A785D4AF6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427" y="3497371"/>
            <a:ext cx="9371316" cy="1204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8514" cmpd="thickThin" algn="ctr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>
                <a:solidFill>
                  <a:srgbClr val="003B53"/>
                </a:solidFill>
                <a:latin typeface="Calibri"/>
              </a:rPr>
              <a:t>studienrelevante Vorerfahrungen, insbes. Berufsausbildungen und Berufstätigkeiten sowie besondere Vorbildungen, praktische Tätigkeiten oder außerschulische Leistungen und Qualifikationen, die über die Eignung für das Studium Auskunft geben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3B53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72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13537-0B07-390B-ABF9-49B12A58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598" y="593018"/>
            <a:ext cx="6457681" cy="1248289"/>
          </a:xfrm>
        </p:spPr>
        <p:txBody>
          <a:bodyPr/>
          <a:lstStyle/>
          <a:p>
            <a:r>
              <a:rPr lang="de-DE" dirty="0"/>
              <a:t>Bewerbung für das Masterstudium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12B37E-E754-98E2-47A4-E00A4E76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00" y="6351060"/>
            <a:ext cx="3048251" cy="247086"/>
          </a:xfrm>
        </p:spPr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EA1A18-CD06-E60E-E3CB-9E05FF1D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135036"/>
            <a:ext cx="4136912" cy="247086"/>
          </a:xfrm>
        </p:spPr>
        <p:txBody>
          <a:bodyPr/>
          <a:lstStyle/>
          <a:p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Laws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9C36F2-0704-DB81-F2AA-AFE6918F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601" y="6314401"/>
            <a:ext cx="1506496" cy="247086"/>
          </a:xfrm>
        </p:spPr>
        <p:txBody>
          <a:bodyPr/>
          <a:lstStyle/>
          <a:p>
            <a:fld id="{FC0CC166-4E39-43B8-AB91-BDD1C4C9E224}" type="slidenum">
              <a:rPr lang="de-DE" smtClean="0"/>
              <a:t>34</a:t>
            </a:fld>
            <a:endParaRPr lang="de-DE" dirty="0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69821573-83E3-18E8-1DC4-20F48A7A6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051" y="1386076"/>
            <a:ext cx="9227614" cy="1091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8514" cmpd="thickThin" algn="ctr">
            <a:solidFill>
              <a:sysClr val="window" lastClr="FFFFFF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Wichtige Informationen zur Bewerbung</a:t>
            </a: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AB4473C1-5669-BE37-5819-8A299E34D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051" y="2322701"/>
            <a:ext cx="9227614" cy="10919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8514" cmpd="thickThin" algn="ctr">
            <a:solidFill>
              <a:sysClr val="window" lastClr="FFFFFF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Bewerbungsfrist: 31. Mai</a:t>
            </a:r>
          </a:p>
        </p:txBody>
      </p:sp>
      <p:sp>
        <p:nvSpPr>
          <p:cNvPr id="9" name="Rechteck 5">
            <a:extLst>
              <a:ext uri="{FF2B5EF4-FFF2-40B4-BE49-F238E27FC236}">
                <a16:creationId xmlns:a16="http://schemas.microsoft.com/office/drawing/2014/main" id="{6EA9BFE2-1652-9306-D901-253C77D5D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051" y="3186301"/>
            <a:ext cx="9227614" cy="10919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8514" cmpd="thickThin" algn="ctr">
            <a:solidFill>
              <a:sysClr val="window" lastClr="FFFFFF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Wichtig: Nachweis Englischkenntnisse</a:t>
            </a:r>
          </a:p>
        </p:txBody>
      </p:sp>
      <p:sp>
        <p:nvSpPr>
          <p:cNvPr id="10" name="Rechteck 5">
            <a:extLst>
              <a:ext uri="{FF2B5EF4-FFF2-40B4-BE49-F238E27FC236}">
                <a16:creationId xmlns:a16="http://schemas.microsoft.com/office/drawing/2014/main" id="{52510E03-B40B-C7EB-F339-CF92F13BA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051" y="4049901"/>
            <a:ext cx="9227614" cy="10919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8514" cmpd="thickThin" algn="ctr">
            <a:solidFill>
              <a:sysClr val="window" lastClr="FFFFFF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Bewerbung erfolgt über die Zulassungsstelle der Universität</a:t>
            </a:r>
          </a:p>
        </p:txBody>
      </p:sp>
      <p:sp>
        <p:nvSpPr>
          <p:cNvPr id="11" name="Rechteck 13">
            <a:extLst>
              <a:ext uri="{FF2B5EF4-FFF2-40B4-BE49-F238E27FC236}">
                <a16:creationId xmlns:a16="http://schemas.microsoft.com/office/drawing/2014/main" id="{E6661C68-4FCD-C046-C509-7E7AE4341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461" y="4930150"/>
            <a:ext cx="9227613" cy="10919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8514" cmpd="thickThin" algn="ctr">
            <a:solidFill>
              <a:sysClr val="window" lastClr="FFFFFF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3B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Rechtzeitig Bewerbungsunterlagen zusammenstellen!</a:t>
            </a:r>
          </a:p>
        </p:txBody>
      </p:sp>
    </p:spTree>
    <p:extLst>
      <p:ext uri="{BB962C8B-B14F-4D97-AF65-F5344CB8AC3E}">
        <p14:creationId xmlns:p14="http://schemas.microsoft.com/office/powerpoint/2010/main" val="1549466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12081-76C1-1AEC-DA01-F8737B08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 &amp; Ansprechpartner / Ansprechpartnerinnen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6C7FEF-3DDF-4E52-2D1A-59AADF58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00" y="6418104"/>
            <a:ext cx="2845541" cy="180042"/>
          </a:xfrm>
        </p:spPr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D8BA20-9D52-5693-202C-8CA60910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202080"/>
            <a:ext cx="6014931" cy="180042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F18A31-FBB6-7553-2C5E-DB511DAA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35</a:t>
            </a:fld>
            <a:endParaRPr lang="de-DE" dirty="0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1BFF3278-CE65-D4D0-691D-4B01F281C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800" y="1811771"/>
            <a:ext cx="9437575" cy="43543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mpd="sng" algn="ctr">
            <a:noFill/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b="1" kern="0" dirty="0">
                <a:solidFill>
                  <a:srgbClr val="003056"/>
                </a:solidFill>
              </a:rPr>
              <a:t>F</a:t>
            </a:r>
            <a:r>
              <a:rPr kumimoji="0" lang="de-DE" alt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</a:rPr>
              <a:t>ür</a:t>
            </a: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</a:rPr>
              <a:t> alle Fragen rund um Ihr Studium – Ihr Studiengangsmanagement: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742950" marR="0" lvl="1" indent="-28575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Studienberatung vor und im Studium</a:t>
            </a:r>
          </a:p>
          <a:p>
            <a:pPr marL="742950" marR="0" lvl="1" indent="-28575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Prüfungsausschuss und prüfungsrechtliche Belange</a:t>
            </a: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</a:rPr>
              <a:t>Kontaktmöglichkeiten:  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Telefon: +49 621 181-1309/-2329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E-Mail: </a:t>
            </a:r>
            <a:r>
              <a:rPr lang="de-DE" altLang="de-DE" sz="1800" kern="0" dirty="0">
                <a:solidFill>
                  <a:schemeClr val="bg1"/>
                </a:solidFill>
              </a:rPr>
              <a:t>s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tudiengangsmanagement.jura@uni-mannheim.de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Persönlich: Schloss Westflügel Raum W 220</a:t>
            </a:r>
          </a:p>
          <a:p>
            <a:pPr marL="45720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3B53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3056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</a:rPr>
              <a:t>www.jura.uni-mannheim.de/Studium/Studiengangsmanagement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0DEAEAF-5F1D-65B6-C81A-194B5472C9F7}"/>
              </a:ext>
            </a:extLst>
          </p:cNvPr>
          <p:cNvGrpSpPr/>
          <p:nvPr/>
        </p:nvGrpSpPr>
        <p:grpSpPr>
          <a:xfrm>
            <a:off x="9121923" y="1811771"/>
            <a:ext cx="1352726" cy="2489742"/>
            <a:chOff x="7370893" y="2029670"/>
            <a:chExt cx="1242399" cy="228716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1346C8D-B9BD-4FF8-B5A2-7495514C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30" b="25161"/>
            <a:stretch/>
          </p:blipFill>
          <p:spPr>
            <a:xfrm>
              <a:off x="7370893" y="2029670"/>
              <a:ext cx="1239915" cy="117931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066B121-0D25-140F-2176-9F36A9237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0" r="12690"/>
            <a:stretch/>
          </p:blipFill>
          <p:spPr>
            <a:xfrm>
              <a:off x="7373377" y="3208988"/>
              <a:ext cx="1239915" cy="1107842"/>
            </a:xfrm>
            <a:prstGeom prst="rect">
              <a:avLst/>
            </a:prstGeom>
          </p:spPr>
        </p:pic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FBE6218A-75CA-6E87-CBAB-9B4FF0E52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38" y="4220769"/>
            <a:ext cx="1350021" cy="1012515"/>
          </a:xfrm>
          <a:prstGeom prst="rect">
            <a:avLst/>
          </a:prstGeom>
        </p:spPr>
      </p:pic>
      <p:pic>
        <p:nvPicPr>
          <p:cNvPr id="12" name="Grafik 11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FB1058BE-DC85-01BE-515B-17E03624D9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5692" r="23959" b="32780"/>
          <a:stretch/>
        </p:blipFill>
        <p:spPr>
          <a:xfrm>
            <a:off x="9124628" y="5159322"/>
            <a:ext cx="1350021" cy="10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3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7341C50-EAF2-A3B9-55D4-ACCF7E5B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800" y="612001"/>
            <a:ext cx="6457681" cy="1248289"/>
          </a:xfrm>
        </p:spPr>
        <p:txBody>
          <a:bodyPr/>
          <a:lstStyle/>
          <a:p>
            <a:r>
              <a:rPr lang="en-US" dirty="0"/>
              <a:t>Wir </a:t>
            </a:r>
            <a:r>
              <a:rPr lang="en-US" dirty="0" err="1"/>
              <a:t>wünschen</a:t>
            </a:r>
            <a:r>
              <a:rPr lang="en-US" dirty="0"/>
              <a:t> Ihnen </a:t>
            </a:r>
            <a:r>
              <a:rPr lang="en-US" dirty="0" err="1"/>
              <a:t>alles</a:t>
            </a:r>
            <a:r>
              <a:rPr lang="en-US" dirty="0"/>
              <a:t> Gute für die Zukunft und </a:t>
            </a:r>
            <a:r>
              <a:rPr lang="en-US" dirty="0" err="1"/>
              <a:t>bedanken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für </a:t>
            </a:r>
            <a:r>
              <a:rPr lang="en-US" dirty="0" err="1"/>
              <a:t>Ihr</a:t>
            </a:r>
            <a:r>
              <a:rPr lang="en-US" dirty="0"/>
              <a:t> Interesse!</a:t>
            </a:r>
          </a:p>
        </p:txBody>
      </p:sp>
      <p:pic>
        <p:nvPicPr>
          <p:cNvPr id="14" name="Inhaltsplatzhalter 7">
            <a:extLst>
              <a:ext uri="{FF2B5EF4-FFF2-40B4-BE49-F238E27FC236}">
                <a16:creationId xmlns:a16="http://schemas.microsoft.com/office/drawing/2014/main" id="{8005DBBA-8092-3714-8483-23CDED6E9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13735"/>
          <a:stretch/>
        </p:blipFill>
        <p:spPr>
          <a:xfrm>
            <a:off x="1378800" y="2178000"/>
            <a:ext cx="9432000" cy="3690000"/>
          </a:xfrm>
          <a:prstGeom prst="rect">
            <a:avLst/>
          </a:prstGeom>
          <a:noFill/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C5521E-F92E-5688-A0B7-87451917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00" y="6314401"/>
            <a:ext cx="2845541" cy="18004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F2B7EC-669A-4BBA-1B14-35731FFE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062400"/>
            <a:ext cx="5582883" cy="12331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18C025-90BB-BF75-9E61-05E912DA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601" y="6314401"/>
            <a:ext cx="1406313" cy="18004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72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15320-97B0-4B5E-FEC1-B4D9B5A48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1C56316-04BA-1DA3-9441-C0C916681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204" y="621482"/>
            <a:ext cx="7307503" cy="468108"/>
          </a:xfrm>
        </p:spPr>
        <p:txBody>
          <a:bodyPr/>
          <a:lstStyle/>
          <a:p>
            <a:r>
              <a:rPr lang="de-DE" dirty="0"/>
              <a:t>Ergänzende Studien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00DC291D-5BDF-194B-011D-986BB4CCA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204" y="1231474"/>
            <a:ext cx="8038801" cy="468108"/>
          </a:xfrm>
        </p:spPr>
        <p:txBody>
          <a:bodyPr>
            <a:noAutofit/>
          </a:bodyPr>
          <a:lstStyle/>
          <a:p>
            <a:r>
              <a:rPr lang="de-DE" sz="2000" b="1" dirty="0">
                <a:cs typeface="Arial" pitchFamily="34" charset="0"/>
              </a:rPr>
              <a:t>Zur Ersten juristischen Prüfung</a:t>
            </a:r>
            <a:endParaRPr lang="de-DE" sz="20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9C6C51-F30D-85AE-A16B-C788F7A0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E38F82-4265-8E80-D09A-67F58730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130891"/>
            <a:ext cx="5798907" cy="252001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873AC8-4215-85AF-E06A-EF91D110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23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F9DE9-F04F-F731-0AD2-AA22E4C0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Weg zum Anwalt, zur Richterin,</a:t>
            </a:r>
            <a:br>
              <a:rPr lang="de-DE" dirty="0"/>
            </a:br>
            <a:r>
              <a:rPr lang="de-DE" dirty="0"/>
              <a:t>zur  Staatsanwältin („</a:t>
            </a:r>
            <a:r>
              <a:rPr lang="de-DE" dirty="0" err="1"/>
              <a:t>Volljurist:in</a:t>
            </a:r>
            <a:r>
              <a:rPr lang="de-DE" dirty="0"/>
              <a:t>“)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3F1D8A-6563-DB23-ADF5-B2DF8815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587729-F400-4B13-37CE-1B305174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2104" y="6134359"/>
            <a:ext cx="5795603" cy="180042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35806F-A019-6807-2E9C-A2CD9B00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5</a:t>
            </a:fld>
            <a:endParaRPr lang="de-DE" dirty="0"/>
          </a:p>
        </p:txBody>
      </p:sp>
      <p:pic>
        <p:nvPicPr>
          <p:cNvPr id="7" name="Grafik 6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D88B8503-FEC8-ADA3-4D82-CDD1428A7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99" y="1860076"/>
            <a:ext cx="5366859" cy="1310174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4B426A4-3971-0ABA-C9AF-6CAE0F165070}"/>
              </a:ext>
            </a:extLst>
          </p:cNvPr>
          <p:cNvSpPr txBox="1">
            <a:spLocks/>
          </p:cNvSpPr>
          <p:nvPr/>
        </p:nvSpPr>
        <p:spPr>
          <a:xfrm>
            <a:off x="1378800" y="3524058"/>
            <a:ext cx="9445114" cy="25202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Nach 6 Semestern: die ersten drei Klausuren des 1. Staatsexamens  (Zivilrecht)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In weiteren 4 Semestern: „Ergänzende Studien“ mit Fokus auf Öffentliches Recht und Strafrecht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3B53"/>
                </a:solidFill>
              </a:rPr>
              <a:t>Nach 10 Semestern: die ausstehenden drei Klausuren des 1. Staatsexamens (Strafrecht und Öffentliches Recht)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3B53"/>
                </a:solidFill>
              </a:rPr>
              <a:t>2 Jahre Rechtsreferendariat und 2. Staatsexamen</a:t>
            </a:r>
            <a:br>
              <a:rPr lang="de-DE" dirty="0">
                <a:solidFill>
                  <a:srgbClr val="003B53"/>
                </a:solidFill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36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1A06BFB-C01C-2520-4B0D-F1213B3B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34" y="252003"/>
            <a:ext cx="6457681" cy="1248289"/>
          </a:xfrm>
        </p:spPr>
        <p:txBody>
          <a:bodyPr anchor="ctr">
            <a:normAutofit/>
          </a:bodyPr>
          <a:lstStyle/>
          <a:p>
            <a:r>
              <a:rPr lang="de-DE" dirty="0"/>
              <a:t>Ihre Berufsaussichten als </a:t>
            </a:r>
            <a:r>
              <a:rPr lang="de-DE" dirty="0" err="1"/>
              <a:t>Volljurist:in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863C6A-B572-1018-61A2-37CAE3AB6258}"/>
              </a:ext>
            </a:extLst>
          </p:cNvPr>
          <p:cNvSpPr txBox="1"/>
          <p:nvPr/>
        </p:nvSpPr>
        <p:spPr>
          <a:xfrm>
            <a:off x="4435690" y="1935853"/>
            <a:ext cx="6469050" cy="369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342864" indent="-342864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400" kern="1200" noProof="1">
                <a:solidFill>
                  <a:srgbClr val="003056"/>
                </a:solidFill>
              </a:rPr>
              <a:t>Bis 2030 gehen bundesweit ca. 8.000 Richter:innen und Staatsanwält:innen in den Ruhestand (Grafik Handelsblatt, 01.03.2021)</a:t>
            </a:r>
            <a:br>
              <a:rPr lang="de-DE" sz="2400" kern="1200" noProof="1">
                <a:solidFill>
                  <a:srgbClr val="003056"/>
                </a:solidFill>
              </a:rPr>
            </a:br>
            <a:endParaRPr lang="de-DE" sz="2400" kern="1200" noProof="1">
              <a:solidFill>
                <a:srgbClr val="003056"/>
              </a:solidFill>
            </a:endParaRPr>
          </a:p>
          <a:p>
            <a:pPr marL="342864" indent="-342864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400" kern="1200" noProof="1">
                <a:solidFill>
                  <a:srgbClr val="003056"/>
                </a:solidFill>
              </a:rPr>
              <a:t>Einstiegsanforderungen in attraktive Berufe werden sinken</a:t>
            </a:r>
          </a:p>
          <a:p>
            <a:pPr marL="342864" indent="-342864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e-DE" sz="2400" kern="1200" noProof="1">
              <a:solidFill>
                <a:srgbClr val="003056"/>
              </a:solidFill>
            </a:endParaRPr>
          </a:p>
          <a:p>
            <a:pPr marL="342864" indent="-342864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400" kern="1200" noProof="1">
                <a:solidFill>
                  <a:srgbClr val="003056"/>
                </a:solidFill>
              </a:rPr>
              <a:t>Neue Themenfelder wie Digitalisierung und Datenschutz erfordern zusätzliche Fachkräfte in Unternehmen</a:t>
            </a:r>
          </a:p>
          <a:p>
            <a:pPr marL="342864" indent="-342864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rgbClr val="003056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2801BD-1ABC-C9DC-9A8B-6FECBCBD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796" y="6314401"/>
            <a:ext cx="2845541" cy="18004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kern="1200" dirty="0">
                <a:latin typeface="+mn-lt"/>
                <a:ea typeface="+mn-ea"/>
                <a:cs typeface="+mn-cs"/>
              </a:rPr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A6972D-A63B-E290-1921-D42F42E5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796" y="6161454"/>
            <a:ext cx="5798907" cy="18004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kern="1200" dirty="0">
                <a:latin typeface="+mn-lt"/>
                <a:ea typeface="+mn-ea"/>
                <a:cs typeface="+mn-cs"/>
              </a:rPr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9AAC07-9EEF-F553-75F0-84B47B6E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601" y="6314401"/>
            <a:ext cx="1406313" cy="18004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8EB6191-DDC9-1AB8-C8BA-F1490DC02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86" r="-2" b="22170"/>
          <a:stretch/>
        </p:blipFill>
        <p:spPr>
          <a:xfrm>
            <a:off x="1251796" y="1411749"/>
            <a:ext cx="3166230" cy="4214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24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6C813E-ED0A-7892-15F2-DAF210B0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90B62A-B5A6-F1BC-E070-44E5BE76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134359"/>
            <a:ext cx="5654891" cy="180042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F6471B-1368-C6E6-954E-D48A743F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7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AC3A288-314D-ADDF-9559-29E90F39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538" y="612775"/>
            <a:ext cx="6456362" cy="1247775"/>
          </a:xfrm>
        </p:spPr>
        <p:txBody>
          <a:bodyPr/>
          <a:lstStyle/>
          <a:p>
            <a:r>
              <a:rPr lang="de-DE" dirty="0"/>
              <a:t>Gründe für die „Ergänzenden Studien“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7BF8816-A3B6-AEA8-3D15-DAEE8E542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587" y="1585119"/>
            <a:ext cx="9431337" cy="3689350"/>
          </a:xfrm>
        </p:spPr>
        <p:txBody>
          <a:bodyPr/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de-DE" sz="2000" dirty="0"/>
              <a:t>Zugang zu den reglementierten Berufen: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600" dirty="0"/>
              <a:t>Richter/in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600" dirty="0"/>
              <a:t>Staatsanwalt/-anwältin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600" dirty="0"/>
              <a:t>Rechtsanwalt/-anwältin</a:t>
            </a:r>
            <a:br>
              <a:rPr lang="de-DE" sz="1600" dirty="0"/>
            </a:br>
            <a:endParaRPr lang="de-DE" sz="1600" dirty="0"/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de-DE" sz="2000" dirty="0"/>
              <a:t>Manche Berufe erfordern nach wie vor „Volljuristen“: </a:t>
            </a:r>
          </a:p>
          <a:p>
            <a:pPr marL="685783" lvl="1">
              <a:buFont typeface="Wingdings" panose="05000000000000000000" pitchFamily="2" charset="2"/>
              <a:buChar char="ü"/>
            </a:pPr>
            <a:r>
              <a:rPr lang="de-DE" sz="1600" dirty="0"/>
              <a:t>Ministerien, öffentliche Verwaltung</a:t>
            </a:r>
          </a:p>
          <a:p>
            <a:pPr marL="685783" lvl="1">
              <a:buFont typeface="Wingdings" panose="05000000000000000000" pitchFamily="2" charset="2"/>
              <a:buChar char="ü"/>
            </a:pPr>
            <a:r>
              <a:rPr lang="de-DE" sz="1600" dirty="0"/>
              <a:t>Rechtsabteilungen in Unternehmen</a:t>
            </a:r>
            <a:br>
              <a:rPr lang="de-DE" dirty="0"/>
            </a:br>
            <a:endParaRPr lang="de-DE" dirty="0"/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de-DE" sz="2000" dirty="0"/>
              <a:t>Vervollständigung der juristischen Ausbildung um </a:t>
            </a:r>
          </a:p>
          <a:p>
            <a:pPr marL="0" indent="0">
              <a:buNone/>
            </a:pPr>
            <a:r>
              <a:rPr lang="de-DE" sz="2000" dirty="0"/>
              <a:t>        das Strafrecht und das Öffentliche Recht</a:t>
            </a:r>
            <a:br>
              <a:rPr lang="de-DE" sz="2000" dirty="0"/>
            </a:br>
            <a:endParaRPr lang="de-DE" sz="2000" dirty="0"/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de-DE" sz="2000" dirty="0"/>
              <a:t>Möglichkeit der Promotion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4218F0E-74E9-EC13-EBE4-48D922443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37747" y="1585119"/>
            <a:ext cx="1588718" cy="21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0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0E8EB9-795E-AC92-C304-AF179DCC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B02F23-CF71-18AD-5620-4FAAFAF1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134358"/>
            <a:ext cx="5942923" cy="252001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4C7548-C8F0-9991-DDB5-F3C70005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8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394F9A-AA3E-901B-6555-3351FB42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538" y="612775"/>
            <a:ext cx="6456362" cy="1247775"/>
          </a:xfrm>
        </p:spPr>
        <p:txBody>
          <a:bodyPr/>
          <a:lstStyle/>
          <a:p>
            <a:r>
              <a:rPr lang="de-DE" dirty="0"/>
              <a:t>Zulassung zu den Ergänzenden Studien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4961A7B-B132-B6AB-3119-C1124344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181" y="1413570"/>
            <a:ext cx="9431337" cy="368935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Voraussetzungen: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800" b="1" i="1" dirty="0"/>
              <a:t>§ 27 Abs. 1 SPUMA</a:t>
            </a:r>
            <a:r>
              <a:rPr lang="de-DE" sz="1800" b="1" dirty="0"/>
              <a:t>:</a:t>
            </a:r>
            <a:br>
              <a:rPr lang="de-DE" sz="1800" dirty="0"/>
            </a:br>
            <a:r>
              <a:rPr lang="de-DE" sz="1800" dirty="0"/>
              <a:t>„Prüfungsleistungen in diesem Studienabschnitt kann nur erbringen, wer </a:t>
            </a:r>
            <a:br>
              <a:rPr lang="de-DE" sz="1800" dirty="0"/>
            </a:br>
            <a:r>
              <a:rPr lang="de-DE" sz="1800" dirty="0"/>
              <a:t>die </a:t>
            </a:r>
            <a:r>
              <a:rPr lang="de-DE" sz="1800" b="1" i="1" dirty="0"/>
              <a:t>Zwischenprüfung</a:t>
            </a:r>
            <a:r>
              <a:rPr lang="de-DE" sz="1800" dirty="0"/>
              <a:t> (§ 12a) sowie </a:t>
            </a:r>
            <a:br>
              <a:rPr lang="de-DE" sz="1800" dirty="0"/>
            </a:br>
            <a:r>
              <a:rPr lang="de-DE" sz="1800" dirty="0"/>
              <a:t>die Übung für Fortgeschrittene im Zivilrecht (Modul „</a:t>
            </a:r>
            <a:r>
              <a:rPr lang="de-DE" sz="1800" b="1" dirty="0"/>
              <a:t>Zivilrecht 3</a:t>
            </a:r>
            <a:r>
              <a:rPr lang="de-DE" sz="1800" dirty="0"/>
              <a:t>“) </a:t>
            </a:r>
            <a:br>
              <a:rPr lang="de-DE" sz="1800" dirty="0"/>
            </a:br>
            <a:r>
              <a:rPr lang="de-DE" sz="1800" dirty="0"/>
              <a:t>(im zeitlichen Zusammenhang gem. § 9 Abs. 3 </a:t>
            </a:r>
            <a:r>
              <a:rPr lang="de-DE" sz="1800" dirty="0" err="1"/>
              <a:t>JAPrO</a:t>
            </a:r>
            <a:r>
              <a:rPr lang="de-DE" sz="1800" dirty="0"/>
              <a:t>) bestanden hat.“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r>
              <a:rPr lang="de-DE" dirty="0"/>
              <a:t>Was muss für die Zulassung getan werden?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800" b="1" i="1" dirty="0"/>
              <a:t>§ 27 Abs. 1 erfüllt? </a:t>
            </a:r>
            <a:br>
              <a:rPr lang="de-DE" sz="1800" dirty="0"/>
            </a:br>
            <a:r>
              <a:rPr lang="de-DE" sz="1800" dirty="0"/>
              <a:t>Wenn die Voraussetzungen gem. § 27 Abs. 1 SPUMA erfüllt sind, setzt das Portal² ein „bestanden“ bei </a:t>
            </a:r>
            <a:r>
              <a:rPr lang="de-DE" sz="1800" dirty="0">
                <a:ea typeface="Times New Roman" panose="02020603050405020304" pitchFamily="18" charset="0"/>
                <a:cs typeface="Calibri" panose="020F0502020204030204" pitchFamily="34" charset="0"/>
              </a:rPr>
              <a:t>'Voraussetzung Kombinationsstudiengang Rechtswissenschaft' (101-82-136-0-H-2014-K) im Prüfungsast</a:t>
            </a:r>
          </a:p>
          <a:p>
            <a:pPr marL="0" indent="0">
              <a:buNone/>
            </a:pPr>
            <a:r>
              <a:rPr lang="de-DE" sz="1800" dirty="0">
                <a:cs typeface="Calibri" panose="020F0502020204030204" pitchFamily="34" charset="0"/>
              </a:rPr>
              <a:t>       </a:t>
            </a:r>
            <a:r>
              <a:rPr lang="de-DE" sz="1800" dirty="0"/>
              <a:t>-&gt; parallele Einschreibung in Bachelor und Ergänzende Studien!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800" b="1" i="1" dirty="0"/>
              <a:t>Rückmeldung</a:t>
            </a:r>
            <a:r>
              <a:rPr lang="de-DE" sz="1800" dirty="0"/>
              <a:t> nicht vergessen!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8898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1D92B3-01B3-9AD2-A141-655102E2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00" y="6404422"/>
            <a:ext cx="2845541" cy="180042"/>
          </a:xfrm>
        </p:spPr>
        <p:txBody>
          <a:bodyPr/>
          <a:lstStyle/>
          <a:p>
            <a:r>
              <a:rPr lang="de-DE" dirty="0"/>
              <a:t>06.05.2025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1E0F5B-3B72-82D1-4215-925C4D0F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00" y="6224380"/>
            <a:ext cx="5798907" cy="180042"/>
          </a:xfrm>
        </p:spPr>
        <p:txBody>
          <a:bodyPr/>
          <a:lstStyle/>
          <a:p>
            <a:r>
              <a:rPr lang="de-DE" dirty="0"/>
              <a:t>Fakultät für Rechtswissenschaft und Volkswirtschaftslehre – Abteilung Rechtswissenschaft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D017AD-AF1E-34A6-2C31-9C6F1EDE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9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177E60A-7D7D-8FE3-10E7-0698B865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538" y="612775"/>
            <a:ext cx="6456362" cy="1247775"/>
          </a:xfrm>
        </p:spPr>
        <p:txBody>
          <a:bodyPr/>
          <a:lstStyle/>
          <a:p>
            <a:r>
              <a:rPr lang="de-DE" sz="2400" dirty="0"/>
              <a:t>Ergänzende Studien: 4 Semester im Überblick</a:t>
            </a:r>
          </a:p>
        </p:txBody>
      </p:sp>
      <p:graphicFrame>
        <p:nvGraphicFramePr>
          <p:cNvPr id="12" name="Inhaltsplatzhalter 7">
            <a:extLst>
              <a:ext uri="{FF2B5EF4-FFF2-40B4-BE49-F238E27FC236}">
                <a16:creationId xmlns:a16="http://schemas.microsoft.com/office/drawing/2014/main" id="{D36FD4EE-473C-BB77-D4E1-B57BD8BEEA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403912"/>
              </p:ext>
            </p:extLst>
          </p:nvPr>
        </p:nvGraphicFramePr>
        <p:xfrm>
          <a:off x="1374311" y="1448807"/>
          <a:ext cx="9336930" cy="461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103">
                  <a:extLst>
                    <a:ext uri="{9D8B030D-6E8A-4147-A177-3AD203B41FA5}">
                      <a16:colId xmlns:a16="http://schemas.microsoft.com/office/drawing/2014/main" val="3851006004"/>
                    </a:ext>
                  </a:extLst>
                </a:gridCol>
                <a:gridCol w="3897920">
                  <a:extLst>
                    <a:ext uri="{9D8B030D-6E8A-4147-A177-3AD203B41FA5}">
                      <a16:colId xmlns:a16="http://schemas.microsoft.com/office/drawing/2014/main" val="1809594947"/>
                    </a:ext>
                  </a:extLst>
                </a:gridCol>
                <a:gridCol w="4084907">
                  <a:extLst>
                    <a:ext uri="{9D8B030D-6E8A-4147-A177-3AD203B41FA5}">
                      <a16:colId xmlns:a16="http://schemas.microsoft.com/office/drawing/2014/main" val="776155611"/>
                    </a:ext>
                  </a:extLst>
                </a:gridCol>
              </a:tblGrid>
              <a:tr h="5956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500" b="1" i="1" u="none" strike="noStrike" cap="none" normalizeH="0" baseline="0" dirty="0">
                        <a:ln>
                          <a:noFill/>
                        </a:ln>
                        <a:solidFill>
                          <a:srgbClr val="00305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Öffentliches Recht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Strafrecht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158641"/>
                  </a:ext>
                </a:extLst>
              </a:tr>
              <a:tr h="649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1. Semester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Staatsrecht </a:t>
                      </a:r>
                      <a:r>
                        <a:rPr lang="de-DE" sz="1300" i="1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+ AG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Allg. </a:t>
                      </a:r>
                      <a:r>
                        <a:rPr lang="de-DE" sz="1300" kern="1200" baseline="0" dirty="0" err="1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VerwR</a:t>
                      </a: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 &amp; VwGO </a:t>
                      </a:r>
                      <a:r>
                        <a:rPr lang="de-DE" sz="1300" i="1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+ AG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 err="1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StrafR</a:t>
                      </a: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de-DE" sz="1300" i="1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+ AG</a:t>
                      </a:r>
                      <a:endParaRPr kumimoji="0" lang="de-DE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00305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543509"/>
                  </a:ext>
                </a:extLst>
              </a:tr>
              <a:tr h="137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2. Semester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Anfängerübung (</a:t>
                      </a:r>
                      <a:r>
                        <a:rPr lang="de-DE" sz="1300" kern="1200" baseline="0" dirty="0" err="1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StaatsR</a:t>
                      </a: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Europarecht </a:t>
                      </a:r>
                      <a:r>
                        <a:rPr lang="de-DE" sz="1300" i="1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+ AG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Allg. </a:t>
                      </a:r>
                      <a:r>
                        <a:rPr lang="de-DE" sz="1300" kern="1200" baseline="0" dirty="0" err="1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VerwR</a:t>
                      </a: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 &amp; VwGO (Vertiefung)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Besonderes </a:t>
                      </a:r>
                      <a:r>
                        <a:rPr lang="de-DE" sz="1300" kern="1200" baseline="0" dirty="0" err="1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VerwR</a:t>
                      </a: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(Bau-, Polizei- + </a:t>
                      </a:r>
                      <a:r>
                        <a:rPr lang="de-DE" sz="1300" kern="1200" baseline="0" dirty="0" err="1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KommR</a:t>
                      </a: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Anfängerübung</a:t>
                      </a:r>
                      <a:endParaRPr lang="de-DE" sz="1300" i="1" kern="1200" baseline="0" dirty="0">
                        <a:solidFill>
                          <a:srgbClr val="003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 err="1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StrafR</a:t>
                      </a: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 BT I </a:t>
                      </a:r>
                      <a:r>
                        <a:rPr lang="de-DE" sz="1300" i="1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+ AG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StPO </a:t>
                      </a:r>
                      <a:r>
                        <a:rPr lang="de-DE" sz="1300" i="1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+ AG</a:t>
                      </a:r>
                      <a:endParaRPr kumimoji="0" lang="de-DE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00305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59295"/>
                  </a:ext>
                </a:extLst>
              </a:tr>
              <a:tr h="1043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3. Semester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Fortgeschrittenenübung/</a:t>
                      </a:r>
                      <a:b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Klausuren Kurs</a:t>
                      </a:r>
                      <a:endParaRPr lang="de-DE" sz="1300" i="1" kern="1200" baseline="0" dirty="0">
                        <a:solidFill>
                          <a:srgbClr val="003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Examenskurs I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        Staatsrecht 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 err="1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StrafR</a:t>
                      </a: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 BT II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Examenskurs mit integrierter Fortgeschrittenenübung</a:t>
                      </a:r>
                      <a:endParaRPr kumimoji="0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305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512577"/>
                  </a:ext>
                </a:extLst>
              </a:tr>
              <a:tr h="948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4. Semester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Examenskurs II                   </a:t>
                      </a:r>
                    </a:p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de-DE" sz="1300" kern="1200" baseline="0" dirty="0" err="1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VwR</a:t>
                      </a: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 und VwGO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Examenssprechstunde </a:t>
                      </a:r>
                      <a:r>
                        <a:rPr lang="de-DE" sz="1300" kern="1200" baseline="0" dirty="0" err="1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ÖffR</a:t>
                      </a: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 (optional)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de-DE" sz="1300" kern="1200" baseline="0" dirty="0">
                          <a:solidFill>
                            <a:srgbClr val="003056"/>
                          </a:solidFill>
                          <a:latin typeface="+mn-lt"/>
                          <a:ea typeface="+mn-ea"/>
                          <a:cs typeface="+mn-cs"/>
                        </a:rPr>
                        <a:t>Examenskurs mit integrierter Fortgeschrittenenübung</a:t>
                      </a:r>
                      <a:endParaRPr kumimoji="0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305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833865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09439EE4-2725-A792-D63E-BC7F198FE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99" y="1388598"/>
            <a:ext cx="648072" cy="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72364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 Uni MA final gesendet-ne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1" id="{491F557D-26F3-954F-82BA-B8EC032CE8DC}" vid="{12F0549C-C810-3C4D-80BC-1F02C861729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Pra╠êsentationsvorlage-Jura-16x9-DE</Template>
  <TotalTime>0</TotalTime>
  <Words>2122</Words>
  <Application>Microsoft Office PowerPoint</Application>
  <PresentationFormat>Benutzerdefiniert</PresentationFormat>
  <Paragraphs>498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Wingdings 2</vt:lpstr>
      <vt:lpstr>Präsentationsvorlage Uni MA final gesendet-neu</vt:lpstr>
      <vt:lpstr>„After LL.B.“</vt:lpstr>
      <vt:lpstr>Folien zur Veranstaltung:</vt:lpstr>
      <vt:lpstr>Perspektiven: Berufseinstieg mit LL.B.</vt:lpstr>
      <vt:lpstr>Ergänzende Studien</vt:lpstr>
      <vt:lpstr>Der Weg zum Anwalt, zur Richterin, zur  Staatsanwältin („Volljurist:in“)</vt:lpstr>
      <vt:lpstr>Ihre Berufsaussichten als Volljurist:in</vt:lpstr>
      <vt:lpstr>Gründe für die „Ergänzenden Studien“</vt:lpstr>
      <vt:lpstr>Zulassung zu den Ergänzenden Studien</vt:lpstr>
      <vt:lpstr>Ergänzende Studien: 4 Semester im Überblick</vt:lpstr>
      <vt:lpstr>Prüfungen: Übungen</vt:lpstr>
      <vt:lpstr>Prüfungen: Bestehen der Übungen für Fortgeschrittene</vt:lpstr>
      <vt:lpstr>Prüfungen: Übungen</vt:lpstr>
      <vt:lpstr>Abschluss: Staatsprüfung</vt:lpstr>
      <vt:lpstr>Abschluss: Staatsprüfung</vt:lpstr>
      <vt:lpstr>Masterstudium </vt:lpstr>
      <vt:lpstr>Wettbewerbs- und Regulierungsrecht (LL.M.)</vt:lpstr>
      <vt:lpstr>Warum ein LL.M.?</vt:lpstr>
      <vt:lpstr>Warum Wettbewerbs- und Regulierungsrecht</vt:lpstr>
      <vt:lpstr>Perspektiven nach dem Masterstudium</vt:lpstr>
      <vt:lpstr>Aufbau des Studiengangs</vt:lpstr>
      <vt:lpstr>Pflichtmodul Rechtswissenschaft</vt:lpstr>
      <vt:lpstr>Pflichtmodul Volkswirtschaftslehre</vt:lpstr>
      <vt:lpstr>Wahlmodul Rechtswissenschaft</vt:lpstr>
      <vt:lpstr>Praxismodul</vt:lpstr>
      <vt:lpstr>Mastermodul</vt:lpstr>
      <vt:lpstr>Master of Laws (LL.M.)</vt:lpstr>
      <vt:lpstr>Perspektiven: Berufseinstieg mit LL.M.</vt:lpstr>
      <vt:lpstr>Aufbau des Studienganges</vt:lpstr>
      <vt:lpstr>Pflichtmodul Rechtswissenschaft</vt:lpstr>
      <vt:lpstr>Rechts- und Wirtschaftswissenschaftliches Wahlmodul</vt:lpstr>
      <vt:lpstr>Internationales Wahlmodul und Schlüsselqualifikation</vt:lpstr>
      <vt:lpstr>Masterarbeit</vt:lpstr>
      <vt:lpstr>Zulassung zum Masterstudium</vt:lpstr>
      <vt:lpstr>Bewerbung für das Masterstudium</vt:lpstr>
      <vt:lpstr>Informationen &amp; Ansprechpartner / Ansprechpartnerinnen</vt:lpstr>
      <vt:lpstr>Wir wünschen Ihnen alles Gute für die Zukunft und bedanken uns für Ihr Interesse!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Bensid</dc:creator>
  <cp:lastModifiedBy>Lisa Bensid</cp:lastModifiedBy>
  <cp:revision>39</cp:revision>
  <dcterms:created xsi:type="dcterms:W3CDTF">2025-04-24T08:51:08Z</dcterms:created>
  <dcterms:modified xsi:type="dcterms:W3CDTF">2025-04-29T08:52:20Z</dcterms:modified>
</cp:coreProperties>
</file>