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29" r:id="rId5"/>
    <p:sldMasterId id="2147483648" r:id="rId6"/>
    <p:sldMasterId id="2147483668" r:id="rId7"/>
  </p:sldMasterIdLst>
  <p:notesMasterIdLst>
    <p:notesMasterId r:id="rId23"/>
  </p:notesMasterIdLst>
  <p:sldIdLst>
    <p:sldId id="257" r:id="rId8"/>
    <p:sldId id="351" r:id="rId9"/>
    <p:sldId id="346" r:id="rId10"/>
    <p:sldId id="338" r:id="rId11"/>
    <p:sldId id="336" r:id="rId12"/>
    <p:sldId id="339" r:id="rId13"/>
    <p:sldId id="342" r:id="rId14"/>
    <p:sldId id="343" r:id="rId15"/>
    <p:sldId id="344" r:id="rId16"/>
    <p:sldId id="345" r:id="rId17"/>
    <p:sldId id="347" r:id="rId18"/>
    <p:sldId id="350" r:id="rId19"/>
    <p:sldId id="349" r:id="rId20"/>
    <p:sldId id="348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9" autoAdjust="0"/>
  </p:normalViewPr>
  <p:slideViewPr>
    <p:cSldViewPr snapToGrid="0" showGuides="1">
      <p:cViewPr varScale="1">
        <p:scale>
          <a:sx n="104" d="100"/>
          <a:sy n="104" d="100"/>
        </p:scale>
        <p:origin x="588" y="102"/>
      </p:cViewPr>
      <p:guideLst/>
    </p:cSldViewPr>
  </p:slideViewPr>
  <p:outlineViewPr>
    <p:cViewPr>
      <p:scale>
        <a:sx n="33" d="100"/>
        <a:sy n="33" d="100"/>
      </p:scale>
      <p:origin x="0" y="-445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3D90-D258-41E1-BFE3-29A340648A7E}" type="datetimeFigureOut">
              <a:rPr lang="de-DE" smtClean="0"/>
              <a:t>14.02.2024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E0F7A-EA63-40E1-97FB-D173EE3BA0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4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75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51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272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02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878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4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01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05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3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2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5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42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71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14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4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5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0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04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54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7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4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55A5846-4501-444B-8F41-8054258174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4" y="1773239"/>
            <a:ext cx="11233151" cy="1620000"/>
          </a:xfrm>
        </p:spPr>
        <p:txBody>
          <a:bodyPr rIns="216000" anchor="b" anchorCtr="0"/>
          <a:lstStyle>
            <a:lvl1pPr algn="l">
              <a:lnSpc>
                <a:spcPts val="8500"/>
              </a:lnSpc>
              <a:defRPr sz="8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6" y="3384000"/>
            <a:ext cx="7416800" cy="1656000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style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row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15B85D1-F199-4887-990C-E3BAA2407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82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761017-7A9E-407D-8DCD-CEDEF7758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Bildplatzhalter 11">
            <a:extLst>
              <a:ext uri="{FF2B5EF4-FFF2-40B4-BE49-F238E27FC236}">
                <a16:creationId xmlns:a16="http://schemas.microsoft.com/office/drawing/2014/main" id="{727A807A-44F9-421E-99A3-97AA64680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rafik 13">
            <a:extLst>
              <a:ext uri="{FF2B5EF4-FFF2-40B4-BE49-F238E27FC236}">
                <a16:creationId xmlns:a16="http://schemas.microsoft.com/office/drawing/2014/main" id="{CE079E16-C310-4874-A85B-DA706D4C21CA}"/>
              </a:ext>
            </a:extLst>
          </p:cNvPr>
          <p:cNvSpPr>
            <a:spLocks noChangeAspect="1"/>
          </p:cNvSpPr>
          <p:nvPr/>
        </p:nvSpPr>
        <p:spPr>
          <a:xfrm>
            <a:off x="3810098" y="1143097"/>
            <a:ext cx="4571808" cy="4571807"/>
          </a:xfrm>
          <a:custGeom>
            <a:avLst/>
            <a:gdLst>
              <a:gd name="connsiteX0" fmla="*/ 3048606 w 5327650"/>
              <a:gd name="connsiteY0" fmla="*/ 4158431 h 5327649"/>
              <a:gd name="connsiteX1" fmla="*/ 3048606 w 5327650"/>
              <a:gd name="connsiteY1" fmla="*/ 1218444 h 5327649"/>
              <a:gd name="connsiteX2" fmla="*/ 2737659 w 5327650"/>
              <a:gd name="connsiteY2" fmla="*/ 905364 h 5327649"/>
              <a:gd name="connsiteX3" fmla="*/ 2049870 w 5327650"/>
              <a:gd name="connsiteY3" fmla="*/ 905364 h 5327649"/>
              <a:gd name="connsiteX4" fmla="*/ 2049870 w 5327650"/>
              <a:gd name="connsiteY4" fmla="*/ 1233529 h 5327649"/>
              <a:gd name="connsiteX5" fmla="*/ 2090888 w 5327650"/>
              <a:gd name="connsiteY5" fmla="*/ 1233529 h 5327649"/>
              <a:gd name="connsiteX6" fmla="*/ 2278251 w 5327650"/>
              <a:gd name="connsiteY6" fmla="*/ 1458216 h 5327649"/>
              <a:gd name="connsiteX7" fmla="*/ 2278251 w 5327650"/>
              <a:gd name="connsiteY7" fmla="*/ 4158431 h 5327649"/>
              <a:gd name="connsiteX8" fmla="*/ 3048606 w 5327650"/>
              <a:gd name="connsiteY8" fmla="*/ 4158431 h 5327649"/>
              <a:gd name="connsiteX9" fmla="*/ 3387869 w 5327650"/>
              <a:gd name="connsiteY9" fmla="*/ 4158431 h 5327649"/>
              <a:gd name="connsiteX10" fmla="*/ 4152137 w 5327650"/>
              <a:gd name="connsiteY10" fmla="*/ 4158431 h 5327649"/>
              <a:gd name="connsiteX11" fmla="*/ 4152137 w 5327650"/>
              <a:gd name="connsiteY11" fmla="*/ 1868687 h 5327649"/>
              <a:gd name="connsiteX12" fmla="*/ 3839602 w 5327650"/>
              <a:gd name="connsiteY12" fmla="*/ 1556136 h 5327649"/>
              <a:gd name="connsiteX13" fmla="*/ 3387869 w 5327650"/>
              <a:gd name="connsiteY13" fmla="*/ 1556136 h 5327649"/>
              <a:gd name="connsiteX14" fmla="*/ 3387869 w 5327650"/>
              <a:gd name="connsiteY14" fmla="*/ 4158431 h 5327649"/>
              <a:gd name="connsiteX15" fmla="*/ 1940840 w 5327650"/>
              <a:gd name="connsiteY15" fmla="*/ 4158431 h 5327649"/>
              <a:gd name="connsiteX16" fmla="*/ 1940840 w 5327650"/>
              <a:gd name="connsiteY16" fmla="*/ 1556136 h 5327649"/>
              <a:gd name="connsiteX17" fmla="*/ 1488048 w 5327650"/>
              <a:gd name="connsiteY17" fmla="*/ 1556136 h 5327649"/>
              <a:gd name="connsiteX18" fmla="*/ 1176307 w 5327650"/>
              <a:gd name="connsiteY18" fmla="*/ 1868687 h 5327649"/>
              <a:gd name="connsiteX19" fmla="*/ 1176307 w 5327650"/>
              <a:gd name="connsiteY19" fmla="*/ 4158431 h 5327649"/>
              <a:gd name="connsiteX20" fmla="*/ 1940840 w 5327650"/>
              <a:gd name="connsiteY20" fmla="*/ 4158431 h 5327649"/>
              <a:gd name="connsiteX21" fmla="*/ 4875123 w 5327650"/>
              <a:gd name="connsiteY21" fmla="*/ 2664222 h 5327649"/>
              <a:gd name="connsiteX22" fmla="*/ 2664090 w 5327650"/>
              <a:gd name="connsiteY22" fmla="*/ 4901565 h 5327649"/>
              <a:gd name="connsiteX23" fmla="*/ 452792 w 5327650"/>
              <a:gd name="connsiteY23" fmla="*/ 2664222 h 5327649"/>
              <a:gd name="connsiteX24" fmla="*/ 2664090 w 5327650"/>
              <a:gd name="connsiteY24" fmla="*/ 426350 h 5327649"/>
              <a:gd name="connsiteX25" fmla="*/ 4875123 w 5327650"/>
              <a:gd name="connsiteY25" fmla="*/ 2664222 h 5327649"/>
              <a:gd name="connsiteX26" fmla="*/ 5327650 w 5327650"/>
              <a:gd name="connsiteY26" fmla="*/ 2657341 h 5327649"/>
              <a:gd name="connsiteX27" fmla="*/ 2667530 w 5327650"/>
              <a:gd name="connsiteY27" fmla="*/ 0 h 5327649"/>
              <a:gd name="connsiteX28" fmla="*/ 2660649 w 5327650"/>
              <a:gd name="connsiteY28" fmla="*/ 0 h 5327649"/>
              <a:gd name="connsiteX29" fmla="*/ 0 w 5327650"/>
              <a:gd name="connsiteY29" fmla="*/ 2664222 h 5327649"/>
              <a:gd name="connsiteX30" fmla="*/ 2664090 w 5327650"/>
              <a:gd name="connsiteY30" fmla="*/ 5327650 h 5327649"/>
              <a:gd name="connsiteX31" fmla="*/ 5327650 w 5327650"/>
              <a:gd name="connsiteY31" fmla="*/ 2670838 h 5327649"/>
              <a:gd name="connsiteX32" fmla="*/ 5327650 w 5327650"/>
              <a:gd name="connsiteY32" fmla="*/ 2657341 h 53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27650" h="5327649">
                <a:moveTo>
                  <a:pt x="3048606" y="4158431"/>
                </a:moveTo>
                <a:lnTo>
                  <a:pt x="3048606" y="1218444"/>
                </a:lnTo>
                <a:cubicBezTo>
                  <a:pt x="3048606" y="984230"/>
                  <a:pt x="2965245" y="905364"/>
                  <a:pt x="2737659" y="905364"/>
                </a:cubicBezTo>
                <a:lnTo>
                  <a:pt x="2049870" y="905364"/>
                </a:lnTo>
                <a:lnTo>
                  <a:pt x="2049870" y="1233529"/>
                </a:lnTo>
                <a:lnTo>
                  <a:pt x="2090888" y="1233529"/>
                </a:lnTo>
                <a:cubicBezTo>
                  <a:pt x="2248082" y="1233529"/>
                  <a:pt x="2278251" y="1268992"/>
                  <a:pt x="2278251" y="1458216"/>
                </a:cubicBezTo>
                <a:lnTo>
                  <a:pt x="2278251" y="4158431"/>
                </a:lnTo>
                <a:lnTo>
                  <a:pt x="3048606" y="4158431"/>
                </a:lnTo>
                <a:close/>
                <a:moveTo>
                  <a:pt x="3387869" y="4158431"/>
                </a:moveTo>
                <a:lnTo>
                  <a:pt x="4152137" y="4158431"/>
                </a:lnTo>
                <a:lnTo>
                  <a:pt x="4152137" y="1868687"/>
                </a:lnTo>
                <a:cubicBezTo>
                  <a:pt x="4152137" y="1638972"/>
                  <a:pt x="4063484" y="1556136"/>
                  <a:pt x="3839602" y="1556136"/>
                </a:cubicBezTo>
                <a:lnTo>
                  <a:pt x="3387869" y="1556136"/>
                </a:lnTo>
                <a:lnTo>
                  <a:pt x="3387869" y="4158431"/>
                </a:lnTo>
                <a:close/>
                <a:moveTo>
                  <a:pt x="1940840" y="4158431"/>
                </a:moveTo>
                <a:lnTo>
                  <a:pt x="1940840" y="1556136"/>
                </a:lnTo>
                <a:lnTo>
                  <a:pt x="1488048" y="1556136"/>
                </a:lnTo>
                <a:cubicBezTo>
                  <a:pt x="1264166" y="1556136"/>
                  <a:pt x="1176307" y="1638972"/>
                  <a:pt x="1176307" y="1868687"/>
                </a:cubicBezTo>
                <a:lnTo>
                  <a:pt x="1176307" y="4158431"/>
                </a:lnTo>
                <a:lnTo>
                  <a:pt x="1940840" y="4158431"/>
                </a:lnTo>
                <a:close/>
                <a:moveTo>
                  <a:pt x="4875123" y="2664222"/>
                </a:moveTo>
                <a:cubicBezTo>
                  <a:pt x="4875123" y="3959679"/>
                  <a:pt x="3943869" y="4901565"/>
                  <a:pt x="2664090" y="4901565"/>
                </a:cubicBezTo>
                <a:cubicBezTo>
                  <a:pt x="1384310" y="4901565"/>
                  <a:pt x="452792" y="3959679"/>
                  <a:pt x="452792" y="2664222"/>
                </a:cubicBezTo>
                <a:cubicBezTo>
                  <a:pt x="452792" y="1368500"/>
                  <a:pt x="1384310" y="426350"/>
                  <a:pt x="2664090" y="426350"/>
                </a:cubicBezTo>
                <a:cubicBezTo>
                  <a:pt x="3943869" y="426350"/>
                  <a:pt x="4875123" y="1374323"/>
                  <a:pt x="4875123" y="2664222"/>
                </a:cubicBezTo>
                <a:close/>
                <a:moveTo>
                  <a:pt x="5327650" y="2657341"/>
                </a:moveTo>
                <a:cubicBezTo>
                  <a:pt x="5324210" y="1138520"/>
                  <a:pt x="4187599" y="1588"/>
                  <a:pt x="2667530" y="0"/>
                </a:cubicBezTo>
                <a:lnTo>
                  <a:pt x="2660649" y="0"/>
                </a:lnTo>
                <a:cubicBezTo>
                  <a:pt x="1137670" y="1588"/>
                  <a:pt x="0" y="1141961"/>
                  <a:pt x="0" y="2664222"/>
                </a:cubicBezTo>
                <a:cubicBezTo>
                  <a:pt x="0" y="4189395"/>
                  <a:pt x="1139258" y="5327650"/>
                  <a:pt x="2664090" y="5327650"/>
                </a:cubicBezTo>
                <a:cubicBezTo>
                  <a:pt x="4186011" y="5327650"/>
                  <a:pt x="5324210" y="4192835"/>
                  <a:pt x="5327650" y="2670838"/>
                </a:cubicBezTo>
                <a:lnTo>
                  <a:pt x="5327650" y="26573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25000"/>
                  <a:lumMod val="100000"/>
                </a:schemeClr>
              </a:gs>
            </a:gsLst>
            <a:lin ang="18900000" scaled="1"/>
            <a:tileRect/>
          </a:gradFill>
          <a:ln w="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05" dirty="0"/>
          </a:p>
        </p:txBody>
      </p:sp>
    </p:spTree>
    <p:extLst>
      <p:ext uri="{BB962C8B-B14F-4D97-AF65-F5344CB8AC3E}">
        <p14:creationId xmlns:p14="http://schemas.microsoft.com/office/powerpoint/2010/main" val="6481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2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4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D2575-F934-4AA7-8FDB-F583B1E8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1C0ECB-E7FD-4CFC-BB65-99367A5A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BDB62-A86B-4312-84AC-605A043A5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66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D43DDA6-9E28-4292-8A58-91764D9BF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40169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551487E-C11A-4467-98A1-8C3C5A14A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6E1E7D-62F9-4031-8EDE-4D54A0DCE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4185851"/>
            <a:ext cx="3600451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92E55E2-AF52-4C0E-A959-DF683F5CE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A88299-44D9-4594-9216-B685B5454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928000" cy="6084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2000" y="1332000"/>
            <a:ext cx="2460575" cy="4752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26A08E-050C-4C68-BDE6-F1BB5A27A3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70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E36F-7715-457D-8887-3CAB56AFC0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6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+ head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0780CC6-0AAA-43D9-B97A-2EF6ED7D8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5775" y="-1"/>
            <a:ext cx="7896225" cy="496800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2563200"/>
            <a:ext cx="3600449" cy="2404799"/>
          </a:xfrm>
        </p:spPr>
        <p:txBody>
          <a:bodyPr anchor="b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EB6A8EB-A666-4A27-9824-30E6CEF93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8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B4B0E92-1B2C-41F7-B669-32B6FD566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3168000"/>
            <a:ext cx="3600449" cy="2997850"/>
          </a:xfrm>
        </p:spPr>
        <p:txBody>
          <a:bodyPr anchor="t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0" y="1008001"/>
            <a:ext cx="6203950" cy="585000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0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A093-8B28-4E43-B2A4-68404852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2315700"/>
            <a:ext cx="11233775" cy="2887655"/>
          </a:xfrm>
        </p:spPr>
        <p:txBody>
          <a:bodyPr/>
          <a:lstStyle>
            <a:lvl1pPr>
              <a:lnSpc>
                <a:spcPts val="8500"/>
              </a:lnSpc>
              <a:defRPr lang="en-US" sz="85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A8EF058-F745-44F5-9C5A-CB9010BB23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612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+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9F8AF55-CD46-430D-AC56-3428F98D0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5508625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5508626" cy="1439863"/>
          </a:xfrm>
        </p:spPr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176000"/>
            <a:ext cx="3816349" cy="1989850"/>
          </a:xfrm>
        </p:spPr>
        <p:txBody>
          <a:bodyPr anchor="t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2" y="1044000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838915D-D3FB-443D-B066-9871FCA0D9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000" y="1044000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DA06E5-3D83-444D-925F-F4A41465D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3952" y="3582001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4C057F-21D1-4235-9674-D17DA9EE8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0000" y="3582001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5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CB8C84-525E-4B57-BAF4-5CD06402D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5724525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2525" y="1808163"/>
            <a:ext cx="2940050" cy="4357687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00EDD0-042C-48C5-946C-9122C18A1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2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6895624-7DAF-4916-BF2D-DA99D815D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76250"/>
            <a:ext cx="5025082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0" y="3024000"/>
            <a:ext cx="4152573" cy="3141849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A37E33-1BC4-4258-8988-7DB0EC8D5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0300" y="0"/>
            <a:ext cx="4320000" cy="234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631362-B5E9-4A03-8563-BC489D509F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BF6088-36A1-4310-BB51-1649635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6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58946-949A-488B-8C82-A425EDC09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5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38627-407D-4004-A6C9-31955AAD8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F6E46-F87C-4B64-99C8-86D0AD8F8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1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FB93F98-2502-4A46-903A-C90B11A87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0" y="-152396"/>
            <a:ext cx="1104853" cy="9373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64DFD-E38D-49D7-BB64-174EB574BF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789C7-E5A6-4AA7-BF30-57CEC805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3"/>
            <a:ext cx="7400615" cy="43576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0E780E-8236-45DA-A6AF-143D4C7283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9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lea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3F4184-F695-473F-B37A-0DA4B8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AAF74-D43E-4774-9DEC-557D0F40A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F2B9096-2D8C-433C-8C26-F6A72A4C0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D3F89-8F63-4AD4-9A29-6909CDF4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3031886"/>
            <a:ext cx="5929704" cy="932854"/>
          </a:xfrm>
        </p:spPr>
        <p:txBody>
          <a:bodyPr/>
          <a:lstStyle>
            <a:lvl1pPr defTabSz="720000">
              <a:defRPr lang="en-US" sz="38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63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7955563-D116-42F8-9493-607FD96D81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1DF75E5-F9FE-4B14-8C90-B1BF90164CF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4691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E809D7-298E-4784-9AE3-F5FC40D20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EEF68F-5357-4EC1-854D-F85E9950B8D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104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FD059CA-F54D-436B-83BF-7C80E05A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577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40182DB-D138-4445-9088-170FAB7AB94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5739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F0C00D3-5C3B-4DEC-B521-74B05D0D8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212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1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B47329-9857-4D53-8AEE-0DA821EB3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BA18CC5-0EE1-4A52-A8DC-E8A87E5CEB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2ED1243-6147-42B8-9521-E858A885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08163"/>
            <a:ext cx="11233150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95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094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66B618-3572-4A35-AE43-3071208EAA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D0B0C-A748-4D32-9576-AC3B06930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8466069-A1D4-43E3-9D57-F1BB85187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3C9E28-168F-4D13-868D-27257D6C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A950C1-7AA2-4F73-AC21-33D3D0370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2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6B8A2-A7F5-4CCA-9AAF-45B703C2E4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F867C49-9429-44E7-8D7C-BE8830218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1CFEB79-DAF0-459A-90C1-93E72C7A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5C63E0E-3BF5-4908-9362-9309FED3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DFEF79D-1387-4178-94B9-1DC016DC9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D142C95E-C2F8-4F78-A54D-A69241CB121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EAE339A-6B80-4E81-A55D-5C7A743CA5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85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133B21-53A9-4C10-9A93-A4D7F9A03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560388-B2D9-46A0-B80F-A4F52B824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5A5C9BE-C1FB-44B5-B87B-4817825EC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DFD4E2-0908-44C9-B61C-E96E93B1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B801B0-E6B4-4F96-8CE5-F9E84D58C4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98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ED9665-CC57-45BB-925F-9031ABDF5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59C485C-B44D-40A1-BE56-1CA8AA189B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A99CC9-05C0-45B6-8C99-173138DC65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/Content side by sid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DA1E9D5-A24F-4523-B6CC-0D44E010C4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701F698-4425-4620-94EB-05146EF47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Topline goes here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BBB61B-6E7A-4BFF-9CB2-ED26389C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11" y="1808162"/>
            <a:ext cx="3584264" cy="43576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7BF0A-6C84-41F6-BF3F-CBB13FEE33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775" y="1808162"/>
            <a:ext cx="7416800" cy="43576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E89875-00B9-49CB-9A52-F4F62C2F70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81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28BB5-45D7-4A7F-B5F7-BB60CFEF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800" y="-152396"/>
            <a:ext cx="1103268" cy="9360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AFA79-6410-48B1-BD41-CB373E0AA9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128BBF-7995-4434-9230-F239AB8A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7416798" cy="4357687"/>
          </a:xfrm>
        </p:spPr>
        <p:txBody>
          <a:bodyPr/>
          <a:lstStyle>
            <a:lvl1pPr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1C1F5E-AD8D-491B-B3B3-0EF68361C6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bold typo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4903B4-6642-4AFF-90D9-E8903BFF6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  <a:prstGeom prst="rect">
            <a:avLst/>
          </a:prstGeom>
        </p:spPr>
        <p:txBody>
          <a:bodyPr rIns="216000" anchor="b" anchorCtr="0"/>
          <a:lstStyle>
            <a:lvl1pPr algn="r">
              <a:lnSpc>
                <a:spcPct val="80000"/>
              </a:lnSpc>
              <a:defRPr sz="20002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  <a:prstGeom prst="rect">
            <a:avLst/>
          </a:prstGeo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20002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en-US" dirty="0"/>
              <a:t>Sub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4A9CB5-CAA2-4A49-8F24-799255B5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3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76155D-28BD-4C10-BAB6-57A10E8FE8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4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rgbClr val="122B54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620000"/>
            <a:ext cx="11233150" cy="1676355"/>
          </a:xfrm>
        </p:spPr>
        <p:txBody>
          <a:bodyPr rIns="216000" anchor="b" anchorCtr="0"/>
          <a:lstStyle>
            <a:lvl1pPr algn="l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tx1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en-US" dirty="0"/>
              <a:t>Subtitle style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92D22C-1315-4D74-BBBB-BCE2FB77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2789B9-E108-4B68-95AC-2F43EFACBD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6FE83-F99B-4339-865C-D01C13BF52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1620000"/>
            <a:ext cx="11233150" cy="1676355"/>
          </a:xfrm>
        </p:spPr>
        <p:txBody>
          <a:bodyPr rIns="216000" anchor="b" anchorCtr="0"/>
          <a:lstStyle>
            <a:lvl1pPr algn="l">
              <a:lnSpc>
                <a:spcPct val="80000"/>
              </a:lnSpc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8500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40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old typo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4903B4-6642-4AFF-90D9-E8903BFF6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  <a:prstGeom prst="rect">
            <a:avLst/>
          </a:prstGeom>
        </p:spPr>
        <p:txBody>
          <a:bodyPr rIns="216000" anchor="b" anchorCtr="0"/>
          <a:lstStyle>
            <a:lvl1pPr algn="r">
              <a:lnSpc>
                <a:spcPct val="80000"/>
              </a:lnSpc>
              <a:defRPr sz="20002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  <a:prstGeom prst="rect">
            <a:avLst/>
          </a:prstGeo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20002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en-US" dirty="0"/>
              <a:t>Sub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4A9CB5-CAA2-4A49-8F24-799255B5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bold typo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4BF3A5-0D07-42B9-83A0-4BB19773B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</p:spPr>
        <p:txBody>
          <a:bodyPr rIns="216000" anchor="b" anchorCtr="0"/>
          <a:lstStyle>
            <a:lvl1pPr algn="r">
              <a:lnSpc>
                <a:spcPct val="80000"/>
              </a:lnSpc>
              <a:defRPr sz="2000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20002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en-US" dirty="0"/>
              <a:t>Sub</a:t>
            </a:r>
          </a:p>
        </p:txBody>
      </p:sp>
    </p:spTree>
    <p:extLst>
      <p:ext uri="{BB962C8B-B14F-4D97-AF65-F5344CB8AC3E}">
        <p14:creationId xmlns:p14="http://schemas.microsoft.com/office/powerpoint/2010/main" val="147462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+ imag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07" r:id="rId2"/>
    <p:sldLayoutId id="2147483708" r:id="rId3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Don´t use level 7 to 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A2F4508-9777-4819-A665-39ABDE492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8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4" r:id="rId2"/>
    <p:sldLayoutId id="2147483736" r:id="rId3"/>
    <p:sldLayoutId id="2147483733" r:id="rId4"/>
    <p:sldLayoutId id="2147483735" r:id="rId5"/>
    <p:sldLayoutId id="2147483738" r:id="rId6"/>
    <p:sldLayoutId id="2147483705" r:id="rId7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Don´t use level 7 to 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92" r:id="rId2"/>
    <p:sldLayoutId id="2147483652" r:id="rId3"/>
    <p:sldLayoutId id="2147483663" r:id="rId4"/>
    <p:sldLayoutId id="2147483698" r:id="rId5"/>
    <p:sldLayoutId id="2147483655" r:id="rId6"/>
    <p:sldLayoutId id="2147483695" r:id="rId7"/>
    <p:sldLayoutId id="2147483696" r:id="rId8"/>
    <p:sldLayoutId id="2147483697" r:id="rId9"/>
    <p:sldLayoutId id="2147483699" r:id="rId10"/>
    <p:sldLayoutId id="2147483684" r:id="rId11"/>
    <p:sldLayoutId id="2147483694" r:id="rId12"/>
    <p:sldLayoutId id="2147483654" r:id="rId13"/>
    <p:sldLayoutId id="2147483702" r:id="rId14"/>
    <p:sldLayoutId id="2147483687" r:id="rId15"/>
    <p:sldLayoutId id="2147483688" r:id="rId16"/>
    <p:sldLayoutId id="2147483661" r:id="rId17"/>
    <p:sldLayoutId id="2147483704" r:id="rId18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135B86A6-138A-4A28-AB13-4C24B97C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537BF08-75BA-421A-99FE-E0E5618D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B4F9080-C8C2-406E-9CAD-3E76991A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Don´t use level 7 to 9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AF2E81-26A4-440F-A8A4-A0986FA3C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88D4DA1-666E-4D7E-9EEA-96C02103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78" r:id="rId3"/>
    <p:sldLayoutId id="2147483679" r:id="rId4"/>
    <p:sldLayoutId id="2147483703" r:id="rId5"/>
    <p:sldLayoutId id="2147483681" r:id="rId6"/>
    <p:sldLayoutId id="2147483683" r:id="rId7"/>
    <p:sldLayoutId id="2147483671" r:id="rId8"/>
    <p:sldLayoutId id="2147483672" r:id="rId9"/>
    <p:sldLayoutId id="2147483739" r:id="rId10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176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DE9121B-5E29-476E-A659-CE59D8F2D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364" y="1383940"/>
            <a:ext cx="11233151" cy="1620000"/>
          </a:xfrm>
        </p:spPr>
        <p:txBody>
          <a:bodyPr/>
          <a:lstStyle/>
          <a:p>
            <a:r>
              <a:rPr lang="de-DE" dirty="0"/>
              <a:t>KI und Versicherung -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EE9B0C72-0DB7-40B9-9454-264D9D37B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86138" y="3065051"/>
            <a:ext cx="12158804" cy="1656000"/>
          </a:xfrm>
        </p:spPr>
        <p:txBody>
          <a:bodyPr/>
          <a:lstStyle/>
          <a:p>
            <a:pPr algn="r"/>
            <a:r>
              <a:rPr lang="de-DE" sz="6600" noProof="0" dirty="0"/>
              <a:t>eine </a:t>
            </a:r>
          </a:p>
          <a:p>
            <a:pPr algn="r"/>
            <a:r>
              <a:rPr lang="de-DE" sz="6600" noProof="0" dirty="0"/>
              <a:t>Unternehmensperspektive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98AEBA-199A-4BF6-8FB1-7D6A67A46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/>
          <a:lstStyle/>
          <a:p>
            <a:r>
              <a:rPr lang="en-US" dirty="0"/>
              <a:t>Allianz Group Legal</a:t>
            </a:r>
            <a:r>
              <a:rPr lang="en-US" noProof="0" dirty="0"/>
              <a:t> | </a:t>
            </a:r>
            <a:r>
              <a:rPr lang="en-US" dirty="0"/>
              <a:t>M</a:t>
            </a:r>
            <a:r>
              <a:rPr lang="en-US" noProof="0" dirty="0" err="1"/>
              <a:t>arkus</a:t>
            </a:r>
            <a:r>
              <a:rPr lang="en-US" noProof="0" dirty="0"/>
              <a:t> Pfadt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A9F233-ACB6-4F5B-AE7E-6CB0FCE762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noProof="0" dirty="0"/>
              <a:t>© Allianz 2024</a:t>
            </a:r>
          </a:p>
        </p:txBody>
      </p:sp>
    </p:spTree>
    <p:extLst>
      <p:ext uri="{BB962C8B-B14F-4D97-AF65-F5344CB8AC3E}">
        <p14:creationId xmlns:p14="http://schemas.microsoft.com/office/powerpoint/2010/main" val="415096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10842F-DAB6-4103-A4EF-00E720111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DC01A-B9BE-4A52-A3A4-FF6B3A234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Chevron 20">
            <a:extLst>
              <a:ext uri="{FF2B5EF4-FFF2-40B4-BE49-F238E27FC236}">
                <a16:creationId xmlns:a16="http://schemas.microsoft.com/office/drawing/2014/main" id="{7E770ECD-DECC-8F55-613B-8240B12D2428}"/>
              </a:ext>
            </a:extLst>
          </p:cNvPr>
          <p:cNvSpPr/>
          <p:nvPr/>
        </p:nvSpPr>
        <p:spPr>
          <a:xfrm>
            <a:off x="321775" y="1515010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r>
              <a:rPr lang="de-DE" sz="2800" b="1" dirty="0">
                <a:solidFill>
                  <a:schemeClr val="accent1"/>
                </a:solidFill>
              </a:rPr>
              <a:t>Support Call-Center-Agent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771541-65DF-67B7-64A3-15D89B5B4761}"/>
              </a:ext>
            </a:extLst>
          </p:cNvPr>
          <p:cNvSpPr/>
          <p:nvPr/>
        </p:nvSpPr>
        <p:spPr>
          <a:xfrm>
            <a:off x="5171095" y="1515010"/>
            <a:ext cx="2364828" cy="7867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1"/>
                </a:solidFill>
              </a:rPr>
              <a:t>Kunde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5F435F-4F5E-1D03-119F-7D1C1044F30F}"/>
              </a:ext>
            </a:extLst>
          </p:cNvPr>
          <p:cNvSpPr/>
          <p:nvPr/>
        </p:nvSpPr>
        <p:spPr>
          <a:xfrm>
            <a:off x="5171095" y="4895634"/>
            <a:ext cx="2364828" cy="7867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1"/>
                </a:solidFill>
              </a:rPr>
              <a:t>Agent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7" name="Pfeil: nach oben und unten 6">
            <a:extLst>
              <a:ext uri="{FF2B5EF4-FFF2-40B4-BE49-F238E27FC236}">
                <a16:creationId xmlns:a16="http://schemas.microsoft.com/office/drawing/2014/main" id="{A8CD1B4D-5A9D-9B87-E270-B1683C498B1E}"/>
              </a:ext>
            </a:extLst>
          </p:cNvPr>
          <p:cNvSpPr/>
          <p:nvPr/>
        </p:nvSpPr>
        <p:spPr>
          <a:xfrm>
            <a:off x="6127531" y="2416285"/>
            <a:ext cx="430924" cy="2364828"/>
          </a:xfrm>
          <a:prstGeom prst="upDownArrow">
            <a:avLst/>
          </a:prstGeom>
          <a:solidFill>
            <a:srgbClr val="F8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09880A7-010C-8F72-1851-D1F9F456BD6A}"/>
              </a:ext>
            </a:extLst>
          </p:cNvPr>
          <p:cNvSpPr txBox="1"/>
          <p:nvPr/>
        </p:nvSpPr>
        <p:spPr>
          <a:xfrm>
            <a:off x="5276193" y="3440360"/>
            <a:ext cx="1282262" cy="5044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1600" dirty="0">
                <a:solidFill>
                  <a:srgbClr val="F86200"/>
                </a:solidFill>
              </a:rPr>
              <a:t>Telefonat</a:t>
            </a:r>
          </a:p>
        </p:txBody>
      </p:sp>
      <p:sp>
        <p:nvSpPr>
          <p:cNvPr id="10" name="Pfeil: nach oben und unten 9">
            <a:extLst>
              <a:ext uri="{FF2B5EF4-FFF2-40B4-BE49-F238E27FC236}">
                <a16:creationId xmlns:a16="http://schemas.microsoft.com/office/drawing/2014/main" id="{02352A27-E3AD-BF94-8293-1D00414E4DEC}"/>
              </a:ext>
            </a:extLst>
          </p:cNvPr>
          <p:cNvSpPr/>
          <p:nvPr/>
        </p:nvSpPr>
        <p:spPr>
          <a:xfrm rot="16200000">
            <a:off x="8390751" y="4397557"/>
            <a:ext cx="430924" cy="1790279"/>
          </a:xfrm>
          <a:prstGeom prst="up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8C93EBF-FEA6-111A-2BE8-69AFFF3FA86A}"/>
              </a:ext>
            </a:extLst>
          </p:cNvPr>
          <p:cNvSpPr/>
          <p:nvPr/>
        </p:nvSpPr>
        <p:spPr>
          <a:xfrm>
            <a:off x="9676503" y="4895634"/>
            <a:ext cx="2364828" cy="786755"/>
          </a:xfrm>
          <a:prstGeom prst="rect">
            <a:avLst/>
          </a:prstGeom>
          <a:noFill/>
          <a:ln w="412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4"/>
                </a:solidFill>
              </a:rPr>
              <a:t>KI-Tool</a:t>
            </a:r>
            <a:endParaRPr lang="de-DE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1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26DE45-615F-4CE7-A00B-1191498F5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70278" y="910060"/>
            <a:ext cx="12801058" cy="2666928"/>
          </a:xfrm>
        </p:spPr>
        <p:txBody>
          <a:bodyPr/>
          <a:lstStyle/>
          <a:p>
            <a:r>
              <a:rPr lang="de-DE" sz="10200" dirty="0"/>
              <a:t>Rechtliche Fragestellungen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E688C66E-25C4-444F-96C8-D85244574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958" y="3775998"/>
            <a:ext cx="12801058" cy="3581884"/>
          </a:xfrm>
        </p:spPr>
        <p:txBody>
          <a:bodyPr/>
          <a:lstStyle/>
          <a:p>
            <a:r>
              <a:rPr lang="en-US" sz="8800" noProof="0" dirty="0"/>
              <a:t>Spotlights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834CD-6DCE-4E38-86C0-560B5193B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0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10842F-DAB6-4103-A4EF-00E720111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Rechtliche Fragestellungen – Spotlights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DC01A-B9BE-4A52-A3A4-FF6B3A234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1BB24CD-77B3-C54B-35CD-DFA6A3C75B4E}"/>
              </a:ext>
            </a:extLst>
          </p:cNvPr>
          <p:cNvSpPr/>
          <p:nvPr/>
        </p:nvSpPr>
        <p:spPr>
          <a:xfrm>
            <a:off x="6808090" y="995626"/>
            <a:ext cx="4030258" cy="110825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/>
            </a:solidFill>
          </a:ln>
        </p:spPr>
        <p:txBody>
          <a:bodyPr vert="horz" lIns="108000" tIns="108000" rIns="108000" bIns="108000" rtlCol="0" anchor="ctr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6"/>
                </a:solidFill>
              </a:rPr>
              <a:t>OUTPUT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AF890B6-8F84-69AD-D4AD-EE514432CAF6}"/>
              </a:ext>
            </a:extLst>
          </p:cNvPr>
          <p:cNvSpPr/>
          <p:nvPr/>
        </p:nvSpPr>
        <p:spPr>
          <a:xfrm>
            <a:off x="984827" y="980918"/>
            <a:ext cx="4039516" cy="11082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108000" tIns="108000" rIns="108000" bIns="108000" rtlCol="0" anchor="ctr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accent1"/>
                </a:solidFill>
              </a:rPr>
              <a:t>INPUT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6F38D2F2-6C59-248E-99EB-0935C364D8B2}"/>
              </a:ext>
            </a:extLst>
          </p:cNvPr>
          <p:cNvSpPr txBox="1">
            <a:spLocks/>
          </p:cNvSpPr>
          <p:nvPr/>
        </p:nvSpPr>
        <p:spPr>
          <a:xfrm>
            <a:off x="1177158" y="3313946"/>
            <a:ext cx="3331779" cy="1275562"/>
          </a:xfrm>
          <a:prstGeom prst="rect">
            <a:avLst/>
          </a:prstGeom>
        </p:spPr>
        <p:txBody>
          <a:bodyPr lIns="144000" tIns="144000" rIns="144000" bIns="0" anchor="ctr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de-DE" sz="3200" dirty="0"/>
              <a:t>Was passiert mit </a:t>
            </a:r>
          </a:p>
          <a:p>
            <a:pPr marL="0" lvl="1" indent="0" algn="ctr">
              <a:buNone/>
            </a:pPr>
            <a:r>
              <a:rPr lang="de-DE" sz="3200" dirty="0"/>
              <a:t>dem Prompt?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434CBAF2-4D65-95D5-07C3-CAFC915444DD}"/>
              </a:ext>
            </a:extLst>
          </p:cNvPr>
          <p:cNvSpPr txBox="1">
            <a:spLocks/>
          </p:cNvSpPr>
          <p:nvPr/>
        </p:nvSpPr>
        <p:spPr>
          <a:xfrm>
            <a:off x="6831145" y="3026979"/>
            <a:ext cx="4017497" cy="2623707"/>
          </a:xfrm>
          <a:prstGeom prst="rect">
            <a:avLst/>
          </a:prstGeom>
          <a:ln w="12700">
            <a:noFill/>
          </a:ln>
        </p:spPr>
        <p:txBody>
          <a:bodyPr lIns="144000" tIns="144000" rIns="144000" bIns="0" anchor="ctr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de-DE" sz="3200" dirty="0"/>
              <a:t>Rechte am Output?</a:t>
            </a:r>
          </a:p>
          <a:p>
            <a:pPr lvl="1" algn="ctr"/>
            <a:endParaRPr lang="de-DE" sz="3200" b="1" dirty="0"/>
          </a:p>
          <a:p>
            <a:pPr marL="0" lvl="1" indent="0" algn="ctr">
              <a:buNone/>
            </a:pPr>
            <a:r>
              <a:rPr lang="de-DE" sz="3200" dirty="0"/>
              <a:t>Rechte Dritter am Output?</a:t>
            </a:r>
          </a:p>
        </p:txBody>
      </p:sp>
      <p:sp>
        <p:nvSpPr>
          <p:cNvPr id="13" name="Flussdiagramm: Verbinder zu einer anderen Seite 12">
            <a:extLst>
              <a:ext uri="{FF2B5EF4-FFF2-40B4-BE49-F238E27FC236}">
                <a16:creationId xmlns:a16="http://schemas.microsoft.com/office/drawing/2014/main" id="{C3B56F54-5038-DB27-2B7A-6FAEAB948AFD}"/>
              </a:ext>
            </a:extLst>
          </p:cNvPr>
          <p:cNvSpPr/>
          <p:nvPr/>
        </p:nvSpPr>
        <p:spPr>
          <a:xfrm>
            <a:off x="2669628" y="2229199"/>
            <a:ext cx="346841" cy="797780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ussdiagramm: Verbinder zu einer anderen Seite 13">
            <a:extLst>
              <a:ext uri="{FF2B5EF4-FFF2-40B4-BE49-F238E27FC236}">
                <a16:creationId xmlns:a16="http://schemas.microsoft.com/office/drawing/2014/main" id="{C8259C80-1F33-883A-02F1-F9A20FAC7E86}"/>
              </a:ext>
            </a:extLst>
          </p:cNvPr>
          <p:cNvSpPr/>
          <p:nvPr/>
        </p:nvSpPr>
        <p:spPr>
          <a:xfrm>
            <a:off x="8649798" y="2219835"/>
            <a:ext cx="346841" cy="797780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2E8F9CE-5302-43BE-1E4E-A41ECE2F1458}"/>
              </a:ext>
            </a:extLst>
          </p:cNvPr>
          <p:cNvCxnSpPr/>
          <p:nvPr/>
        </p:nvCxnSpPr>
        <p:spPr>
          <a:xfrm>
            <a:off x="5917324" y="1744717"/>
            <a:ext cx="0" cy="375219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26DE45-615F-4CE7-A00B-1191498F5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18636" y="847000"/>
            <a:ext cx="12801058" cy="2666928"/>
          </a:xfrm>
        </p:spPr>
        <p:txBody>
          <a:bodyPr/>
          <a:lstStyle/>
          <a:p>
            <a:r>
              <a:rPr lang="de-DE" sz="10200" noProof="1"/>
              <a:t>Ergebniskontrolle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E688C66E-25C4-444F-96C8-D85244574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3958" y="3775998"/>
            <a:ext cx="12801058" cy="3581884"/>
          </a:xfrm>
        </p:spPr>
        <p:txBody>
          <a:bodyPr/>
          <a:lstStyle/>
          <a:p>
            <a:r>
              <a:rPr lang="de-DE" sz="8800" dirty="0"/>
              <a:t>generative</a:t>
            </a:r>
            <a:r>
              <a:rPr lang="de-DE" sz="8800" noProof="0" dirty="0"/>
              <a:t> KI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834CD-6DCE-4E38-86C0-560B5193B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61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9FBDAD-9508-4725-89E9-94C983654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92B7724A-A625-7340-4624-7E38E4256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93" y="150987"/>
            <a:ext cx="6365013" cy="6365013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636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5DA91C4D-D8FF-46FB-8996-9F6E23069A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9725" y="3308675"/>
            <a:ext cx="3580150" cy="8559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6771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6771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6771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288000" algn="l" defTabSz="96771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288000" algn="l" defTabSz="96771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67710" rtl="0" eaLnBrk="1" latinLnBrk="0" hangingPunct="1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6771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771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you!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3B507A8-3FE4-4E8E-9E16-FFDA4A24C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56C449F3-BD9D-48DC-BFF1-0F66671DA7C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8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9A0170F-AA1F-4088-B83B-AADD1F07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en-US" b="1" noProof="0" dirty="0">
                <a:solidFill>
                  <a:srgbClr val="13A0D3"/>
                </a:solidFill>
              </a:rPr>
              <a:t>Agenda</a:t>
            </a:r>
            <a:r>
              <a:rPr lang="en-US" noProof="0" dirty="0">
                <a:solidFill>
                  <a:srgbClr val="13A0D3"/>
                </a:solidFill>
              </a:rPr>
              <a:t>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9FBDAD-9508-4725-89E9-94C983654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7A32288D-9537-0469-A798-3F9F8D6D2D65}"/>
              </a:ext>
            </a:extLst>
          </p:cNvPr>
          <p:cNvSpPr/>
          <p:nvPr/>
        </p:nvSpPr>
        <p:spPr>
          <a:xfrm>
            <a:off x="479427" y="2332806"/>
            <a:ext cx="2778780" cy="267011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de-DE" sz="4400" b="1" dirty="0">
                <a:solidFill>
                  <a:schemeClr val="accent4"/>
                </a:solidFill>
              </a:rPr>
              <a:t>1</a:t>
            </a:r>
          </a:p>
          <a:p>
            <a:pPr algn="ctr"/>
            <a:r>
              <a:rPr lang="de-DE" noProof="0" dirty="0">
                <a:solidFill>
                  <a:schemeClr val="tx1"/>
                </a:solidFill>
              </a:rPr>
              <a:t>Ausgewählte </a:t>
            </a:r>
          </a:p>
          <a:p>
            <a:pPr algn="ctr"/>
            <a:r>
              <a:rPr lang="de-DE" noProof="0" dirty="0">
                <a:solidFill>
                  <a:schemeClr val="tx1"/>
                </a:solidFill>
              </a:rPr>
              <a:t>Use Cases generativer KI </a:t>
            </a:r>
          </a:p>
          <a:p>
            <a:pPr algn="ctr"/>
            <a:r>
              <a:rPr lang="de-DE" noProof="0" dirty="0">
                <a:solidFill>
                  <a:schemeClr val="tx1"/>
                </a:solidFill>
              </a:rPr>
              <a:t>@ Allianz Group</a:t>
            </a:r>
          </a:p>
          <a:p>
            <a:pPr algn="ctr"/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noProof="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de-DE" sz="3800" b="1" dirty="0">
              <a:solidFill>
                <a:schemeClr val="accent4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DB9C95B-B8E3-644C-A9BB-A49D8CCD834B}"/>
              </a:ext>
            </a:extLst>
          </p:cNvPr>
          <p:cNvSpPr/>
          <p:nvPr/>
        </p:nvSpPr>
        <p:spPr>
          <a:xfrm>
            <a:off x="4706610" y="2332805"/>
            <a:ext cx="2778780" cy="267011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de-DE" sz="4400" b="1" dirty="0">
                <a:solidFill>
                  <a:schemeClr val="accent4"/>
                </a:solidFill>
              </a:rPr>
              <a:t>2</a:t>
            </a:r>
          </a:p>
          <a:p>
            <a:pPr algn="ctr"/>
            <a:r>
              <a:rPr lang="de-DE" sz="1800" noProof="0" dirty="0">
                <a:solidFill>
                  <a:schemeClr val="tx1"/>
                </a:solidFill>
              </a:rPr>
              <a:t>Spotlights auf rechtliche Fragestellungen bei Nutzung generativer KI-Tools </a:t>
            </a:r>
          </a:p>
          <a:p>
            <a:pPr algn="ctr"/>
            <a:endParaRPr lang="de-DE" sz="3800" b="1" dirty="0">
              <a:solidFill>
                <a:schemeClr val="accent4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C118EF8-ACA2-3D74-C867-3DD5231386C9}"/>
              </a:ext>
            </a:extLst>
          </p:cNvPr>
          <p:cNvSpPr/>
          <p:nvPr/>
        </p:nvSpPr>
        <p:spPr>
          <a:xfrm>
            <a:off x="8933793" y="2332805"/>
            <a:ext cx="2778780" cy="2670119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de-DE" sz="4400" b="1" dirty="0">
                <a:solidFill>
                  <a:schemeClr val="accent4"/>
                </a:solidFill>
              </a:rPr>
              <a:t>3</a:t>
            </a:r>
          </a:p>
          <a:p>
            <a:pPr algn="ctr"/>
            <a:r>
              <a:rPr lang="de-DE" sz="1800" noProof="0" dirty="0">
                <a:solidFill>
                  <a:schemeClr val="tx1"/>
                </a:solidFill>
              </a:rPr>
              <a:t>Ergebniskontrolle – Risken und Chancen generativer KI</a:t>
            </a:r>
          </a:p>
          <a:p>
            <a:pPr algn="ctr"/>
            <a:endParaRPr lang="de-DE" b="1" dirty="0">
              <a:solidFill>
                <a:schemeClr val="tx1"/>
              </a:solidFill>
            </a:endParaRPr>
          </a:p>
          <a:p>
            <a:pPr algn="ctr"/>
            <a:endParaRPr lang="de-DE" sz="1800" b="1" noProof="0" dirty="0">
              <a:solidFill>
                <a:schemeClr val="tx1"/>
              </a:solidFill>
            </a:endParaRPr>
          </a:p>
          <a:p>
            <a:pPr algn="ctr"/>
            <a:endParaRPr lang="de-DE" sz="3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8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26DE45-615F-4CE7-A00B-1191498F5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57478" y="1100560"/>
            <a:ext cx="12801058" cy="2666928"/>
          </a:xfrm>
        </p:spPr>
        <p:txBody>
          <a:bodyPr/>
          <a:lstStyle/>
          <a:p>
            <a:r>
              <a:rPr lang="en-US" sz="11600" noProof="0" dirty="0"/>
              <a:t>Use Cases </a:t>
            </a:r>
            <a:endParaRPr lang="en-US" noProof="0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E688C66E-25C4-444F-96C8-D85244574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2139" y="3861435"/>
            <a:ext cx="12801058" cy="3581884"/>
          </a:xfrm>
        </p:spPr>
        <p:txBody>
          <a:bodyPr/>
          <a:lstStyle/>
          <a:p>
            <a:r>
              <a:rPr lang="en-US" sz="9700" noProof="0" dirty="0"/>
              <a:t>@ Allianz Group 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4834CD-6DCE-4E38-86C0-560B5193B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6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904ED444-07B9-4750-80A2-3F8EB64E3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8" y="1808162"/>
            <a:ext cx="4168027" cy="4357687"/>
          </a:xfrm>
        </p:spPr>
        <p:txBody>
          <a:bodyPr/>
          <a:lstStyle/>
          <a:p>
            <a:pPr>
              <a:lnSpc>
                <a:spcPts val="44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noProof="0" dirty="0">
                <a:solidFill>
                  <a:srgbClr val="13A0D3"/>
                </a:solidFill>
              </a:rPr>
              <a:t>Generative KI</a:t>
            </a:r>
            <a:br>
              <a:rPr lang="en-US" sz="4400" b="1" dirty="0">
                <a:solidFill>
                  <a:srgbClr val="13A0D3"/>
                </a:solidFill>
              </a:rPr>
            </a:br>
            <a:r>
              <a:rPr lang="en-US" sz="4200" b="1" noProof="0" dirty="0"/>
              <a:t>@ Allianz Group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24D88D-AD9E-43D7-8418-5487BED0367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32405" y="1808162"/>
            <a:ext cx="7416800" cy="4357687"/>
          </a:xfrm>
        </p:spPr>
        <p:txBody>
          <a:bodyPr/>
          <a:lstStyle/>
          <a:p>
            <a:pPr lvl="2"/>
            <a:r>
              <a:rPr lang="de-DE" sz="2400" dirty="0"/>
              <a:t>Generative KI zur Effizienzsteigerung und Unterstützung der Mitarbeitenden (Co-Pilot Prinzip).</a:t>
            </a:r>
          </a:p>
          <a:p>
            <a:pPr marL="0" lvl="2" indent="0">
              <a:buNone/>
            </a:pPr>
            <a:endParaRPr lang="en-US" sz="2400" dirty="0"/>
          </a:p>
          <a:p>
            <a:pPr lvl="2"/>
            <a:r>
              <a:rPr lang="de-DE" sz="2400" dirty="0"/>
              <a:t>Entscheidungen werden immer durch einen Menschen getroffen.</a:t>
            </a:r>
          </a:p>
          <a:p>
            <a:pPr lvl="2"/>
            <a:endParaRPr lang="en-US" sz="2400" noProof="0" dirty="0"/>
          </a:p>
          <a:p>
            <a:pPr lvl="2"/>
            <a:r>
              <a:rPr lang="de-DE" sz="2400" dirty="0"/>
              <a:t>Keine Use Cases, in denen KI generierter Inhalt ungeprüft übernommen wird.</a:t>
            </a:r>
          </a:p>
          <a:p>
            <a:pPr lvl="2"/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80C27D-C6EE-4701-853D-7D2A4AD01C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43580" y="6372000"/>
            <a:ext cx="268995" cy="144000"/>
          </a:xfrm>
        </p:spPr>
        <p:txBody>
          <a:bodyPr/>
          <a:lstStyle/>
          <a:p>
            <a:fld id="{0F96B16C-3F5F-44BC-AFCC-8CBCBD9089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8FE1A0D-957D-4F84-AEC1-6D50625A8E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2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28435B2-44EB-4D91-BA61-E288EF9F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b="1" dirty="0"/>
              <a:t>Ausgewählte Use Cases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10842F-DAB6-4103-A4EF-00E720111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DC01A-B9BE-4A52-A3A4-FF6B3A234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hevron 20">
            <a:extLst>
              <a:ext uri="{FF2B5EF4-FFF2-40B4-BE49-F238E27FC236}">
                <a16:creationId xmlns:a16="http://schemas.microsoft.com/office/drawing/2014/main" id="{7E770ECD-DECC-8F55-613B-8240B12D2428}"/>
              </a:ext>
            </a:extLst>
          </p:cNvPr>
          <p:cNvSpPr/>
          <p:nvPr/>
        </p:nvSpPr>
        <p:spPr>
          <a:xfrm rot="5400000">
            <a:off x="-320574" y="2366036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tIns="0" bIns="91440" rtlCol="0" anchor="ctr" anchorCtr="0"/>
          <a:lstStyle/>
          <a:p>
            <a:pPr algn="ctr"/>
            <a:r>
              <a:rPr lang="de-DE" sz="2800" b="1" dirty="0">
                <a:solidFill>
                  <a:srgbClr val="FFFFFF"/>
                </a:solidFill>
              </a:rPr>
              <a:t>Bilderstellung</a:t>
            </a:r>
          </a:p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5" name="Chevron 20">
            <a:extLst>
              <a:ext uri="{FF2B5EF4-FFF2-40B4-BE49-F238E27FC236}">
                <a16:creationId xmlns:a16="http://schemas.microsoft.com/office/drawing/2014/main" id="{0091EF7C-E941-B9B5-3618-CE55B98F13F0}"/>
              </a:ext>
            </a:extLst>
          </p:cNvPr>
          <p:cNvSpPr/>
          <p:nvPr/>
        </p:nvSpPr>
        <p:spPr>
          <a:xfrm rot="5400000">
            <a:off x="2491853" y="2366035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tIns="0" bIns="91440" rtlCol="0" anchor="ctr" anchorCtr="0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Software Coding </a:t>
            </a:r>
          </a:p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6" name="Chevron 20">
            <a:extLst>
              <a:ext uri="{FF2B5EF4-FFF2-40B4-BE49-F238E27FC236}">
                <a16:creationId xmlns:a16="http://schemas.microsoft.com/office/drawing/2014/main" id="{63FAF0F0-4B74-1AD3-9813-EDAB01EA89DA}"/>
              </a:ext>
            </a:extLst>
          </p:cNvPr>
          <p:cNvSpPr/>
          <p:nvPr/>
        </p:nvSpPr>
        <p:spPr>
          <a:xfrm rot="5400000">
            <a:off x="5803747" y="2366035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tIns="0" bIns="91440" rtlCol="0" anchor="ctr" anchorCtr="0"/>
          <a:lstStyle/>
          <a:p>
            <a:pPr algn="ctr"/>
            <a:r>
              <a:rPr lang="de-DE" sz="2800" b="1" dirty="0">
                <a:solidFill>
                  <a:schemeClr val="accent1"/>
                </a:solidFill>
              </a:rPr>
              <a:t>Erstellen von Antwort-entwürfen</a:t>
            </a:r>
          </a:p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8" name="Chevron 20">
            <a:extLst>
              <a:ext uri="{FF2B5EF4-FFF2-40B4-BE49-F238E27FC236}">
                <a16:creationId xmlns:a16="http://schemas.microsoft.com/office/drawing/2014/main" id="{49297314-AB5F-4230-B91F-C789F7792DC8}"/>
              </a:ext>
            </a:extLst>
          </p:cNvPr>
          <p:cNvSpPr/>
          <p:nvPr/>
        </p:nvSpPr>
        <p:spPr>
          <a:xfrm rot="5400000">
            <a:off x="8616175" y="2366034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182880" tIns="0" bIns="91440" rtlCol="0" anchor="ctr" anchorCtr="0"/>
          <a:lstStyle/>
          <a:p>
            <a:pPr algn="ctr"/>
            <a:r>
              <a:rPr lang="de-DE" sz="2800" b="1" dirty="0">
                <a:solidFill>
                  <a:schemeClr val="accent1"/>
                </a:solidFill>
              </a:rPr>
              <a:t>Support Call-Center-Agent</a:t>
            </a:r>
            <a:endParaRPr lang="de-DE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2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10842F-DAB6-4103-A4EF-00E720111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DC01A-B9BE-4A52-A3A4-FF6B3A234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hevron 20">
            <a:extLst>
              <a:ext uri="{FF2B5EF4-FFF2-40B4-BE49-F238E27FC236}">
                <a16:creationId xmlns:a16="http://schemas.microsoft.com/office/drawing/2014/main" id="{7E770ECD-DECC-8F55-613B-8240B12D2428}"/>
              </a:ext>
            </a:extLst>
          </p:cNvPr>
          <p:cNvSpPr/>
          <p:nvPr/>
        </p:nvSpPr>
        <p:spPr>
          <a:xfrm>
            <a:off x="321775" y="1515010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r>
              <a:rPr lang="de-DE" sz="2800" b="1" dirty="0">
                <a:solidFill>
                  <a:srgbClr val="FFFFFF"/>
                </a:solidFill>
              </a:rPr>
              <a:t>Bilderstellung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(</a:t>
            </a:r>
            <a:r>
              <a:rPr lang="en-US" sz="2400" b="1" dirty="0" err="1">
                <a:solidFill>
                  <a:srgbClr val="FFFFFF"/>
                </a:solidFill>
              </a:rPr>
              <a:t>z.B.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Midjourney</a:t>
            </a:r>
            <a:r>
              <a:rPr lang="en-US" sz="2400" b="1" dirty="0">
                <a:solidFill>
                  <a:srgbClr val="FFFFFF"/>
                </a:solidFill>
              </a:rPr>
              <a:t>)</a:t>
            </a:r>
          </a:p>
          <a:p>
            <a:pPr algn="ctr"/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D08493F1-7BB6-E57C-CE32-2D269D875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71" y="1515010"/>
            <a:ext cx="7618041" cy="4270154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3" name="Oval 11">
            <a:extLst>
              <a:ext uri="{FF2B5EF4-FFF2-40B4-BE49-F238E27FC236}">
                <a16:creationId xmlns:a16="http://schemas.microsoft.com/office/drawing/2014/main" id="{2DB59CA4-6C31-283E-6CA6-D3807CBA7B46}"/>
              </a:ext>
            </a:extLst>
          </p:cNvPr>
          <p:cNvSpPr/>
          <p:nvPr/>
        </p:nvSpPr>
        <p:spPr>
          <a:xfrm rot="1452137">
            <a:off x="9600784" y="1034744"/>
            <a:ext cx="1577910" cy="12510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de-DE" sz="1300" b="1" dirty="0">
                <a:solidFill>
                  <a:schemeClr val="bg1"/>
                </a:solidFill>
              </a:rPr>
              <a:t>KI-generiertes Bild</a:t>
            </a:r>
          </a:p>
        </p:txBody>
      </p:sp>
    </p:spTree>
    <p:extLst>
      <p:ext uri="{BB962C8B-B14F-4D97-AF65-F5344CB8AC3E}">
        <p14:creationId xmlns:p14="http://schemas.microsoft.com/office/powerpoint/2010/main" val="9977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10842F-DAB6-4103-A4EF-00E720111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DC01A-B9BE-4A52-A3A4-FF6B3A234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Chevron 20">
            <a:extLst>
              <a:ext uri="{FF2B5EF4-FFF2-40B4-BE49-F238E27FC236}">
                <a16:creationId xmlns:a16="http://schemas.microsoft.com/office/drawing/2014/main" id="{7E770ECD-DECC-8F55-613B-8240B12D2428}"/>
              </a:ext>
            </a:extLst>
          </p:cNvPr>
          <p:cNvSpPr/>
          <p:nvPr/>
        </p:nvSpPr>
        <p:spPr>
          <a:xfrm>
            <a:off x="321775" y="1515010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Software Coding</a:t>
            </a:r>
            <a:endParaRPr lang="en-US" sz="2400" b="1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(</a:t>
            </a:r>
            <a:r>
              <a:rPr lang="en-US" sz="2400" b="1" dirty="0" err="1">
                <a:solidFill>
                  <a:srgbClr val="FFFFFF"/>
                </a:solidFill>
              </a:rPr>
              <a:t>z.B.</a:t>
            </a:r>
            <a:r>
              <a:rPr lang="en-US" sz="2400" b="1" dirty="0">
                <a:solidFill>
                  <a:srgbClr val="FFFFFF"/>
                </a:solidFill>
              </a:rPr>
              <a:t> GitHub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Co-Pilot)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15EE9B-B6EB-737F-798E-14C622E4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58" y="1515010"/>
            <a:ext cx="7602903" cy="4181597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9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10842F-DAB6-4103-A4EF-00E720111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DC01A-B9BE-4A52-A3A4-FF6B3A234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hevron 20">
            <a:extLst>
              <a:ext uri="{FF2B5EF4-FFF2-40B4-BE49-F238E27FC236}">
                <a16:creationId xmlns:a16="http://schemas.microsoft.com/office/drawing/2014/main" id="{7E770ECD-DECC-8F55-613B-8240B12D2428}"/>
              </a:ext>
            </a:extLst>
          </p:cNvPr>
          <p:cNvSpPr/>
          <p:nvPr/>
        </p:nvSpPr>
        <p:spPr>
          <a:xfrm>
            <a:off x="321775" y="1515010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Software Coding</a:t>
            </a:r>
            <a:endParaRPr lang="en-US" sz="2400" b="1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(</a:t>
            </a:r>
            <a:r>
              <a:rPr lang="en-US" sz="2400" b="1" dirty="0" err="1">
                <a:solidFill>
                  <a:srgbClr val="FFFFFF"/>
                </a:solidFill>
              </a:rPr>
              <a:t>z.B.</a:t>
            </a:r>
            <a:r>
              <a:rPr lang="en-US" sz="2400" b="1" dirty="0">
                <a:solidFill>
                  <a:srgbClr val="FFFFFF"/>
                </a:solidFill>
              </a:rPr>
              <a:t> GitHub 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Co-Pilot)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76232E-8AB7-D650-25A7-A189D521E507}"/>
              </a:ext>
            </a:extLst>
          </p:cNvPr>
          <p:cNvSpPr txBox="1"/>
          <p:nvPr/>
        </p:nvSpPr>
        <p:spPr>
          <a:xfrm>
            <a:off x="4385130" y="1515010"/>
            <a:ext cx="7641021" cy="2640417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Geschwindigkeit / Effizienz 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Zufried</a:t>
            </a:r>
            <a:r>
              <a:rPr lang="de-DE" sz="2800" dirty="0"/>
              <a:t>enheit der Mitarbeitenden </a:t>
            </a:r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457200" indent="-4572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Vorteile in </a:t>
            </a:r>
            <a:r>
              <a:rPr lang="de-DE" sz="2800" dirty="0"/>
              <a:t>kompliziertem </a:t>
            </a:r>
            <a:r>
              <a:rPr lang="de-DE" sz="2800" dirty="0" err="1"/>
              <a:t>Recruitingumfeld</a:t>
            </a:r>
            <a:endParaRPr lang="de-DE" sz="2800" dirty="0"/>
          </a:p>
          <a:p>
            <a:pPr algn="l">
              <a:spcBef>
                <a:spcPts val="300"/>
              </a:spcBef>
            </a:pP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9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10842F-DAB6-4103-A4EF-00E7201115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EDC01A-B9BE-4A52-A3A4-FF6B3A234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hevron 20">
            <a:extLst>
              <a:ext uri="{FF2B5EF4-FFF2-40B4-BE49-F238E27FC236}">
                <a16:creationId xmlns:a16="http://schemas.microsoft.com/office/drawing/2014/main" id="{7E770ECD-DECC-8F55-613B-8240B12D2428}"/>
              </a:ext>
            </a:extLst>
          </p:cNvPr>
          <p:cNvSpPr/>
          <p:nvPr/>
        </p:nvSpPr>
        <p:spPr>
          <a:xfrm>
            <a:off x="321775" y="1515010"/>
            <a:ext cx="3896400" cy="2640417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algn="ctr"/>
            <a:r>
              <a:rPr lang="de-DE" sz="2800" b="1" dirty="0">
                <a:solidFill>
                  <a:schemeClr val="accent1"/>
                </a:solidFill>
              </a:rPr>
              <a:t>Erstellen von Antwort-entwürfen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7AD71F2-F1C2-BC89-0379-6168F88FD388}"/>
              </a:ext>
            </a:extLst>
          </p:cNvPr>
          <p:cNvSpPr/>
          <p:nvPr/>
        </p:nvSpPr>
        <p:spPr>
          <a:xfrm>
            <a:off x="5097523" y="1052569"/>
            <a:ext cx="2364828" cy="786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1"/>
                </a:solidFill>
              </a:rPr>
              <a:t>Kunden-E-Mail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39025E49-752F-FA8C-B2A2-BCE8DC998C5E}"/>
              </a:ext>
            </a:extLst>
          </p:cNvPr>
          <p:cNvSpPr/>
          <p:nvPr/>
        </p:nvSpPr>
        <p:spPr>
          <a:xfrm>
            <a:off x="6064475" y="177740"/>
            <a:ext cx="336331" cy="68013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oben gebogen 6">
            <a:extLst>
              <a:ext uri="{FF2B5EF4-FFF2-40B4-BE49-F238E27FC236}">
                <a16:creationId xmlns:a16="http://schemas.microsoft.com/office/drawing/2014/main" id="{1615DA6B-5EDE-B035-CA21-DCCAEED965B3}"/>
              </a:ext>
            </a:extLst>
          </p:cNvPr>
          <p:cNvSpPr/>
          <p:nvPr/>
        </p:nvSpPr>
        <p:spPr>
          <a:xfrm rot="10800000" flipH="1">
            <a:off x="7917798" y="1157672"/>
            <a:ext cx="1513489" cy="687668"/>
          </a:xfrm>
          <a:prstGeom prst="bent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2407DB-55E4-CDCD-ADF3-04D2267C815A}"/>
              </a:ext>
            </a:extLst>
          </p:cNvPr>
          <p:cNvSpPr/>
          <p:nvPr/>
        </p:nvSpPr>
        <p:spPr>
          <a:xfrm>
            <a:off x="7917798" y="2372776"/>
            <a:ext cx="2364828" cy="786755"/>
          </a:xfrm>
          <a:prstGeom prst="rect">
            <a:avLst/>
          </a:prstGeom>
          <a:noFill/>
          <a:ln w="412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4"/>
                </a:solidFill>
              </a:rPr>
              <a:t>KI-</a:t>
            </a:r>
            <a:r>
              <a:rPr lang="de-DE" sz="2400" b="1" dirty="0" err="1">
                <a:solidFill>
                  <a:schemeClr val="accent4"/>
                </a:solidFill>
              </a:rPr>
              <a:t>TooI</a:t>
            </a:r>
            <a:endParaRPr lang="de-DE" b="1" dirty="0">
              <a:solidFill>
                <a:schemeClr val="accent4"/>
              </a:solidFill>
            </a:endParaRPr>
          </a:p>
        </p:txBody>
      </p:sp>
      <p:sp>
        <p:nvSpPr>
          <p:cNvPr id="10" name="Pfeil: nach oben gebogen 9">
            <a:extLst>
              <a:ext uri="{FF2B5EF4-FFF2-40B4-BE49-F238E27FC236}">
                <a16:creationId xmlns:a16="http://schemas.microsoft.com/office/drawing/2014/main" id="{7B36CDB5-57A2-72F9-9F5E-F481BC7A82B2}"/>
              </a:ext>
            </a:extLst>
          </p:cNvPr>
          <p:cNvSpPr/>
          <p:nvPr/>
        </p:nvSpPr>
        <p:spPr>
          <a:xfrm rot="16200000" flipH="1">
            <a:off x="8319702" y="3362137"/>
            <a:ext cx="786755" cy="1436415"/>
          </a:xfrm>
          <a:prstGeom prst="bentUpArrow">
            <a:avLst>
              <a:gd name="adj1" fmla="val 25000"/>
              <a:gd name="adj2" fmla="val 29201"/>
              <a:gd name="adj3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564A4A5-D021-3B65-2A33-644DC3967469}"/>
              </a:ext>
            </a:extLst>
          </p:cNvPr>
          <p:cNvSpPr/>
          <p:nvPr/>
        </p:nvSpPr>
        <p:spPr>
          <a:xfrm>
            <a:off x="5097523" y="3686966"/>
            <a:ext cx="2364828" cy="786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1"/>
                </a:solidFill>
              </a:rPr>
              <a:t>Antwort Entwurf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DC3691EF-4851-B8C9-84C9-40C728420417}"/>
              </a:ext>
            </a:extLst>
          </p:cNvPr>
          <p:cNvSpPr/>
          <p:nvPr/>
        </p:nvSpPr>
        <p:spPr>
          <a:xfrm>
            <a:off x="6064474" y="4540479"/>
            <a:ext cx="336331" cy="68013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CCEE887-46D6-91CF-626A-83074C0E03F0}"/>
              </a:ext>
            </a:extLst>
          </p:cNvPr>
          <p:cNvSpPr/>
          <p:nvPr/>
        </p:nvSpPr>
        <p:spPr>
          <a:xfrm>
            <a:off x="5050225" y="5287373"/>
            <a:ext cx="2364828" cy="786755"/>
          </a:xfrm>
          <a:prstGeom prst="rect">
            <a:avLst/>
          </a:prstGeom>
          <a:noFill/>
          <a:ln w="412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4"/>
                </a:solidFill>
              </a:rPr>
              <a:t>Agent 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521A0A2C-E7D6-47CF-196F-CE75C5CE8A99}"/>
              </a:ext>
            </a:extLst>
          </p:cNvPr>
          <p:cNvSpPr/>
          <p:nvPr/>
        </p:nvSpPr>
        <p:spPr>
          <a:xfrm rot="16200000">
            <a:off x="7795182" y="5393992"/>
            <a:ext cx="336331" cy="680136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3C77E13-24E0-1410-AF55-EE1C5222E914}"/>
              </a:ext>
            </a:extLst>
          </p:cNvPr>
          <p:cNvSpPr/>
          <p:nvPr/>
        </p:nvSpPr>
        <p:spPr>
          <a:xfrm>
            <a:off x="8511642" y="5287373"/>
            <a:ext cx="2364828" cy="7867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accent1"/>
                </a:solidFill>
              </a:rPr>
              <a:t>Antwort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12A14D03-2C44-5C46-3758-A00D7C6A6D72}"/>
              </a:ext>
            </a:extLst>
          </p:cNvPr>
          <p:cNvSpPr/>
          <p:nvPr/>
        </p:nvSpPr>
        <p:spPr>
          <a:xfrm rot="16200000">
            <a:off x="11178837" y="5393991"/>
            <a:ext cx="336331" cy="680136"/>
          </a:xfrm>
          <a:prstGeom prst="downArrow">
            <a:avLst/>
          </a:prstGeom>
          <a:solidFill>
            <a:srgbClr val="F86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93640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charts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Allianz_PPT_Master_2.potx" id="{BDEB0E28-CD62-4F68-B02D-6F9C01032E96}" vid="{80682FB7-B416-46A6-9DB0-6F4546BA1D50}"/>
    </a:ext>
  </a:extLst>
</a:theme>
</file>

<file path=ppt/theme/theme2.xml><?xml version="1.0" encoding="utf-8"?>
<a:theme xmlns:a="http://schemas.openxmlformats.org/drawingml/2006/main" name="Divider + end charts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Allianz_PPT_Master_2.potx" id="{BDEB0E28-CD62-4F68-B02D-6F9C01032E96}" vid="{4DA1B7E2-AE31-424E-8483-824756D41169}"/>
    </a:ext>
  </a:extLst>
</a:theme>
</file>

<file path=ppt/theme/theme3.xml><?xml version="1.0" encoding="utf-8"?>
<a:theme xmlns:a="http://schemas.openxmlformats.org/drawingml/2006/main" name="Content charts whit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Allianz_PPT_Master_2.potx" id="{BDEB0E28-CD62-4F68-B02D-6F9C01032E96}" vid="{08400C5C-446E-47DA-961F-FEB8852D2A55}"/>
    </a:ext>
  </a:extLst>
</a:theme>
</file>

<file path=ppt/theme/theme4.xml><?xml version="1.0" encoding="utf-8"?>
<a:theme xmlns:a="http://schemas.openxmlformats.org/drawingml/2006/main" name="Content charts blu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Allianz_PPT_Master_2.potx" id="{BDEB0E28-CD62-4F68-B02D-6F9C01032E96}" vid="{68A4BE0F-2471-43F2-A53D-1955CFB6D713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505927623E8B47B4D5AF9D79FABE67" ma:contentTypeVersion="2" ma:contentTypeDescription="Ein neues Dokument erstellen." ma:contentTypeScope="" ma:versionID="4270ea42de19a9331e3e5312c55c22ca">
  <xsd:schema xmlns:xsd="http://www.w3.org/2001/XMLSchema" xmlns:xs="http://www.w3.org/2001/XMLSchema" xmlns:p="http://schemas.microsoft.com/office/2006/metadata/properties" xmlns:ns3="c72a1869-58d2-4854-bbb7-6c82a609f92c" targetNamespace="http://schemas.microsoft.com/office/2006/metadata/properties" ma:root="true" ma:fieldsID="5e393012214ad580c20b08749580cba1" ns3:_="">
    <xsd:import namespace="c72a1869-58d2-4854-bbb7-6c82a609f9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a1869-58d2-4854-bbb7-6c82a609f9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38861-3DAC-4F8A-8FBD-A33F14A9024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72a1869-58d2-4854-bbb7-6c82a609f92c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578BFD-1561-42AB-94F0-EAB23BDB9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a1869-58d2-4854-bbb7-6c82a609f9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9EEEB4-116B-45D7-A00E-4485C1BF49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Allianz_PPT_Master</Template>
  <TotalTime>0</TotalTime>
  <Words>227</Words>
  <Application>Microsoft Office PowerPoint</Application>
  <PresentationFormat>Breitbild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Title charts</vt:lpstr>
      <vt:lpstr>Divider + end charts</vt:lpstr>
      <vt:lpstr>Content charts white</vt:lpstr>
      <vt:lpstr>Content charts blue</vt:lpstr>
      <vt:lpstr>KI und Versicherung -</vt:lpstr>
      <vt:lpstr>Agenda </vt:lpstr>
      <vt:lpstr>Use Cases </vt:lpstr>
      <vt:lpstr>Generative KI @ Allianz Group </vt:lpstr>
      <vt:lpstr>Ausgewählte Use Cases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Rechtliche Fragestellungen</vt:lpstr>
      <vt:lpstr>PowerPoint-Präsentation</vt:lpstr>
      <vt:lpstr>Ergebniskontrolle</vt:lpstr>
      <vt:lpstr>PowerPoint-Präsentation</vt:lpstr>
      <vt:lpstr>Thank you!</vt:lpstr>
    </vt:vector>
  </TitlesOfParts>
  <Company>Allianz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und Versicherung -</dc:title>
  <dc:creator>Pfadt, Markus (Allianz SE)</dc:creator>
  <cp:lastModifiedBy>Pfadt, Markus (Allianz SE)</cp:lastModifiedBy>
  <cp:revision>12</cp:revision>
  <dcterms:created xsi:type="dcterms:W3CDTF">2024-01-30T08:29:40Z</dcterms:created>
  <dcterms:modified xsi:type="dcterms:W3CDTF">2024-02-14T15:30:37Z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0x0101004A505927623E8B47B4D5AF9D79FABE67</vt:lpwstr>
  </property>
  <property fmtid="{D5CDD505-2E9C-101B-9397-08002B2CF9AE}" pid="3" name="_AdHocReviewCycleID">
    <vt:i4>-234322167</vt:i4>
  </property>
  <property fmtid="{D5CDD505-2E9C-101B-9397-08002B2CF9AE}" pid="4" name="_NewReviewCycle">
    <vt:lpwstr/>
  </property>
  <property fmtid="{D5CDD505-2E9C-101B-9397-08002B2CF9AE}" pid="5" name="_EmailSubject">
    <vt:lpwstr>[EXT] Informationen Mannheimer Jahrestagung 1.2.</vt:lpwstr>
  </property>
  <property fmtid="{D5CDD505-2E9C-101B-9397-08002B2CF9AE}" pid="6" name="_AuthorEmail">
    <vt:lpwstr>markus.pfadt@allianz.com</vt:lpwstr>
  </property>
  <property fmtid="{D5CDD505-2E9C-101B-9397-08002B2CF9AE}" pid="7" name="_AuthorEmailDisplayName">
    <vt:lpwstr>Pfadt, Markus (Allianz SE)</vt:lpwstr>
  </property>
  <property fmtid="{D5CDD505-2E9C-101B-9397-08002B2CF9AE}" pid="8" name="MSIP_Label_ce5f591a-3248-43e9-9b70-1ad50135772d_Enabled">
    <vt:lpwstr>true</vt:lpwstr>
  </property>
  <property fmtid="{D5CDD505-2E9C-101B-9397-08002B2CF9AE}" pid="9" name="MSIP_Label_ce5f591a-3248-43e9-9b70-1ad50135772d_SetDate">
    <vt:lpwstr>2021-07-29T09:20:11Z</vt:lpwstr>
  </property>
  <property fmtid="{D5CDD505-2E9C-101B-9397-08002B2CF9AE}" pid="10" name="MSIP_Label_ce5f591a-3248-43e9-9b70-1ad50135772d_Method">
    <vt:lpwstr>Privileged</vt:lpwstr>
  </property>
  <property fmtid="{D5CDD505-2E9C-101B-9397-08002B2CF9AE}" pid="11" name="MSIP_Label_ce5f591a-3248-43e9-9b70-1ad50135772d_Name">
    <vt:lpwstr>ce5f591a-3248-43e9-9b70-1ad50135772d</vt:lpwstr>
  </property>
  <property fmtid="{D5CDD505-2E9C-101B-9397-08002B2CF9AE}" pid="12" name="MSIP_Label_ce5f591a-3248-43e9-9b70-1ad50135772d_SiteId">
    <vt:lpwstr>6e06e42d-6925-47c6-b9e7-9581c7ca302a</vt:lpwstr>
  </property>
  <property fmtid="{D5CDD505-2E9C-101B-9397-08002B2CF9AE}" pid="13" name="MSIP_Label_ce5f591a-3248-43e9-9b70-1ad50135772d_ActionId">
    <vt:lpwstr>cae8452c-7462-4e0b-86f6-dfc751feef05</vt:lpwstr>
  </property>
  <property fmtid="{D5CDD505-2E9C-101B-9397-08002B2CF9AE}" pid="14" name="MSIP_Label_ce5f591a-3248-43e9-9b70-1ad50135772d_ContentBits">
    <vt:lpwstr>0</vt:lpwstr>
  </property>
  <property fmtid="{D5CDD505-2E9C-101B-9397-08002B2CF9AE}" pid="15" name="_PreviousAdHocReviewCycleID">
    <vt:i4>226763222</vt:i4>
  </property>
</Properties>
</file>