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6">
  <p:sldMasterIdLst>
    <p:sldMasterId id="2147483648" r:id="rId1"/>
  </p:sldMasterIdLst>
  <p:notesMasterIdLst>
    <p:notesMasterId r:id="rId15"/>
  </p:notesMasterIdLst>
  <p:sldIdLst>
    <p:sldId id="256" r:id="rId2"/>
    <p:sldId id="294" r:id="rId3"/>
    <p:sldId id="295" r:id="rId4"/>
    <p:sldId id="285" r:id="rId5"/>
    <p:sldId id="297" r:id="rId6"/>
    <p:sldId id="287" r:id="rId7"/>
    <p:sldId id="298" r:id="rId8"/>
    <p:sldId id="301" r:id="rId9"/>
    <p:sldId id="303" r:id="rId10"/>
    <p:sldId id="304" r:id="rId11"/>
    <p:sldId id="305" r:id="rId12"/>
    <p:sldId id="309" r:id="rId13"/>
    <p:sldId id="310" r:id="rId14"/>
  </p:sldIdLst>
  <p:sldSz cx="9144000" cy="6858000" type="screen4x3"/>
  <p:notesSz cx="6797675" cy="987425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63" autoAdjust="0"/>
  </p:normalViewPr>
  <p:slideViewPr>
    <p:cSldViewPr>
      <p:cViewPr varScale="1">
        <p:scale>
          <a:sx n="106" d="100"/>
          <a:sy n="106" d="100"/>
        </p:scale>
        <p:origin x="136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01" d="100"/>
          <a:sy n="101" d="100"/>
        </p:scale>
        <p:origin x="-3480" y="-84"/>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68D183EE-EAA1-4D19-A041-2E8B39DD2821}" type="datetimeFigureOut">
              <a:rPr lang="de-DE" smtClean="0"/>
              <a:t>06.01.2026</a:t>
            </a:fld>
            <a:endParaRPr lang="de-DE" dirty="0"/>
          </a:p>
        </p:txBody>
      </p:sp>
      <p:sp>
        <p:nvSpPr>
          <p:cNvPr id="4" name="Folienbildplatzhalt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de-DE" dirty="0"/>
          </a:p>
        </p:txBody>
      </p:sp>
      <p:sp>
        <p:nvSpPr>
          <p:cNvPr id="7" name="Foliennummernplatzhalt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DD7341EC-8DC4-4077-AAC9-497BA3A20265}" type="slidenum">
              <a:rPr lang="de-DE" smtClean="0"/>
              <a:t>‹Nr.›</a:t>
            </a:fld>
            <a:endParaRPr lang="de-DE" dirty="0"/>
          </a:p>
        </p:txBody>
      </p:sp>
    </p:spTree>
    <p:extLst>
      <p:ext uri="{BB962C8B-B14F-4D97-AF65-F5344CB8AC3E}">
        <p14:creationId xmlns:p14="http://schemas.microsoft.com/office/powerpoint/2010/main" val="310015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D7341EC-8DC4-4077-AAC9-497BA3A20265}" type="slidenum">
              <a:rPr lang="de-DE" smtClean="0"/>
              <a:t>1</a:t>
            </a:fld>
            <a:endParaRPr lang="de-DE" dirty="0"/>
          </a:p>
        </p:txBody>
      </p:sp>
    </p:spTree>
    <p:extLst>
      <p:ext uri="{BB962C8B-B14F-4D97-AF65-F5344CB8AC3E}">
        <p14:creationId xmlns:p14="http://schemas.microsoft.com/office/powerpoint/2010/main" val="1217568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99DF33BD-AE0E-45B7-BB94-73D59A76EF67}" type="datetimeFigureOut">
              <a:rPr lang="de-DE" smtClean="0"/>
              <a:t>06.01.2026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28FAD8F6-8415-4D3B-98ED-961F47F78BDA}" type="slidenum">
              <a:rPr lang="de-DE" smtClean="0"/>
              <a:t>‹Nr.›</a:t>
            </a:fld>
            <a:endParaRPr lang="de-DE" dirty="0"/>
          </a:p>
        </p:txBody>
      </p:sp>
    </p:spTree>
    <p:extLst>
      <p:ext uri="{BB962C8B-B14F-4D97-AF65-F5344CB8AC3E}">
        <p14:creationId xmlns:p14="http://schemas.microsoft.com/office/powerpoint/2010/main" val="4041246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9DF33BD-AE0E-45B7-BB94-73D59A76EF67}" type="datetimeFigureOut">
              <a:rPr lang="de-DE" smtClean="0"/>
              <a:t>06.01.2026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28FAD8F6-8415-4D3B-98ED-961F47F78BDA}" type="slidenum">
              <a:rPr lang="de-DE" smtClean="0"/>
              <a:t>‹Nr.›</a:t>
            </a:fld>
            <a:endParaRPr lang="de-DE" dirty="0"/>
          </a:p>
        </p:txBody>
      </p:sp>
    </p:spTree>
    <p:extLst>
      <p:ext uri="{BB962C8B-B14F-4D97-AF65-F5344CB8AC3E}">
        <p14:creationId xmlns:p14="http://schemas.microsoft.com/office/powerpoint/2010/main" val="3701795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9DF33BD-AE0E-45B7-BB94-73D59A76EF67}" type="datetimeFigureOut">
              <a:rPr lang="de-DE" smtClean="0"/>
              <a:t>06.01.2026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28FAD8F6-8415-4D3B-98ED-961F47F78BDA}" type="slidenum">
              <a:rPr lang="de-DE" smtClean="0"/>
              <a:t>‹Nr.›</a:t>
            </a:fld>
            <a:endParaRPr lang="de-DE" dirty="0"/>
          </a:p>
        </p:txBody>
      </p:sp>
    </p:spTree>
    <p:extLst>
      <p:ext uri="{BB962C8B-B14F-4D97-AF65-F5344CB8AC3E}">
        <p14:creationId xmlns:p14="http://schemas.microsoft.com/office/powerpoint/2010/main" val="2587917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9DF33BD-AE0E-45B7-BB94-73D59A76EF67}" type="datetimeFigureOut">
              <a:rPr lang="de-DE" smtClean="0"/>
              <a:t>06.01.2026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28FAD8F6-8415-4D3B-98ED-961F47F78BDA}" type="slidenum">
              <a:rPr lang="de-DE" smtClean="0"/>
              <a:t>‹Nr.›</a:t>
            </a:fld>
            <a:endParaRPr lang="de-DE" dirty="0"/>
          </a:p>
        </p:txBody>
      </p:sp>
    </p:spTree>
    <p:extLst>
      <p:ext uri="{BB962C8B-B14F-4D97-AF65-F5344CB8AC3E}">
        <p14:creationId xmlns:p14="http://schemas.microsoft.com/office/powerpoint/2010/main" val="4000073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99DF33BD-AE0E-45B7-BB94-73D59A76EF67}" type="datetimeFigureOut">
              <a:rPr lang="de-DE" smtClean="0"/>
              <a:t>06.01.2026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28FAD8F6-8415-4D3B-98ED-961F47F78BDA}" type="slidenum">
              <a:rPr lang="de-DE" smtClean="0"/>
              <a:t>‹Nr.›</a:t>
            </a:fld>
            <a:endParaRPr lang="de-DE" dirty="0"/>
          </a:p>
        </p:txBody>
      </p:sp>
    </p:spTree>
    <p:extLst>
      <p:ext uri="{BB962C8B-B14F-4D97-AF65-F5344CB8AC3E}">
        <p14:creationId xmlns:p14="http://schemas.microsoft.com/office/powerpoint/2010/main" val="3509935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99DF33BD-AE0E-45B7-BB94-73D59A76EF67}" type="datetimeFigureOut">
              <a:rPr lang="de-DE" smtClean="0"/>
              <a:t>06.01.2026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28FAD8F6-8415-4D3B-98ED-961F47F78BDA}" type="slidenum">
              <a:rPr lang="de-DE" smtClean="0"/>
              <a:t>‹Nr.›</a:t>
            </a:fld>
            <a:endParaRPr lang="de-DE" dirty="0"/>
          </a:p>
        </p:txBody>
      </p:sp>
    </p:spTree>
    <p:extLst>
      <p:ext uri="{BB962C8B-B14F-4D97-AF65-F5344CB8AC3E}">
        <p14:creationId xmlns:p14="http://schemas.microsoft.com/office/powerpoint/2010/main" val="2443884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99DF33BD-AE0E-45B7-BB94-73D59A76EF67}" type="datetimeFigureOut">
              <a:rPr lang="de-DE" smtClean="0"/>
              <a:t>06.01.2026</a:t>
            </a:fld>
            <a:endParaRPr lang="de-DE" dirty="0"/>
          </a:p>
        </p:txBody>
      </p:sp>
      <p:sp>
        <p:nvSpPr>
          <p:cNvPr id="8" name="Fußzeilenplatzhalter 7"/>
          <p:cNvSpPr>
            <a:spLocks noGrp="1"/>
          </p:cNvSpPr>
          <p:nvPr>
            <p:ph type="ftr" sz="quarter" idx="11"/>
          </p:nvPr>
        </p:nvSpPr>
        <p:spPr/>
        <p:txBody>
          <a:bodyPr/>
          <a:lstStyle/>
          <a:p>
            <a:endParaRPr lang="de-DE" dirty="0"/>
          </a:p>
        </p:txBody>
      </p:sp>
      <p:sp>
        <p:nvSpPr>
          <p:cNvPr id="9" name="Foliennummernplatzhalter 8"/>
          <p:cNvSpPr>
            <a:spLocks noGrp="1"/>
          </p:cNvSpPr>
          <p:nvPr>
            <p:ph type="sldNum" sz="quarter" idx="12"/>
          </p:nvPr>
        </p:nvSpPr>
        <p:spPr/>
        <p:txBody>
          <a:bodyPr/>
          <a:lstStyle/>
          <a:p>
            <a:fld id="{28FAD8F6-8415-4D3B-98ED-961F47F78BDA}" type="slidenum">
              <a:rPr lang="de-DE" smtClean="0"/>
              <a:t>‹Nr.›</a:t>
            </a:fld>
            <a:endParaRPr lang="de-DE" dirty="0"/>
          </a:p>
        </p:txBody>
      </p:sp>
    </p:spTree>
    <p:extLst>
      <p:ext uri="{BB962C8B-B14F-4D97-AF65-F5344CB8AC3E}">
        <p14:creationId xmlns:p14="http://schemas.microsoft.com/office/powerpoint/2010/main" val="2199971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99DF33BD-AE0E-45B7-BB94-73D59A76EF67}" type="datetimeFigureOut">
              <a:rPr lang="de-DE" smtClean="0"/>
              <a:t>06.01.2026</a:t>
            </a:fld>
            <a:endParaRPr lang="de-DE" dirty="0"/>
          </a:p>
        </p:txBody>
      </p:sp>
      <p:sp>
        <p:nvSpPr>
          <p:cNvPr id="4" name="Fußzeilenplatzhalter 3"/>
          <p:cNvSpPr>
            <a:spLocks noGrp="1"/>
          </p:cNvSpPr>
          <p:nvPr>
            <p:ph type="ftr" sz="quarter" idx="11"/>
          </p:nvPr>
        </p:nvSpPr>
        <p:spPr/>
        <p:txBody>
          <a:bodyPr/>
          <a:lstStyle/>
          <a:p>
            <a:endParaRPr lang="de-DE" dirty="0"/>
          </a:p>
        </p:txBody>
      </p:sp>
      <p:sp>
        <p:nvSpPr>
          <p:cNvPr id="5" name="Foliennummernplatzhalter 4"/>
          <p:cNvSpPr>
            <a:spLocks noGrp="1"/>
          </p:cNvSpPr>
          <p:nvPr>
            <p:ph type="sldNum" sz="quarter" idx="12"/>
          </p:nvPr>
        </p:nvSpPr>
        <p:spPr/>
        <p:txBody>
          <a:bodyPr/>
          <a:lstStyle/>
          <a:p>
            <a:fld id="{28FAD8F6-8415-4D3B-98ED-961F47F78BDA}" type="slidenum">
              <a:rPr lang="de-DE" smtClean="0"/>
              <a:t>‹Nr.›</a:t>
            </a:fld>
            <a:endParaRPr lang="de-DE" dirty="0"/>
          </a:p>
        </p:txBody>
      </p:sp>
    </p:spTree>
    <p:extLst>
      <p:ext uri="{BB962C8B-B14F-4D97-AF65-F5344CB8AC3E}">
        <p14:creationId xmlns:p14="http://schemas.microsoft.com/office/powerpoint/2010/main" val="4256801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9DF33BD-AE0E-45B7-BB94-73D59A76EF67}" type="datetimeFigureOut">
              <a:rPr lang="de-DE" smtClean="0"/>
              <a:t>06.01.2026</a:t>
            </a:fld>
            <a:endParaRPr lang="de-DE" dirty="0"/>
          </a:p>
        </p:txBody>
      </p:sp>
      <p:sp>
        <p:nvSpPr>
          <p:cNvPr id="3" name="Fußzeilenplatzhalter 2"/>
          <p:cNvSpPr>
            <a:spLocks noGrp="1"/>
          </p:cNvSpPr>
          <p:nvPr>
            <p:ph type="ftr" sz="quarter" idx="11"/>
          </p:nvPr>
        </p:nvSpPr>
        <p:spPr/>
        <p:txBody>
          <a:bodyPr/>
          <a:lstStyle/>
          <a:p>
            <a:endParaRPr lang="de-DE" dirty="0"/>
          </a:p>
        </p:txBody>
      </p:sp>
      <p:sp>
        <p:nvSpPr>
          <p:cNvPr id="4" name="Foliennummernplatzhalter 3"/>
          <p:cNvSpPr>
            <a:spLocks noGrp="1"/>
          </p:cNvSpPr>
          <p:nvPr>
            <p:ph type="sldNum" sz="quarter" idx="12"/>
          </p:nvPr>
        </p:nvSpPr>
        <p:spPr/>
        <p:txBody>
          <a:bodyPr/>
          <a:lstStyle/>
          <a:p>
            <a:fld id="{28FAD8F6-8415-4D3B-98ED-961F47F78BDA}" type="slidenum">
              <a:rPr lang="de-DE" smtClean="0"/>
              <a:t>‹Nr.›</a:t>
            </a:fld>
            <a:endParaRPr lang="de-DE" dirty="0"/>
          </a:p>
        </p:txBody>
      </p:sp>
    </p:spTree>
    <p:extLst>
      <p:ext uri="{BB962C8B-B14F-4D97-AF65-F5344CB8AC3E}">
        <p14:creationId xmlns:p14="http://schemas.microsoft.com/office/powerpoint/2010/main" val="2047583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99DF33BD-AE0E-45B7-BB94-73D59A76EF67}" type="datetimeFigureOut">
              <a:rPr lang="de-DE" smtClean="0"/>
              <a:t>06.01.2026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28FAD8F6-8415-4D3B-98ED-961F47F78BDA}" type="slidenum">
              <a:rPr lang="de-DE" smtClean="0"/>
              <a:t>‹Nr.›</a:t>
            </a:fld>
            <a:endParaRPr lang="de-DE" dirty="0"/>
          </a:p>
        </p:txBody>
      </p:sp>
    </p:spTree>
    <p:extLst>
      <p:ext uri="{BB962C8B-B14F-4D97-AF65-F5344CB8AC3E}">
        <p14:creationId xmlns:p14="http://schemas.microsoft.com/office/powerpoint/2010/main" val="2314156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99DF33BD-AE0E-45B7-BB94-73D59A76EF67}" type="datetimeFigureOut">
              <a:rPr lang="de-DE" smtClean="0"/>
              <a:t>06.01.2026</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28FAD8F6-8415-4D3B-98ED-961F47F78BDA}" type="slidenum">
              <a:rPr lang="de-DE" smtClean="0"/>
              <a:t>‹Nr.›</a:t>
            </a:fld>
            <a:endParaRPr lang="de-DE" dirty="0"/>
          </a:p>
        </p:txBody>
      </p:sp>
    </p:spTree>
    <p:extLst>
      <p:ext uri="{BB962C8B-B14F-4D97-AF65-F5344CB8AC3E}">
        <p14:creationId xmlns:p14="http://schemas.microsoft.com/office/powerpoint/2010/main" val="1972553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F33BD-AE0E-45B7-BB94-73D59A76EF67}" type="datetimeFigureOut">
              <a:rPr lang="de-DE" smtClean="0"/>
              <a:t>06.01.2026</a:t>
            </a:fld>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FAD8F6-8415-4D3B-98ED-961F47F78BDA}" type="slidenum">
              <a:rPr lang="de-DE" smtClean="0"/>
              <a:t>‹Nr.›</a:t>
            </a:fld>
            <a:endParaRPr lang="de-DE" dirty="0"/>
          </a:p>
        </p:txBody>
      </p:sp>
    </p:spTree>
    <p:extLst>
      <p:ext uri="{BB962C8B-B14F-4D97-AF65-F5344CB8AC3E}">
        <p14:creationId xmlns:p14="http://schemas.microsoft.com/office/powerpoint/2010/main" val="4073755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juris.de/r3/document/BJNR001950896BJNE260101377/format/xsl?oi=bHHcHKBsUC&amp;sourceP=%7B%22source%22%3A%22Link%22%7D" TargetMode="External"/><Relationship Id="rId2" Type="http://schemas.openxmlformats.org/officeDocument/2006/relationships/hyperlink" Target="https://www.juris.de/r3/document/BJNR001950896BJNE035502377/format/xsl?oi=bHHcHKBsUC&amp;sourceP=%7B%22source%22%3A%22Link%22%7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juris.de/r3/document/BJNR001950896BJNE260101377/format/xsl?oi=pW385XW6Bc&amp;sourceP=%7B%22source%22%3A%22Link%22%7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beck-online.beck.de/?typ=reference&amp;y=100&amp;g=MB_KT2009&amp;p=4&amp;x=2" TargetMode="External"/><Relationship Id="rId3" Type="http://schemas.openxmlformats.org/officeDocument/2006/relationships/hyperlink" Target="https://beck-online.beck.de/?typ=reference&amp;y=100&amp;g=VVG&amp;p=164&amp;x=1" TargetMode="External"/><Relationship Id="rId7" Type="http://schemas.openxmlformats.org/officeDocument/2006/relationships/hyperlink" Target="https://beck-online.beck.de/?typ=reference&amp;y=100&amp;g=MB_KT2009&amp;p=4&amp;x=4" TargetMode="External"/><Relationship Id="rId2" Type="http://schemas.openxmlformats.org/officeDocument/2006/relationships/hyperlink" Target="https://beck-online.beck.de/?typ=reference&amp;y=100&amp;g=VVG&amp;p=164" TargetMode="External"/><Relationship Id="rId1" Type="http://schemas.openxmlformats.org/officeDocument/2006/relationships/slideLayout" Target="../slideLayouts/slideLayout2.xml"/><Relationship Id="rId6" Type="http://schemas.openxmlformats.org/officeDocument/2006/relationships/hyperlink" Target="https://beck-online.beck.de/?typ=reference&amp;y=100&amp;g=MB_KT2009&amp;p=4" TargetMode="External"/><Relationship Id="rId5" Type="http://schemas.openxmlformats.org/officeDocument/2006/relationships/hyperlink" Target="https://beck-online.beck.de/?typ=reference&amp;y=100&amp;g=BGB&amp;p=306&amp;x=3" TargetMode="External"/><Relationship Id="rId4" Type="http://schemas.openxmlformats.org/officeDocument/2006/relationships/hyperlink" Target="https://beck-online.beck.de/?typ=reference&amp;y=100&amp;g=BGB&amp;p=306"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juris.de/r3/document/BJNR263110007BJNE000906819/format/xsl?oi=wpuqssKc4P&amp;sourceP=%7B%22source%22%3A%22Link%22%7D" TargetMode="External"/><Relationship Id="rId2" Type="http://schemas.openxmlformats.org/officeDocument/2006/relationships/hyperlink" Target="https://www.juris.de/r3/document/BJNR263110007BJNE017001118/format/xsl?oi=wpuqssKc4P&amp;sourceP=%7B%22source%22%3A%22Link%22%7D" TargetMode="External"/><Relationship Id="rId1" Type="http://schemas.openxmlformats.org/officeDocument/2006/relationships/slideLayout" Target="../slideLayouts/slideLayout2.xml"/><Relationship Id="rId4" Type="http://schemas.openxmlformats.org/officeDocument/2006/relationships/hyperlink" Target="https://www.juris.de/r3/document/BJNR001950896BJNE260101377/format/xsl?oi=wpuqssKc4P&amp;sourceP=%7B%22source%22%3A%22Link%22%7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juris.de/r3/document/BJNR001950896BJNE259801377/format/xsl?oi=pW385XW6Bc&amp;sourceP=%7B%22source%22%3A%22Link%22%7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11560" y="764704"/>
            <a:ext cx="7772400" cy="5184576"/>
          </a:xfrm>
        </p:spPr>
        <p:txBody>
          <a:bodyPr>
            <a:noAutofit/>
          </a:bodyPr>
          <a:lstStyle/>
          <a:p>
            <a:pPr algn="l"/>
            <a:br>
              <a:rPr lang="de-DE" sz="2400" u="sng" dirty="0">
                <a:latin typeface="Arial" panose="020B0604020202020204" pitchFamily="34" charset="0"/>
                <a:cs typeface="Arial" panose="020B0604020202020204" pitchFamily="34" charset="0"/>
              </a:rPr>
            </a:br>
            <a:br>
              <a:rPr lang="de-DE" sz="2400" u="sng"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4" name="Untertitel 3"/>
          <p:cNvSpPr>
            <a:spLocks noGrp="1"/>
          </p:cNvSpPr>
          <p:nvPr>
            <p:ph type="subTitle" idx="1"/>
          </p:nvPr>
        </p:nvSpPr>
        <p:spPr>
          <a:xfrm>
            <a:off x="827584" y="764704"/>
            <a:ext cx="6944816" cy="4874096"/>
          </a:xfrm>
        </p:spPr>
        <p:txBody>
          <a:bodyPr>
            <a:normAutofit fontScale="47500" lnSpcReduction="20000"/>
          </a:bodyPr>
          <a:lstStyle/>
          <a:p>
            <a:pPr algn="l"/>
            <a:endParaRPr lang="de-DE" sz="1800" dirty="0">
              <a:solidFill>
                <a:schemeClr val="tx1"/>
              </a:solidFill>
              <a:latin typeface="Arial" panose="020B0604020202020204" pitchFamily="34" charset="0"/>
              <a:cs typeface="Arial" panose="020B0604020202020204" pitchFamily="34" charset="0"/>
            </a:endParaRPr>
          </a:p>
          <a:p>
            <a:pPr algn="l"/>
            <a:endParaRPr lang="de-DE" sz="1800" dirty="0">
              <a:solidFill>
                <a:schemeClr val="tx1"/>
              </a:solidFill>
              <a:latin typeface="Arial" panose="020B0604020202020204" pitchFamily="34" charset="0"/>
              <a:cs typeface="Arial" panose="020B0604020202020204" pitchFamily="34" charset="0"/>
            </a:endParaRPr>
          </a:p>
          <a:p>
            <a:r>
              <a:rPr lang="de-DE" sz="3300" b="1" u="sng" dirty="0">
                <a:latin typeface="Arial" panose="020B0604020202020204" pitchFamily="34" charset="0"/>
                <a:cs typeface="Arial" panose="020B0604020202020204" pitchFamily="34" charset="0"/>
              </a:rPr>
              <a:t>„Aktuelle Rück- und Ausblicke auf Entscheidungen des IV. Zivilsenats </a:t>
            </a:r>
          </a:p>
          <a:p>
            <a:endParaRPr lang="de-DE" sz="3300" b="1" u="sng" dirty="0">
              <a:latin typeface="Arial" panose="020B0604020202020204" pitchFamily="34" charset="0"/>
              <a:cs typeface="Arial" panose="020B0604020202020204" pitchFamily="34" charset="0"/>
            </a:endParaRPr>
          </a:p>
          <a:p>
            <a:r>
              <a:rPr lang="de-DE" sz="3300" b="1" u="sng" dirty="0">
                <a:latin typeface="Arial" panose="020B0604020202020204" pitchFamily="34" charset="0"/>
                <a:cs typeface="Arial" panose="020B0604020202020204" pitchFamily="34" charset="0"/>
              </a:rPr>
              <a:t>des BGH zum </a:t>
            </a:r>
          </a:p>
          <a:p>
            <a:endParaRPr lang="de-DE" sz="3300" b="1" u="sng" dirty="0">
              <a:latin typeface="Arial" panose="020B0604020202020204" pitchFamily="34" charset="0"/>
              <a:cs typeface="Arial" panose="020B0604020202020204" pitchFamily="34" charset="0"/>
            </a:endParaRPr>
          </a:p>
          <a:p>
            <a:r>
              <a:rPr lang="de-DE" sz="3300" b="1" u="sng" dirty="0">
                <a:latin typeface="Arial" panose="020B0604020202020204" pitchFamily="34" charset="0"/>
                <a:cs typeface="Arial" panose="020B0604020202020204" pitchFamily="34" charset="0"/>
              </a:rPr>
              <a:t>Versicherungsrecht 2025/26“</a:t>
            </a:r>
          </a:p>
          <a:p>
            <a:r>
              <a:rPr lang="de-DE" sz="3300" b="1" u="sng" dirty="0">
                <a:latin typeface="Arial" panose="020B0604020202020204" pitchFamily="34" charset="0"/>
                <a:cs typeface="Arial" panose="020B0604020202020204" pitchFamily="34" charset="0"/>
              </a:rPr>
              <a:t> </a:t>
            </a:r>
          </a:p>
          <a:p>
            <a:r>
              <a:rPr lang="de-DE" sz="3300" b="1" u="sng" dirty="0">
                <a:latin typeface="Arial" panose="020B0604020202020204" pitchFamily="34" charset="0"/>
                <a:cs typeface="Arial" panose="020B0604020202020204" pitchFamily="34" charset="0"/>
              </a:rPr>
              <a:t> </a:t>
            </a:r>
          </a:p>
          <a:p>
            <a:r>
              <a:rPr lang="de-DE" sz="3300" b="1" u="sng" dirty="0">
                <a:latin typeface="Arial" panose="020B0604020202020204" pitchFamily="34" charset="0"/>
                <a:cs typeface="Arial" panose="020B0604020202020204" pitchFamily="34" charset="0"/>
              </a:rPr>
              <a:t>50. Mannheimer Versicherungswissenschaftliche Jahrestagung</a:t>
            </a:r>
          </a:p>
          <a:p>
            <a:pPr algn="l"/>
            <a:endParaRPr lang="de-DE" sz="2600" b="1" u="sng" dirty="0">
              <a:solidFill>
                <a:schemeClr val="tx1"/>
              </a:solidFill>
              <a:latin typeface="Arial" panose="020B0604020202020204" pitchFamily="34" charset="0"/>
              <a:cs typeface="Arial" panose="020B0604020202020204" pitchFamily="34" charset="0"/>
            </a:endParaRPr>
          </a:p>
          <a:p>
            <a:pPr algn="l"/>
            <a:endParaRPr lang="de-DE" sz="2600" b="1" dirty="0">
              <a:solidFill>
                <a:schemeClr val="tx1"/>
              </a:solidFill>
              <a:latin typeface="Arial" panose="020B0604020202020204" pitchFamily="34" charset="0"/>
              <a:cs typeface="Arial" panose="020B0604020202020204" pitchFamily="34" charset="0"/>
            </a:endParaRPr>
          </a:p>
          <a:p>
            <a:pPr algn="l"/>
            <a:endParaRPr lang="de-DE" sz="2600" b="1" dirty="0">
              <a:solidFill>
                <a:schemeClr val="tx1"/>
              </a:solidFill>
              <a:latin typeface="Arial" panose="020B0604020202020204" pitchFamily="34" charset="0"/>
              <a:cs typeface="Arial" panose="020B0604020202020204" pitchFamily="34" charset="0"/>
            </a:endParaRPr>
          </a:p>
          <a:p>
            <a:pPr algn="l"/>
            <a:endParaRPr lang="de-DE" sz="2600" b="1" dirty="0">
              <a:solidFill>
                <a:schemeClr val="tx1"/>
              </a:solidFill>
              <a:latin typeface="Arial" panose="020B0604020202020204" pitchFamily="34" charset="0"/>
              <a:cs typeface="Arial" panose="020B0604020202020204" pitchFamily="34" charset="0"/>
            </a:endParaRPr>
          </a:p>
          <a:p>
            <a:pPr algn="l"/>
            <a:endParaRPr lang="de-DE" sz="2600" b="1" dirty="0">
              <a:solidFill>
                <a:schemeClr val="tx1"/>
              </a:solidFill>
              <a:latin typeface="Arial" panose="020B0604020202020204" pitchFamily="34" charset="0"/>
              <a:cs typeface="Arial" panose="020B0604020202020204" pitchFamily="34" charset="0"/>
            </a:endParaRPr>
          </a:p>
          <a:p>
            <a:pPr algn="l"/>
            <a:r>
              <a:rPr lang="de-DE" sz="2600" b="1" dirty="0">
                <a:solidFill>
                  <a:schemeClr val="tx1"/>
                </a:solidFill>
                <a:latin typeface="Arial" panose="020B0604020202020204" pitchFamily="34" charset="0"/>
                <a:cs typeface="Arial" panose="020B0604020202020204" pitchFamily="34" charset="0"/>
              </a:rPr>
              <a:t>Mannheim, 29. Januar 2026</a:t>
            </a:r>
          </a:p>
          <a:p>
            <a:pPr algn="l"/>
            <a:endParaRPr lang="de-DE" sz="2600" b="1" dirty="0">
              <a:solidFill>
                <a:schemeClr val="tx1"/>
              </a:solidFill>
              <a:latin typeface="Arial" panose="020B0604020202020204" pitchFamily="34" charset="0"/>
              <a:cs typeface="Arial" panose="020B0604020202020204" pitchFamily="34" charset="0"/>
            </a:endParaRPr>
          </a:p>
          <a:p>
            <a:pPr algn="l"/>
            <a:endParaRPr lang="de-DE" sz="2600" b="1" dirty="0">
              <a:solidFill>
                <a:schemeClr val="tx1"/>
              </a:solidFill>
              <a:latin typeface="Arial" panose="020B0604020202020204" pitchFamily="34" charset="0"/>
              <a:cs typeface="Arial" panose="020B0604020202020204" pitchFamily="34" charset="0"/>
            </a:endParaRPr>
          </a:p>
          <a:p>
            <a:pPr algn="l"/>
            <a:endParaRPr lang="de-DE" sz="2600" b="1" dirty="0">
              <a:solidFill>
                <a:schemeClr val="tx1"/>
              </a:solidFill>
              <a:latin typeface="Arial" panose="020B0604020202020204" pitchFamily="34" charset="0"/>
              <a:cs typeface="Arial" panose="020B0604020202020204" pitchFamily="34" charset="0"/>
            </a:endParaRPr>
          </a:p>
          <a:p>
            <a:pPr algn="l"/>
            <a:endParaRPr lang="de-DE" sz="2600" b="1" dirty="0">
              <a:solidFill>
                <a:schemeClr val="tx1"/>
              </a:solidFill>
              <a:latin typeface="Arial" panose="020B0604020202020204" pitchFamily="34" charset="0"/>
              <a:cs typeface="Arial" panose="020B0604020202020204" pitchFamily="34" charset="0"/>
            </a:endParaRPr>
          </a:p>
          <a:p>
            <a:pPr algn="l"/>
            <a:r>
              <a:rPr lang="de-DE" sz="2600" b="1" dirty="0">
                <a:solidFill>
                  <a:schemeClr val="tx1"/>
                </a:solidFill>
                <a:latin typeface="Arial" panose="020B0604020202020204" pitchFamily="34" charset="0"/>
                <a:cs typeface="Arial" panose="020B0604020202020204" pitchFamily="34" charset="0"/>
              </a:rPr>
              <a:t>Prof. Dr. Christoph Karczewski</a:t>
            </a:r>
          </a:p>
          <a:p>
            <a:pPr algn="l"/>
            <a:r>
              <a:rPr lang="de-DE" sz="2600" b="1" dirty="0">
                <a:solidFill>
                  <a:schemeClr val="tx1"/>
                </a:solidFill>
                <a:latin typeface="Arial" panose="020B0604020202020204" pitchFamily="34" charset="0"/>
                <a:cs typeface="Arial" panose="020B0604020202020204" pitchFamily="34" charset="0"/>
              </a:rPr>
              <a:t>Vorsitzender Richter am Bundesgerichtshof</a:t>
            </a:r>
          </a:p>
          <a:p>
            <a:pPr algn="l"/>
            <a:r>
              <a:rPr lang="de-DE" sz="2600" b="1" dirty="0">
                <a:solidFill>
                  <a:schemeClr val="tx1"/>
                </a:solidFill>
                <a:latin typeface="Arial" panose="020B0604020202020204" pitchFamily="34" charset="0"/>
                <a:cs typeface="Arial" panose="020B0604020202020204" pitchFamily="34" charset="0"/>
              </a:rPr>
              <a:t>IV. Zivilsenat</a:t>
            </a:r>
          </a:p>
        </p:txBody>
      </p:sp>
    </p:spTree>
    <p:extLst>
      <p:ext uri="{BB962C8B-B14F-4D97-AF65-F5344CB8AC3E}">
        <p14:creationId xmlns:p14="http://schemas.microsoft.com/office/powerpoint/2010/main" val="2462814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br>
              <a:rPr lang="de-DE" sz="2000" b="1" u="sng" dirty="0">
                <a:latin typeface="Arial" panose="020B0604020202020204" pitchFamily="34" charset="0"/>
                <a:cs typeface="Arial" panose="020B0604020202020204" pitchFamily="34" charset="0"/>
              </a:rPr>
            </a:br>
            <a:r>
              <a:rPr lang="de-DE" sz="2000" b="1" u="sng" dirty="0">
                <a:latin typeface="Arial" panose="020B0604020202020204" pitchFamily="34" charset="0"/>
                <a:cs typeface="Arial" panose="020B0604020202020204" pitchFamily="34" charset="0"/>
              </a:rPr>
              <a:t>F – D &amp; O – Versicherung</a:t>
            </a:r>
            <a:br>
              <a:rPr lang="de-DE" sz="2000" dirty="0">
                <a:latin typeface="Arial" panose="020B0604020202020204" pitchFamily="34" charset="0"/>
                <a:cs typeface="Arial" panose="020B0604020202020204" pitchFamily="34" charset="0"/>
              </a:rPr>
            </a:br>
            <a:r>
              <a:rPr lang="de-DE" sz="2000" b="1" i="1" u="sng" dirty="0">
                <a:effectLst/>
                <a:latin typeface="Arial" panose="020B0604020202020204" pitchFamily="34" charset="0"/>
                <a:ea typeface="Times New Roman" panose="02020603050405020304" pitchFamily="18" charset="0"/>
                <a:cs typeface="Arial" panose="020B0604020202020204" pitchFamily="34" charset="0"/>
              </a:rPr>
              <a:t>1.  BGH vom 19. November 2025 – IV ZR 66/25, ZIP 2025, 3092 („Zahlungen nach Insolvenzreife“)</a:t>
            </a:r>
            <a:br>
              <a:rPr lang="de-DE" sz="2000" dirty="0">
                <a:effectLst/>
                <a:latin typeface="Arial" panose="020B0604020202020204" pitchFamily="34" charset="0"/>
                <a:ea typeface="Times New Roman" panose="02020603050405020304" pitchFamily="18" charset="0"/>
                <a:cs typeface="Times New Roman" panose="02020603050405020304" pitchFamily="18" charset="0"/>
              </a:rPr>
            </a:br>
            <a:br>
              <a:rPr lang="de-DE" sz="2000" dirty="0">
                <a:latin typeface="Arial" panose="020B0604020202020204" pitchFamily="34" charset="0"/>
                <a:cs typeface="Arial" panose="020B0604020202020204" pitchFamily="34" charset="0"/>
              </a:rPr>
            </a:br>
            <a:endParaRPr lang="de-DE" sz="20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a:bodyPr>
          <a:lstStyle/>
          <a:p>
            <a:pPr marL="0" indent="0">
              <a:buNone/>
            </a:pPr>
            <a:r>
              <a:rPr lang="de-DE" sz="2800" b="0" i="0" dirty="0">
                <a:solidFill>
                  <a:srgbClr val="333333"/>
                </a:solidFill>
                <a:effectLst/>
                <a:latin typeface="Arial" panose="020B0604020202020204" pitchFamily="34" charset="0"/>
                <a:cs typeface="Arial" panose="020B0604020202020204" pitchFamily="34" charset="0"/>
              </a:rPr>
              <a:t>Der Ausschluss des Versicherungsschutzes nach Ziffer 6 ULLA setzt voraus, dass gerade die Pflichtverletzung aufgrund gesetzlicher Haftpflichtbestimmungen, wegen der die versicherte Person für einen Vermögensschaden in Anspruch genommen wird, wissentlich erfolgte.</a:t>
            </a:r>
            <a:endParaRPr lang="de-DE"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7162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2000" b="1" u="sng" dirty="0">
                <a:latin typeface="Arial" panose="020B0604020202020204" pitchFamily="34" charset="0"/>
                <a:cs typeface="Arial" panose="020B0604020202020204" pitchFamily="34" charset="0"/>
              </a:rPr>
              <a:t>2. IV ZR 183/24 – noch nicht terminiert</a:t>
            </a:r>
            <a:br>
              <a:rPr lang="de-DE" dirty="0"/>
            </a:br>
            <a:endParaRPr lang="de-DE" dirty="0"/>
          </a:p>
        </p:txBody>
      </p:sp>
      <p:sp>
        <p:nvSpPr>
          <p:cNvPr id="3" name="Inhaltsplatzhalter 2"/>
          <p:cNvSpPr>
            <a:spLocks noGrp="1"/>
          </p:cNvSpPr>
          <p:nvPr>
            <p:ph idx="1"/>
          </p:nvPr>
        </p:nvSpPr>
        <p:spPr>
          <a:xfrm>
            <a:off x="457200" y="764704"/>
            <a:ext cx="8229600" cy="5361459"/>
          </a:xfrm>
        </p:spPr>
        <p:txBody>
          <a:bodyPr>
            <a:normAutofit fontScale="47500" lnSpcReduction="20000"/>
          </a:bodyPr>
          <a:lstStyle/>
          <a:p>
            <a:pPr marL="0" indent="0">
              <a:buNone/>
            </a:pPr>
            <a:r>
              <a:rPr lang="de-DE" dirty="0"/>
              <a:t>OLG Frankfurt/M. vom 7 U 82/22, </a:t>
            </a:r>
            <a:r>
              <a:rPr lang="de-DE" dirty="0" err="1"/>
              <a:t>r+s</a:t>
            </a:r>
            <a:r>
              <a:rPr lang="de-DE" dirty="0"/>
              <a:t> 2025, 14:</a:t>
            </a:r>
          </a:p>
          <a:p>
            <a:pPr marL="0" indent="0">
              <a:buNone/>
            </a:pPr>
            <a:r>
              <a:rPr lang="de-DE" b="1" dirty="0"/>
              <a:t>1. Es </a:t>
            </a:r>
            <a:r>
              <a:rPr lang="de-DE" sz="3400" b="1" dirty="0">
                <a:latin typeface="Arial" panose="020B0604020202020204" pitchFamily="34" charset="0"/>
                <a:cs typeface="Arial" panose="020B0604020202020204" pitchFamily="34" charset="0"/>
              </a:rPr>
              <a:t>besteht ein Anspruch auf Versicherungsschutz für die PR-Kosten in Bezug auf die Medienberichterstattung in Zusammenhang mit einem Ermittlungsverfahren der Staatsanwaltschaft, wenn für den Betroffenen ein karrierebeeinträchtigender Reputationsschaden droht. </a:t>
            </a:r>
            <a:endParaRPr lang="de-DE" sz="3400" dirty="0">
              <a:latin typeface="Arial" panose="020B0604020202020204" pitchFamily="34" charset="0"/>
              <a:cs typeface="Arial" panose="020B0604020202020204" pitchFamily="34" charset="0"/>
            </a:endParaRPr>
          </a:p>
          <a:p>
            <a:pPr marL="0" indent="0">
              <a:buNone/>
            </a:pPr>
            <a:r>
              <a:rPr lang="de-DE" sz="3400" b="1" dirty="0">
                <a:latin typeface="Arial" panose="020B0604020202020204" pitchFamily="34" charset="0"/>
                <a:cs typeface="Arial" panose="020B0604020202020204" pitchFamily="34" charset="0"/>
              </a:rPr>
              <a:t>2. Vorliegend besteht der Anspruch auf Feststellung, dass der Versicherer zur Gewährung bedingungsgemäßen Versicherungsschutzes für die PR-Kosten verpflichtet ist, lediglich bis zum Zeitpunkt des Eintritts der Erschöpfung der Gesamtversicherungssumme. Für nach diesem Zeitpunkt angefallene PR-Kosten kann sich der Versicherer mit Erfolg auf Erfüllung gemäß </a:t>
            </a:r>
            <a:r>
              <a:rPr lang="de-DE" sz="3400" b="1" dirty="0">
                <a:latin typeface="Arial" panose="020B0604020202020204" pitchFamily="34" charset="0"/>
                <a:cs typeface="Arial" panose="020B0604020202020204" pitchFamily="34" charset="0"/>
                <a:hlinkClick r:id="rId2" tooltip="§ 362 BGB, Bundesnorm, Erlöschen durch Leistung, Bürgerliches Gesetzbuch, gültig ab 01.01.2002"/>
              </a:rPr>
              <a:t>§ 362 Abs. 1 BGB</a:t>
            </a:r>
            <a:r>
              <a:rPr lang="de-DE" sz="3400" b="1" dirty="0">
                <a:latin typeface="Arial" panose="020B0604020202020204" pitchFamily="34" charset="0"/>
                <a:cs typeface="Arial" panose="020B0604020202020204" pitchFamily="34" charset="0"/>
              </a:rPr>
              <a:t> berufen. </a:t>
            </a:r>
            <a:endParaRPr lang="de-DE" sz="3400" dirty="0">
              <a:latin typeface="Arial" panose="020B0604020202020204" pitchFamily="34" charset="0"/>
              <a:cs typeface="Arial" panose="020B0604020202020204" pitchFamily="34" charset="0"/>
            </a:endParaRPr>
          </a:p>
          <a:p>
            <a:pPr marL="0" indent="0">
              <a:buNone/>
            </a:pPr>
            <a:r>
              <a:rPr lang="de-DE" sz="3400" dirty="0">
                <a:latin typeface="Arial" panose="020B0604020202020204" pitchFamily="34" charset="0"/>
                <a:cs typeface="Arial" panose="020B0604020202020204" pitchFamily="34" charset="0"/>
              </a:rPr>
              <a:t>3. Unter Berücksichtigung des Sinns und Zwecks einer Serienschadensklausel muss eine Anspruchserhebung als Versicherungsfall ausscheiden, für die unstreitig und von vornherein - zum Beispiel aufgrund einer Ausschlussklausel - kein Versicherungsschutz in Betracht kommt. Ansonsten bestünde die Möglichkeit, trotz offensichtlich nicht versicherter Umstände einen Versicherungsfall zu generieren, der dann maßgeblich für die zugrunde zu legende Versicherungsperiode und deren Bedingungen wird. </a:t>
            </a:r>
          </a:p>
          <a:p>
            <a:pPr marL="0" indent="0">
              <a:buNone/>
            </a:pPr>
            <a:r>
              <a:rPr lang="de-DE" sz="3400" dirty="0">
                <a:latin typeface="Arial" panose="020B0604020202020204" pitchFamily="34" charset="0"/>
                <a:cs typeface="Arial" panose="020B0604020202020204" pitchFamily="34" charset="0"/>
              </a:rPr>
              <a:t>4. Eine rechtsmissbräuchliche Rechtsausübung liegt vor, wenn ein Versicherungsnehmer die vom Versicherungsschutz unstreitig ausgeschlossene Sammelklage in den USA als Vorwand für die Erreichung einer ihm günstigen Serienverknüpfung nutzen will. </a:t>
            </a:r>
          </a:p>
          <a:p>
            <a:pPr marL="0" indent="0">
              <a:buNone/>
            </a:pPr>
            <a:r>
              <a:rPr lang="de-DE" sz="3400" dirty="0">
                <a:latin typeface="Arial" panose="020B0604020202020204" pitchFamily="34" charset="0"/>
                <a:cs typeface="Arial" panose="020B0604020202020204" pitchFamily="34" charset="0"/>
              </a:rPr>
              <a:t>5. Die streitgegenständliche (Kosten-)Anrechnungsklausel verstößt nicht gegen das Transparenzgebot und führt auch nicht zu einer unangemessenen Benachteiligung nach </a:t>
            </a:r>
            <a:r>
              <a:rPr lang="de-DE" sz="3400" dirty="0">
                <a:latin typeface="Arial" panose="020B0604020202020204" pitchFamily="34" charset="0"/>
                <a:cs typeface="Arial" panose="020B0604020202020204" pitchFamily="34" charset="0"/>
                <a:hlinkClick r:id="rId3" tooltip="§ 307 BGB, Bundesnorm, Inhaltskontrolle, Bürgerliches Gesetzbuch, gültig ab 01.01.2002"/>
              </a:rPr>
              <a:t>§ 307 Abs. 1 und Abs. 2 BGB</a:t>
            </a:r>
            <a:r>
              <a:rPr lang="de-DE" sz="3400" dirty="0">
                <a:latin typeface="Arial" panose="020B0604020202020204" pitchFamily="34" charset="0"/>
                <a:cs typeface="Arial" panose="020B0604020202020204" pitchFamily="34" charset="0"/>
              </a:rPr>
              <a:t>. Das Risiko, dass die Versicherungssumme durch Anrechnung der Kosten erschöpft ist, weil eine zu niedrige Versicherungssumme vereinbart wurde, stammt aus der Sphäre des Versicherungsnehmers.</a:t>
            </a:r>
          </a:p>
          <a:p>
            <a:endParaRPr lang="de-DE" dirty="0"/>
          </a:p>
        </p:txBody>
      </p:sp>
    </p:spTree>
    <p:extLst>
      <p:ext uri="{BB962C8B-B14F-4D97-AF65-F5344CB8AC3E}">
        <p14:creationId xmlns:p14="http://schemas.microsoft.com/office/powerpoint/2010/main" val="1582406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2000" b="1" u="sng" dirty="0">
                <a:latin typeface="Arial" panose="020B0604020202020204" pitchFamily="34" charset="0"/>
                <a:cs typeface="Arial" panose="020B0604020202020204" pitchFamily="34" charset="0"/>
              </a:rPr>
              <a:t>G - Sachverständigenverfahren</a:t>
            </a:r>
            <a:br>
              <a:rPr lang="de-DE" sz="2000" b="1" u="sng" dirty="0">
                <a:latin typeface="Arial" panose="020B0604020202020204" pitchFamily="34" charset="0"/>
                <a:cs typeface="Arial" panose="020B0604020202020204" pitchFamily="34" charset="0"/>
              </a:rPr>
            </a:br>
            <a:r>
              <a:rPr lang="de-DE" sz="2000" b="1" i="1" u="sng" dirty="0">
                <a:latin typeface="Arial" panose="020B0604020202020204" pitchFamily="34" charset="0"/>
                <a:cs typeface="Arial" panose="020B0604020202020204" pitchFamily="34" charset="0"/>
              </a:rPr>
              <a:t>BGH vom 9. Juli 2025 – IV ZR 199/24, NJW 2025, 2622 („Sachverständigenverfahren“)</a:t>
            </a:r>
            <a:br>
              <a:rPr lang="de-DE" sz="2000" dirty="0">
                <a:latin typeface="Arial" panose="020B0604020202020204" pitchFamily="34" charset="0"/>
                <a:cs typeface="Arial" panose="020B0604020202020204" pitchFamily="34" charset="0"/>
              </a:rPr>
            </a:br>
            <a:endParaRPr lang="de-DE" sz="20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fontScale="77500" lnSpcReduction="20000"/>
          </a:bodyPr>
          <a:lstStyle/>
          <a:p>
            <a:pPr marL="0" indent="0">
              <a:buNone/>
            </a:pPr>
            <a:r>
              <a:rPr lang="de-DE" b="1" dirty="0">
                <a:latin typeface="Arial" panose="020B0604020202020204" pitchFamily="34" charset="0"/>
                <a:cs typeface="Arial" panose="020B0604020202020204" pitchFamily="34" charset="0"/>
              </a:rPr>
              <a:t>Einer Klausel in den Allgemeinen Bedingungen für die Kraftfahrtversicherung zum obligatorischen Sachverständigenverfahren (hier: A.2.6.2 S. 2 AKB), wonach im Fall der unterbliebenen Benennung eines Kraftfahrzeug-Sachverständigen für den Sachverständigenausschuss durch eine Vertragspartei des Versicherungsvertrags innerhalb der Frist von zwei Wochen nach Aufforderung durch die andere Partei diese den Sachverständigen bestimmt, lässt sich eine Vollmacht zum Abschluss eines Vertrags mit dem Sachverständigen im Namen der zur Benennung des Sachverständigen aufgeforderten Vertragspartei nicht entnehmen.</a:t>
            </a:r>
          </a:p>
        </p:txBody>
      </p:sp>
    </p:spTree>
    <p:extLst>
      <p:ext uri="{BB962C8B-B14F-4D97-AF65-F5344CB8AC3E}">
        <p14:creationId xmlns:p14="http://schemas.microsoft.com/office/powerpoint/2010/main" val="2774695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br>
              <a:rPr lang="de-DE" sz="2400" b="1" u="sng" dirty="0">
                <a:latin typeface="Arial" panose="020B0604020202020204" pitchFamily="34" charset="0"/>
                <a:cs typeface="Arial" panose="020B0604020202020204" pitchFamily="34" charset="0"/>
              </a:rPr>
            </a:br>
            <a:br>
              <a:rPr lang="de-DE" sz="2400" b="1" u="sng" dirty="0">
                <a:latin typeface="Arial" panose="020B0604020202020204" pitchFamily="34" charset="0"/>
                <a:cs typeface="Arial" panose="020B0604020202020204" pitchFamily="34" charset="0"/>
              </a:rPr>
            </a:br>
            <a:r>
              <a:rPr lang="de-DE" sz="2000" b="1" u="sng" dirty="0">
                <a:latin typeface="Arial" panose="020B0604020202020204" pitchFamily="34" charset="0"/>
                <a:cs typeface="Arial" panose="020B0604020202020204" pitchFamily="34" charset="0"/>
              </a:rPr>
              <a:t>H– Reiseversicherung</a:t>
            </a:r>
            <a:br>
              <a:rPr lang="de-DE" sz="2000" dirty="0">
                <a:latin typeface="Arial" panose="020B0604020202020204" pitchFamily="34" charset="0"/>
                <a:cs typeface="Arial" panose="020B0604020202020204" pitchFamily="34" charset="0"/>
              </a:rPr>
            </a:br>
            <a:r>
              <a:rPr lang="de-DE" sz="2000" b="1" i="1" u="sng" spc="25" dirty="0">
                <a:solidFill>
                  <a:srgbClr val="000000"/>
                </a:solidFill>
                <a:effectLst/>
                <a:latin typeface="Arial" panose="020B0604020202020204" pitchFamily="34" charset="0"/>
                <a:ea typeface="Times New Roman" panose="02020603050405020304" pitchFamily="18" charset="0"/>
              </a:rPr>
              <a:t>BGH vom 5. November 2025 – IV ZR 109/24, WM 2025, 2162 („Pandemieklausel“)</a:t>
            </a:r>
            <a:br>
              <a:rPr lang="de-DE" sz="1800" dirty="0">
                <a:effectLst/>
                <a:latin typeface="Times New Roman" panose="02020603050405020304" pitchFamily="18" charset="0"/>
                <a:ea typeface="Times New Roman" panose="02020603050405020304" pitchFamily="18" charset="0"/>
              </a:rPr>
            </a:br>
            <a:br>
              <a:rPr lang="de-DE" sz="2400" dirty="0">
                <a:latin typeface="Arial" panose="020B0604020202020204" pitchFamily="34" charset="0"/>
                <a:cs typeface="Arial" panose="020B0604020202020204" pitchFamily="34" charset="0"/>
              </a:rPr>
            </a:br>
            <a:endParaRPr lang="de-DE" sz="24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a:bodyPr>
          <a:lstStyle/>
          <a:p>
            <a:pPr marL="0" indent="0">
              <a:buNone/>
            </a:pPr>
            <a:r>
              <a:rPr lang="de-DE" sz="2800" b="1" i="0" dirty="0">
                <a:solidFill>
                  <a:srgbClr val="333333"/>
                </a:solidFill>
                <a:effectLst/>
                <a:latin typeface="Arial" panose="020B0604020202020204" pitchFamily="34" charset="0"/>
                <a:cs typeface="Arial" panose="020B0604020202020204" pitchFamily="34" charset="0"/>
              </a:rPr>
              <a:t>Die Formulierung "Nicht versichert sind Schäden durch Pandemien" in den Bestimmungen einer Jahres-Reiseversicherung (hier: Abschnitt A § 6 Nr. 1 e) VB) verstößt nicht gegen das Transparenzgebot des </a:t>
            </a:r>
            <a:r>
              <a:rPr lang="de-DE" sz="2800" b="1" i="0" u="sng" dirty="0">
                <a:solidFill>
                  <a:srgbClr val="5F334C"/>
                </a:solidFill>
                <a:effectLst/>
                <a:latin typeface="Arial" panose="020B0604020202020204" pitchFamily="34" charset="0"/>
                <a:cs typeface="Arial" panose="020B0604020202020204" pitchFamily="34" charset="0"/>
                <a:hlinkClick r:id="rId2" tooltip="§ 307 BGB, Bundesnorm, Inhaltskontrolle, Bürgerliches Gesetzbuch, gültig ab 01.01.2002"/>
              </a:rPr>
              <a:t>§ 307 Abs. 1 Satz 2 BGB</a:t>
            </a:r>
            <a:r>
              <a:rPr lang="de-DE" sz="2800" b="1" i="0" dirty="0">
                <a:solidFill>
                  <a:srgbClr val="333333"/>
                </a:solidFill>
                <a:effectLst/>
                <a:latin typeface="Arial" panose="020B0604020202020204" pitchFamily="34" charset="0"/>
                <a:cs typeface="Arial" panose="020B0604020202020204" pitchFamily="34" charset="0"/>
              </a:rPr>
              <a:t> oder das Verbot einer unangemessenen Benachteiligung, </a:t>
            </a:r>
            <a:r>
              <a:rPr lang="de-DE" sz="2800" b="1" i="0" u="sng" dirty="0">
                <a:solidFill>
                  <a:srgbClr val="5F334C"/>
                </a:solidFill>
                <a:effectLst/>
                <a:latin typeface="Arial" panose="020B0604020202020204" pitchFamily="34" charset="0"/>
                <a:cs typeface="Arial" panose="020B0604020202020204" pitchFamily="34" charset="0"/>
                <a:hlinkClick r:id="rId2" tooltip="§ 307 BGB, Bundesnorm, Inhaltskontrolle, Bürgerliches Gesetzbuch, gültig ab 01.01.2002"/>
              </a:rPr>
              <a:t>§ 307 Abs. 1 Satz 1 BGB</a:t>
            </a:r>
            <a:r>
              <a:rPr lang="de-DE" sz="2800" b="1" i="0" dirty="0">
                <a:solidFill>
                  <a:srgbClr val="333333"/>
                </a:solidFill>
                <a:effectLst/>
                <a:latin typeface="Arial" panose="020B0604020202020204" pitchFamily="34" charset="0"/>
                <a:cs typeface="Arial" panose="020B0604020202020204" pitchFamily="34" charset="0"/>
              </a:rPr>
              <a:t>.</a:t>
            </a:r>
            <a:endParaRPr lang="de-DE"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8000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DE" sz="2000" b="1" dirty="0">
                <a:latin typeface="Arial" panose="020B0604020202020204" pitchFamily="34" charset="0"/>
                <a:cs typeface="Arial" panose="020B0604020202020204" pitchFamily="34" charset="0"/>
              </a:rPr>
            </a:br>
            <a:r>
              <a:rPr lang="de-DE" sz="2000" b="1" u="sng" dirty="0">
                <a:latin typeface="Arial" panose="020B0604020202020204" pitchFamily="34" charset="0"/>
                <a:cs typeface="Arial" panose="020B0604020202020204" pitchFamily="34" charset="0"/>
              </a:rPr>
              <a:t>A – Private Krankenversicherung</a:t>
            </a:r>
            <a:br>
              <a:rPr lang="de-DE" sz="2000" b="1" u="sng" dirty="0">
                <a:latin typeface="Arial" panose="020B0604020202020204" pitchFamily="34" charset="0"/>
                <a:cs typeface="Arial" panose="020B0604020202020204" pitchFamily="34" charset="0"/>
              </a:rPr>
            </a:br>
            <a:r>
              <a:rPr lang="de-DE" sz="2000" b="1" i="1" u="sng" dirty="0">
                <a:latin typeface="Arial" panose="020B0604020202020204" pitchFamily="34" charset="0"/>
                <a:cs typeface="Arial" panose="020B0604020202020204" pitchFamily="34" charset="0"/>
              </a:rPr>
              <a:t>BGH vom 15. Oktober 2025 - IV ZR 157/24 („Geheimhaltung“)</a:t>
            </a:r>
            <a:br>
              <a:rPr lang="de-DE" sz="2000" i="1" u="sng" dirty="0">
                <a:latin typeface="Arial" panose="020B0604020202020204" pitchFamily="34" charset="0"/>
                <a:cs typeface="Arial" panose="020B0604020202020204" pitchFamily="34" charset="0"/>
              </a:rPr>
            </a:br>
            <a:endParaRPr lang="de-DE" sz="2000" i="1" u="sng"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a:bodyPr>
          <a:lstStyle/>
          <a:p>
            <a:pPr marL="0" indent="0">
              <a:buNone/>
            </a:pPr>
            <a:r>
              <a:rPr lang="de-DE" sz="2000" b="1" dirty="0">
                <a:effectLst/>
                <a:latin typeface="Arial" panose="020B0604020202020204" pitchFamily="34" charset="0"/>
                <a:ea typeface="Times New Roman" panose="02020603050405020304" pitchFamily="18" charset="0"/>
                <a:cs typeface="Times New Roman" panose="02020603050405020304" pitchFamily="18" charset="0"/>
              </a:rPr>
              <a:t>Ist eine zum Schutz der Geheimhaltungsinteressen des Versicherers gebotene und geeignete Geheimhaltungsanordnung gemäß §§ 172 Nr. 2, 174 Abs. 3 GVG nur deshalb ausgeblieben, weil der Prozessbevollmächtigte des Versicherungsnehmers nicht selbst im Termin erschienen ist (sondern nur ein </a:t>
            </a:r>
            <a:r>
              <a:rPr lang="de-DE" sz="2000" b="1" dirty="0" err="1">
                <a:effectLst/>
                <a:latin typeface="Arial" panose="020B0604020202020204" pitchFamily="34" charset="0"/>
                <a:ea typeface="Times New Roman" panose="02020603050405020304" pitchFamily="18" charset="0"/>
                <a:cs typeface="Times New Roman" panose="02020603050405020304" pitchFamily="18" charset="0"/>
              </a:rPr>
              <a:t>Terminsvertreter</a:t>
            </a:r>
            <a:r>
              <a:rPr lang="de-DE" sz="2000" b="1" dirty="0">
                <a:effectLst/>
                <a:latin typeface="Arial" panose="020B0604020202020204" pitchFamily="34" charset="0"/>
                <a:ea typeface="Times New Roman" panose="02020603050405020304" pitchFamily="18" charset="0"/>
                <a:cs typeface="Times New Roman" panose="02020603050405020304" pitchFamily="18" charset="0"/>
              </a:rPr>
              <a:t>), und ist der Versicherer deshalb daran gehindert gewesen, vollständig zu den Grundlagen einer Beitragserhöhung vorzutragen, so kann darin eine Beweisvereitelung liegen. Dies kommt insbesondere dann in Betracht, wenn das Gericht die Parteien vor dem Termin darauf hingewiesen hat, dass es den Erlass von Geheimhaltungsanordnungen beabsichtigt, welche Personen verpflichtet werden sollen und welche Folgen das Ausbleiben haben kann. </a:t>
            </a:r>
            <a:endParaRPr lang="de-DE"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6905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DE" sz="2000" b="1" u="sng" dirty="0">
                <a:latin typeface="Arial" panose="020B0604020202020204" pitchFamily="34" charset="0"/>
                <a:cs typeface="Arial" panose="020B0604020202020204" pitchFamily="34" charset="0"/>
              </a:rPr>
              <a:t>B – Krankentagegeldversicherung</a:t>
            </a:r>
            <a:br>
              <a:rPr lang="de-DE" sz="2000" dirty="0">
                <a:latin typeface="Arial" panose="020B0604020202020204" pitchFamily="34" charset="0"/>
                <a:cs typeface="Arial" panose="020B0604020202020204" pitchFamily="34" charset="0"/>
              </a:rPr>
            </a:br>
            <a:r>
              <a:rPr lang="de-DE" sz="2000" b="1" i="1" u="sng" dirty="0">
                <a:latin typeface="Arial" panose="020B0604020202020204" pitchFamily="34" charset="0"/>
                <a:cs typeface="Arial" panose="020B0604020202020204" pitchFamily="34" charset="0"/>
              </a:rPr>
              <a:t>BGH vom 12. März 2025 – IV ZR 32/24, VersR 2025, 491 („</a:t>
            </a:r>
            <a:r>
              <a:rPr lang="de-DE" sz="2000" b="1" i="1" u="sng" dirty="0" err="1">
                <a:latin typeface="Arial" panose="020B0604020202020204" pitchFamily="34" charset="0"/>
                <a:cs typeface="Arial" panose="020B0604020202020204" pitchFamily="34" charset="0"/>
              </a:rPr>
              <a:t>Klauselersetzungsverfahren</a:t>
            </a:r>
            <a:r>
              <a:rPr lang="de-DE" sz="2000" b="1" i="1" u="sng" dirty="0">
                <a:latin typeface="Arial" panose="020B0604020202020204" pitchFamily="34" charset="0"/>
                <a:cs typeface="Arial" panose="020B0604020202020204" pitchFamily="34" charset="0"/>
              </a:rPr>
              <a:t>“)</a:t>
            </a:r>
            <a:br>
              <a:rPr lang="de-DE" sz="2000" dirty="0">
                <a:latin typeface="Arial" panose="020B0604020202020204" pitchFamily="34" charset="0"/>
                <a:cs typeface="Arial" panose="020B0604020202020204" pitchFamily="34" charset="0"/>
              </a:rPr>
            </a:br>
            <a:endParaRPr lang="de-DE" sz="20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a:xfrm>
            <a:off x="457200" y="1196752"/>
            <a:ext cx="8229600" cy="5184576"/>
          </a:xfrm>
        </p:spPr>
        <p:txBody>
          <a:bodyPr>
            <a:normAutofit fontScale="70000" lnSpcReduction="20000"/>
          </a:bodyPr>
          <a:lstStyle/>
          <a:p>
            <a:pPr marL="0" indent="0">
              <a:buNone/>
            </a:pPr>
            <a:r>
              <a:rPr lang="de-DE" sz="3300" b="1" dirty="0">
                <a:latin typeface="Arial" panose="020B0604020202020204" pitchFamily="34" charset="0"/>
                <a:cs typeface="Arial" panose="020B0604020202020204" pitchFamily="34" charset="0"/>
              </a:rPr>
              <a:t>1. Die Ersetzung einer durch höchstrichterliche Entscheidung oder durch einen bestandskräftigen Verwaltungsakt für unwirksam erklärten Regelung in Allgemeinen Versicherungsbedingungen kann nur dann im Sinne des § </a:t>
            </a:r>
            <a:r>
              <a:rPr lang="de-DE" sz="3300" b="1" u="sng" dirty="0">
                <a:latin typeface="Arial" panose="020B0604020202020204" pitchFamily="34" charset="0"/>
                <a:cs typeface="Arial" panose="020B0604020202020204" pitchFamily="34" charset="0"/>
                <a:hlinkClick r:id="rId2"/>
              </a:rPr>
              <a:t>164</a:t>
            </a:r>
            <a:r>
              <a:rPr lang="de-DE" sz="3300" b="1" dirty="0">
                <a:latin typeface="Arial" panose="020B0604020202020204" pitchFamily="34" charset="0"/>
                <a:cs typeface="Arial" panose="020B0604020202020204" pitchFamily="34" charset="0"/>
              </a:rPr>
              <a:t> </a:t>
            </a:r>
            <a:r>
              <a:rPr lang="de-DE" sz="3300" b="1" u="sng" dirty="0">
                <a:latin typeface="Arial" panose="020B0604020202020204" pitchFamily="34" charset="0"/>
                <a:cs typeface="Arial" panose="020B0604020202020204" pitchFamily="34" charset="0"/>
                <a:hlinkClick r:id="rId3"/>
              </a:rPr>
              <a:t>I</a:t>
            </a:r>
            <a:r>
              <a:rPr lang="de-DE" sz="3300" b="1" dirty="0">
                <a:latin typeface="Arial" panose="020B0604020202020204" pitchFamily="34" charset="0"/>
                <a:cs typeface="Arial" panose="020B0604020202020204" pitchFamily="34" charset="0"/>
              </a:rPr>
              <a:t> 1 Alt. 1 VVG zur Fortführung des Vertrags notwendig sein, wenn infolge der Unwirksamkeit der Klausel mindestens die Voraussetzungen für eine ergänzende Vertragsauslegung gegeben sind.</a:t>
            </a:r>
          </a:p>
          <a:p>
            <a:pPr marL="0" indent="0">
              <a:buNone/>
            </a:pPr>
            <a:r>
              <a:rPr lang="de-DE" sz="3300" b="1" dirty="0">
                <a:latin typeface="Arial" panose="020B0604020202020204" pitchFamily="34" charset="0"/>
                <a:cs typeface="Arial" panose="020B0604020202020204" pitchFamily="34" charset="0"/>
              </a:rPr>
              <a:t>2. Für den Krankentagegeldversicherer stellt es keine unzumutbare Härte im Sinne des § </a:t>
            </a:r>
            <a:r>
              <a:rPr lang="de-DE" sz="3300" b="1" u="sng" dirty="0">
                <a:latin typeface="Arial" panose="020B0604020202020204" pitchFamily="34" charset="0"/>
                <a:cs typeface="Arial" panose="020B0604020202020204" pitchFamily="34" charset="0"/>
                <a:hlinkClick r:id="rId4"/>
              </a:rPr>
              <a:t>306</a:t>
            </a:r>
            <a:r>
              <a:rPr lang="de-DE" sz="3300" b="1" dirty="0">
                <a:latin typeface="Arial" panose="020B0604020202020204" pitchFamily="34" charset="0"/>
                <a:cs typeface="Arial" panose="020B0604020202020204" pitchFamily="34" charset="0"/>
              </a:rPr>
              <a:t> </a:t>
            </a:r>
            <a:r>
              <a:rPr lang="de-DE" sz="3300" b="1" u="sng" dirty="0">
                <a:latin typeface="Arial" panose="020B0604020202020204" pitchFamily="34" charset="0"/>
                <a:cs typeface="Arial" panose="020B0604020202020204" pitchFamily="34" charset="0"/>
                <a:hlinkClick r:id="rId5"/>
              </a:rPr>
              <a:t>III</a:t>
            </a:r>
            <a:r>
              <a:rPr lang="de-DE" sz="3300" b="1" dirty="0">
                <a:latin typeface="Arial" panose="020B0604020202020204" pitchFamily="34" charset="0"/>
                <a:cs typeface="Arial" panose="020B0604020202020204" pitchFamily="34" charset="0"/>
              </a:rPr>
              <a:t> BGB dar, an einem infolge der Unwirksamkeit von § </a:t>
            </a:r>
            <a:r>
              <a:rPr lang="de-DE" sz="3300" b="1" u="sng" dirty="0">
                <a:latin typeface="Arial" panose="020B0604020202020204" pitchFamily="34" charset="0"/>
                <a:cs typeface="Arial" panose="020B0604020202020204" pitchFamily="34" charset="0"/>
                <a:hlinkClick r:id="rId6"/>
              </a:rPr>
              <a:t>4</a:t>
            </a:r>
            <a:r>
              <a:rPr lang="de-DE" sz="3300" b="1" dirty="0">
                <a:latin typeface="Arial" panose="020B0604020202020204" pitchFamily="34" charset="0"/>
                <a:cs typeface="Arial" panose="020B0604020202020204" pitchFamily="34" charset="0"/>
              </a:rPr>
              <a:t> </a:t>
            </a:r>
            <a:r>
              <a:rPr lang="de-DE" sz="3300" b="1" u="sng" dirty="0">
                <a:latin typeface="Arial" panose="020B0604020202020204" pitchFamily="34" charset="0"/>
                <a:cs typeface="Arial" panose="020B0604020202020204" pitchFamily="34" charset="0"/>
                <a:hlinkClick r:id="rId7"/>
              </a:rPr>
              <a:t>IV</a:t>
            </a:r>
            <a:r>
              <a:rPr lang="de-DE" sz="3300" b="1" dirty="0">
                <a:latin typeface="Arial" panose="020B0604020202020204" pitchFamily="34" charset="0"/>
                <a:cs typeface="Arial" panose="020B0604020202020204" pitchFamily="34" charset="0"/>
              </a:rPr>
              <a:t> MB/KT 2009 lückenhaft gewordenen Vertrag festgehalten zu werden.</a:t>
            </a:r>
          </a:p>
          <a:p>
            <a:pPr marL="0" indent="0">
              <a:buNone/>
            </a:pPr>
            <a:r>
              <a:rPr lang="de-DE" sz="3300" b="1" dirty="0">
                <a:latin typeface="Arial" panose="020B0604020202020204" pitchFamily="34" charset="0"/>
                <a:cs typeface="Arial" panose="020B0604020202020204" pitchFamily="34" charset="0"/>
              </a:rPr>
              <a:t>3. § </a:t>
            </a:r>
            <a:r>
              <a:rPr lang="de-DE" sz="3300" b="1" u="sng" dirty="0">
                <a:latin typeface="Arial" panose="020B0604020202020204" pitchFamily="34" charset="0"/>
                <a:cs typeface="Arial" panose="020B0604020202020204" pitchFamily="34" charset="0"/>
                <a:hlinkClick r:id="rId6"/>
              </a:rPr>
              <a:t>4</a:t>
            </a:r>
            <a:r>
              <a:rPr lang="de-DE" sz="3300" b="1" dirty="0">
                <a:latin typeface="Arial" panose="020B0604020202020204" pitchFamily="34" charset="0"/>
                <a:cs typeface="Arial" panose="020B0604020202020204" pitchFamily="34" charset="0"/>
              </a:rPr>
              <a:t> </a:t>
            </a:r>
            <a:r>
              <a:rPr lang="de-DE" sz="3300" b="1" u="sng" dirty="0">
                <a:latin typeface="Arial" panose="020B0604020202020204" pitchFamily="34" charset="0"/>
                <a:cs typeface="Arial" panose="020B0604020202020204" pitchFamily="34" charset="0"/>
                <a:hlinkClick r:id="rId8"/>
              </a:rPr>
              <a:t>II</a:t>
            </a:r>
            <a:r>
              <a:rPr lang="de-DE" sz="3300" b="1" dirty="0">
                <a:latin typeface="Arial" panose="020B0604020202020204" pitchFamily="34" charset="0"/>
                <a:cs typeface="Arial" panose="020B0604020202020204" pitchFamily="34" charset="0"/>
              </a:rPr>
              <a:t> MB/KT 2009 führt nicht zu einer Beschränkung des Krankentagegeldanspruchs auf einen dem tatsächlichen Nettoeinkommen des Versicherungsnehmers entsprechenden Tagessatz.</a:t>
            </a:r>
          </a:p>
          <a:p>
            <a:pPr marL="0" indent="0">
              <a:buNone/>
            </a:pP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3865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DE" sz="1600" b="1" i="1" dirty="0">
                <a:latin typeface="Arial" panose="020B0604020202020204" pitchFamily="34" charset="0"/>
                <a:cs typeface="Arial" panose="020B0604020202020204" pitchFamily="34" charset="0"/>
              </a:rPr>
            </a:br>
            <a:br>
              <a:rPr lang="de-DE" sz="1600" b="1" i="1" dirty="0">
                <a:latin typeface="Arial" panose="020B0604020202020204" pitchFamily="34" charset="0"/>
                <a:cs typeface="Arial" panose="020B0604020202020204" pitchFamily="34" charset="0"/>
              </a:rPr>
            </a:br>
            <a:br>
              <a:rPr lang="de-DE" sz="1600" b="1" i="1" dirty="0">
                <a:latin typeface="Arial" panose="020B0604020202020204" pitchFamily="34" charset="0"/>
                <a:cs typeface="Arial" panose="020B0604020202020204" pitchFamily="34" charset="0"/>
              </a:rPr>
            </a:br>
            <a:r>
              <a:rPr lang="de-DE" sz="2000" b="1" dirty="0">
                <a:latin typeface="Arial" panose="020B0604020202020204" pitchFamily="34" charset="0"/>
                <a:cs typeface="Arial" panose="020B0604020202020204" pitchFamily="34" charset="0"/>
              </a:rPr>
              <a:t>C – Lebensversicherung</a:t>
            </a:r>
            <a:br>
              <a:rPr lang="de-DE" sz="2000" dirty="0">
                <a:latin typeface="Arial" panose="020B0604020202020204" pitchFamily="34" charset="0"/>
                <a:cs typeface="Arial" panose="020B0604020202020204" pitchFamily="34" charset="0"/>
              </a:rPr>
            </a:br>
            <a:r>
              <a:rPr lang="de-DE" sz="2000" b="1" i="1" spc="25" dirty="0">
                <a:solidFill>
                  <a:srgbClr val="333333"/>
                </a:solidFill>
                <a:effectLst/>
                <a:latin typeface="Arial" panose="020B0604020202020204" pitchFamily="34" charset="0"/>
                <a:ea typeface="Times New Roman" panose="02020603050405020304" pitchFamily="18" charset="0"/>
                <a:cs typeface="Arial" panose="020B0604020202020204" pitchFamily="34" charset="0"/>
              </a:rPr>
              <a:t>1. BGH vom 10. Dezember 2025 - IV ZR 34/25, Pressemitteilung Nr. 227/2025 („Kürzung Rentenfaktor“)</a:t>
            </a:r>
            <a:br>
              <a:rPr lang="de-DE" sz="2000" dirty="0">
                <a:effectLst/>
                <a:latin typeface="Arial" panose="020B0604020202020204" pitchFamily="34" charset="0"/>
                <a:ea typeface="Times New Roman" panose="02020603050405020304" pitchFamily="18" charset="0"/>
                <a:cs typeface="Times New Roman" panose="02020603050405020304" pitchFamily="18" charset="0"/>
              </a:rPr>
            </a:br>
            <a:br>
              <a:rPr lang="de-DE" sz="2200" dirty="0">
                <a:latin typeface="Arial" panose="020B0604020202020204" pitchFamily="34" charset="0"/>
                <a:cs typeface="Arial" panose="020B0604020202020204" pitchFamily="34" charset="0"/>
              </a:rPr>
            </a:br>
            <a:endParaRPr lang="de-DE" sz="22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a:bodyPr>
          <a:lstStyle/>
          <a:p>
            <a:pPr marL="0" indent="0">
              <a:buNone/>
            </a:pPr>
            <a:r>
              <a:rPr lang="de-DE" sz="2400" b="1" dirty="0">
                <a:effectLst/>
                <a:latin typeface="Arial" panose="020B0604020202020204" pitchFamily="34" charset="0"/>
                <a:ea typeface="Times New Roman" panose="02020603050405020304" pitchFamily="18" charset="0"/>
                <a:cs typeface="Arial" panose="020B0604020202020204" pitchFamily="34" charset="0"/>
              </a:rPr>
              <a:t>Eine Klausel in Allgemeinen Versicherungsbedingungen einer fondsgebundenen Rentenversicherung nach dem Altersvorsorgeverträge-Zertifizierungsgesetz, die den Versicherer aufgrund nach Vertragsschluss geänderter Umstände (hier: starke Erhöhung der Lebenserwartung oder starkes Absinken der Rendite der Kapitalanlagen) zu einer Herabsetzung des Rentenfaktors berechtigt, ohne ihn für den Fall einer späteren Verbesserung der Umstände zu einer Wiederheraufsetzung des Rentenfaktors zu verpflichten, ist unwirksam.</a:t>
            </a:r>
            <a:endParaRPr lang="de-DE" sz="2400" b="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9412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116632"/>
            <a:ext cx="8229600" cy="1368152"/>
          </a:xfrm>
        </p:spPr>
        <p:txBody>
          <a:bodyPr>
            <a:normAutofit fontScale="90000"/>
          </a:bodyPr>
          <a:lstStyle/>
          <a:p>
            <a:br>
              <a:rPr lang="de-DE" sz="2000" b="1" u="sng" dirty="0">
                <a:latin typeface="Arial" panose="020B0604020202020204" pitchFamily="34" charset="0"/>
                <a:cs typeface="Arial" panose="020B0604020202020204" pitchFamily="34" charset="0"/>
              </a:rPr>
            </a:br>
            <a:br>
              <a:rPr lang="de-DE" sz="2000" b="1" u="sng" dirty="0">
                <a:latin typeface="Arial" panose="020B0604020202020204" pitchFamily="34" charset="0"/>
                <a:cs typeface="Arial" panose="020B0604020202020204" pitchFamily="34" charset="0"/>
              </a:rPr>
            </a:br>
            <a:br>
              <a:rPr lang="de-DE" sz="2000" b="1" u="sng" dirty="0">
                <a:latin typeface="Arial" panose="020B0604020202020204" pitchFamily="34" charset="0"/>
                <a:cs typeface="Arial" panose="020B0604020202020204" pitchFamily="34" charset="0"/>
              </a:rPr>
            </a:br>
            <a:br>
              <a:rPr lang="de-DE" sz="2000" b="1" u="sng" dirty="0">
                <a:latin typeface="Arial" panose="020B0604020202020204" pitchFamily="34" charset="0"/>
                <a:cs typeface="Arial" panose="020B0604020202020204" pitchFamily="34" charset="0"/>
              </a:rPr>
            </a:br>
            <a:r>
              <a:rPr lang="de-DE" sz="2700" b="1" dirty="0">
                <a:latin typeface="Arial" panose="020B0604020202020204" pitchFamily="34" charset="0"/>
                <a:cs typeface="Arial" panose="020B0604020202020204" pitchFamily="34" charset="0"/>
              </a:rPr>
              <a:t>2. IV ZR 184/24 – noch nicht terminiert (vermutlich I. Quartal 2026)</a:t>
            </a:r>
            <a:br>
              <a:rPr lang="de-DE" sz="2700" dirty="0">
                <a:latin typeface="Arial" panose="020B0604020202020204" pitchFamily="34" charset="0"/>
                <a:cs typeface="Arial" panose="020B0604020202020204" pitchFamily="34" charset="0"/>
              </a:rPr>
            </a:br>
            <a:br>
              <a:rPr lang="de-DE" sz="2000" u="sng" dirty="0">
                <a:latin typeface="Arial" panose="020B0604020202020204" pitchFamily="34" charset="0"/>
                <a:cs typeface="Arial" panose="020B0604020202020204" pitchFamily="34" charset="0"/>
              </a:rPr>
            </a:br>
            <a:br>
              <a:rPr lang="de-DE" sz="2000" b="1" u="sng" dirty="0">
                <a:latin typeface="Arial" panose="020B0604020202020204" pitchFamily="34" charset="0"/>
                <a:cs typeface="Arial" panose="020B0604020202020204" pitchFamily="34" charset="0"/>
              </a:rPr>
            </a:br>
            <a:br>
              <a:rPr lang="de-DE" sz="2000" b="1" i="1" dirty="0">
                <a:latin typeface="Arial" panose="020B0604020202020204" pitchFamily="34" charset="0"/>
                <a:cs typeface="Arial" panose="020B0604020202020204" pitchFamily="34" charset="0"/>
              </a:rPr>
            </a:br>
            <a:endParaRPr lang="de-DE" sz="2000"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fontScale="62500" lnSpcReduction="20000"/>
          </a:bodyPr>
          <a:lstStyle/>
          <a:p>
            <a:pPr marL="0" indent="0">
              <a:buNone/>
            </a:pPr>
            <a:r>
              <a:rPr lang="de-DE" dirty="0"/>
              <a:t>OLG Koblenz vom 5. Dezember 2024 - 3 </a:t>
            </a:r>
            <a:r>
              <a:rPr lang="de-DE" dirty="0" err="1"/>
              <a:t>Ukl</a:t>
            </a:r>
            <a:r>
              <a:rPr lang="de-DE" dirty="0"/>
              <a:t> 1/23</a:t>
            </a:r>
          </a:p>
          <a:p>
            <a:pPr marL="0" indent="0">
              <a:buNone/>
            </a:pPr>
            <a:r>
              <a:rPr lang="de-DE" dirty="0"/>
              <a:t>Zu beurteilen ist u.a. die Vereinbarkeit folgender Klausel mit § 169 Abs. 5 VVG (Stornoabzug):</a:t>
            </a:r>
          </a:p>
          <a:p>
            <a:pPr marL="0" indent="0">
              <a:buNone/>
            </a:pPr>
            <a:r>
              <a:rPr lang="de-DE" dirty="0"/>
              <a:t> </a:t>
            </a:r>
          </a:p>
          <a:p>
            <a:pPr marL="0" indent="0">
              <a:buNone/>
            </a:pPr>
            <a:r>
              <a:rPr lang="de-DE" dirty="0"/>
              <a:t>„Als Ausgleich für die Veränderungen der Ertragslage des Versichertenkollektivs aufgrund vorzeitiger Fälligkeit erfolgt ein </a:t>
            </a:r>
            <a:r>
              <a:rPr lang="de-DE" b="1" dirty="0"/>
              <a:t>Abzug</a:t>
            </a:r>
            <a:r>
              <a:rPr lang="de-DE" dirty="0"/>
              <a:t>, der in Prozent des Deckungskapitals erhoben wird. Mit diesem Abzug wird der Umstand berücksichtigt, dass alle Verträge über ihre Laufzeit hinweg zu den Erträgen beitragen. Diese Erträge fallen in der Regel erst in späteren Versicherungsjahren an. Vorzeitige Vertragsauflösungen bei steigenden Zinsen am Kapitalmarkt schmälern daher den tariflich kalkulierten Ertrag. Der Abzug ist abhängig von dem Null-Kupon-Euro-</a:t>
            </a:r>
            <a:r>
              <a:rPr lang="de-DE" dirty="0" err="1"/>
              <a:t>Zinsswapsatz</a:t>
            </a:r>
            <a:r>
              <a:rPr lang="de-DE" dirty="0"/>
              <a:t> mit einer Laufzeit von zehn Jahren, der von der Deutschen Bundesbank veröffentlicht wird. Sofern dieser Zinssatz nicht mehr von der Deutschen Bundesbank ermittelt wird, kann ein vergleichbarer Index der Deutschen Bundesbank oder der Europäischen Zentralbank herangezogen werden.</a:t>
            </a:r>
          </a:p>
          <a:p>
            <a:pPr marL="0" indent="0">
              <a:buNone/>
            </a:pPr>
            <a:endParaRPr lang="de-DE"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0785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lvl="1" algn="ctr"/>
            <a:r>
              <a:rPr lang="de-DE" sz="2400" dirty="0">
                <a:latin typeface="Arial" panose="020B0604020202020204" pitchFamily="34" charset="0"/>
                <a:cs typeface="Arial" panose="020B0604020202020204" pitchFamily="34" charset="0"/>
              </a:rPr>
              <a:t>Noch zu OLG Koblenz</a:t>
            </a:r>
          </a:p>
        </p:txBody>
      </p:sp>
      <p:sp>
        <p:nvSpPr>
          <p:cNvPr id="3" name="Inhaltsplatzhalter 2"/>
          <p:cNvSpPr>
            <a:spLocks noGrp="1"/>
          </p:cNvSpPr>
          <p:nvPr>
            <p:ph idx="1"/>
          </p:nvPr>
        </p:nvSpPr>
        <p:spPr>
          <a:xfrm>
            <a:off x="457200" y="1124744"/>
            <a:ext cx="8229600" cy="5001419"/>
          </a:xfrm>
        </p:spPr>
        <p:txBody>
          <a:bodyPr>
            <a:normAutofit fontScale="55000" lnSpcReduction="20000"/>
          </a:bodyPr>
          <a:lstStyle/>
          <a:p>
            <a:pPr marL="0" indent="0">
              <a:buNone/>
            </a:pPr>
            <a:r>
              <a:rPr lang="de-DE" sz="3300" dirty="0">
                <a:latin typeface="Arial" panose="020B0604020202020204" pitchFamily="34" charset="0"/>
                <a:cs typeface="Arial" panose="020B0604020202020204" pitchFamily="34" charset="0"/>
              </a:rPr>
              <a:t>Die Höhe des Abzugs richtet sich nach der folgenden Differenz: Von dem Zins-</a:t>
            </a:r>
            <a:r>
              <a:rPr lang="de-DE" sz="3300" dirty="0" err="1">
                <a:latin typeface="Arial" panose="020B0604020202020204" pitchFamily="34" charset="0"/>
                <a:cs typeface="Arial" panose="020B0604020202020204" pitchFamily="34" charset="0"/>
              </a:rPr>
              <a:t>swapsatz</a:t>
            </a:r>
            <a:r>
              <a:rPr lang="de-DE" sz="3300" dirty="0">
                <a:latin typeface="Arial" panose="020B0604020202020204" pitchFamily="34" charset="0"/>
                <a:cs typeface="Arial" panose="020B0604020202020204" pitchFamily="34" charset="0"/>
              </a:rPr>
              <a:t>, der für den dritten Monat vor dem Beendigungstermin veröffentlicht wurde, wird der für den gleichen Monat gebildete Zehnjahresdurchschnitt dieses Zins-</a:t>
            </a:r>
            <a:r>
              <a:rPr lang="de-DE" sz="3300" dirty="0" err="1">
                <a:latin typeface="Arial" panose="020B0604020202020204" pitchFamily="34" charset="0"/>
                <a:cs typeface="Arial" panose="020B0604020202020204" pitchFamily="34" charset="0"/>
              </a:rPr>
              <a:t>swapsatzes</a:t>
            </a:r>
            <a:r>
              <a:rPr lang="de-DE" sz="3300" dirty="0">
                <a:latin typeface="Arial" panose="020B0604020202020204" pitchFamily="34" charset="0"/>
                <a:cs typeface="Arial" panose="020B0604020202020204" pitchFamily="34" charset="0"/>
              </a:rPr>
              <a:t> abgezogen. Sollte die zurückgelegte Laufzeit Ihres Vertrags bis drei Monate vor dem Beendigungstermin weniger als zehn Jahre betragen haben, wird der Zeitraum vom Versicherungsbeginn bis drei Monate vor dem Beendigungstermin für die Ermittlung des Durchschnittswerts zugrunde gelegt.</a:t>
            </a:r>
          </a:p>
          <a:p>
            <a:pPr marL="0" indent="0">
              <a:buNone/>
            </a:pPr>
            <a:r>
              <a:rPr lang="de-DE" sz="3300" dirty="0">
                <a:latin typeface="Arial" panose="020B0604020202020204" pitchFamily="34" charset="0"/>
                <a:cs typeface="Arial" panose="020B0604020202020204" pitchFamily="34" charset="0"/>
              </a:rPr>
              <a:t>Die sich ergebende Differenz ist maßgeblich für die Kapitalmarktsituationen 1 bis 4.</a:t>
            </a:r>
          </a:p>
          <a:p>
            <a:r>
              <a:rPr lang="de-DE" sz="3300" dirty="0">
                <a:latin typeface="Arial" panose="020B0604020202020204" pitchFamily="34" charset="0"/>
                <a:cs typeface="Arial" panose="020B0604020202020204" pitchFamily="34" charset="0"/>
              </a:rPr>
              <a:t>- Kapitalmarktsituation 1 (Differenz von weniger als 0,5 Prozentpunkte):</a:t>
            </a:r>
          </a:p>
          <a:p>
            <a:r>
              <a:rPr lang="de-DE" sz="3300" dirty="0">
                <a:latin typeface="Arial" panose="020B0604020202020204" pitchFamily="34" charset="0"/>
                <a:cs typeface="Arial" panose="020B0604020202020204" pitchFamily="34" charset="0"/>
              </a:rPr>
              <a:t>kein Abzug Kapitalmarktsituation 2 (Differenz zwischen 0,5 und weniger als 1 Prozentpunkt): 5 Prozent Abzug</a:t>
            </a:r>
          </a:p>
          <a:p>
            <a:r>
              <a:rPr lang="de-DE" sz="3300" dirty="0">
                <a:latin typeface="Arial" panose="020B0604020202020204" pitchFamily="34" charset="0"/>
                <a:cs typeface="Arial" panose="020B0604020202020204" pitchFamily="34" charset="0"/>
              </a:rPr>
              <a:t>Kapitalmarktsituation 3 (Differenz zwischen 1 und weniger als 1,5 Prozentpunkte): 10 Prozent Abzug</a:t>
            </a:r>
          </a:p>
          <a:p>
            <a:r>
              <a:rPr lang="de-DE" sz="3300" dirty="0">
                <a:latin typeface="Arial" panose="020B0604020202020204" pitchFamily="34" charset="0"/>
                <a:cs typeface="Arial" panose="020B0604020202020204" pitchFamily="34" charset="0"/>
              </a:rPr>
              <a:t>Kapitalmarktsituation 4 (Differenz ab 1,5 Prozentpunkte): 15 Prozent Abzug.</a:t>
            </a:r>
          </a:p>
          <a:p>
            <a:pPr marL="0" indent="0">
              <a:buNone/>
            </a:pPr>
            <a:r>
              <a:rPr lang="de-DE" sz="3300" dirty="0">
                <a:latin typeface="Arial" panose="020B0604020202020204" pitchFamily="34" charset="0"/>
                <a:cs typeface="Arial" panose="020B0604020202020204" pitchFamily="34" charset="0"/>
              </a:rPr>
              <a:t>Der Abzug fällt bei Beendigung in den letzten zehn Jahren der </a:t>
            </a:r>
            <a:r>
              <a:rPr lang="de-DE" sz="3300" dirty="0" err="1">
                <a:latin typeface="Arial" panose="020B0604020202020204" pitchFamily="34" charset="0"/>
                <a:cs typeface="Arial" panose="020B0604020202020204" pitchFamily="34" charset="0"/>
              </a:rPr>
              <a:t>Aufschubzeit</a:t>
            </a:r>
            <a:r>
              <a:rPr lang="de-DE" sz="3300" dirty="0">
                <a:latin typeface="Arial" panose="020B0604020202020204" pitchFamily="34" charset="0"/>
                <a:cs typeface="Arial" panose="020B0604020202020204" pitchFamily="34" charset="0"/>
              </a:rPr>
              <a:t> linear auf 0 Prozent."</a:t>
            </a:r>
          </a:p>
          <a:p>
            <a:pPr marL="0" indent="0">
              <a:buNone/>
            </a:pP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6938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DE" sz="2000" b="1" dirty="0">
                <a:latin typeface="Arial" panose="020B0604020202020204" pitchFamily="34" charset="0"/>
                <a:cs typeface="Arial" panose="020B0604020202020204" pitchFamily="34" charset="0"/>
              </a:rPr>
              <a:t>3. IV ZR 68/25 – noch nicht terminiert (vermutlich II. Quartal 2026)</a:t>
            </a:r>
            <a:br>
              <a:rPr lang="de-DE" sz="2000" dirty="0">
                <a:latin typeface="Arial" panose="020B0604020202020204" pitchFamily="34" charset="0"/>
                <a:cs typeface="Arial" panose="020B0604020202020204" pitchFamily="34" charset="0"/>
              </a:rPr>
            </a:br>
            <a:endParaRPr lang="de-DE" sz="2000" b="1" u="sng"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a:xfrm>
            <a:off x="457200" y="908720"/>
            <a:ext cx="8229600" cy="5328592"/>
          </a:xfrm>
        </p:spPr>
        <p:txBody>
          <a:bodyPr>
            <a:normAutofit/>
          </a:bodyPr>
          <a:lstStyle/>
          <a:p>
            <a:pPr marL="0" indent="0">
              <a:buNone/>
            </a:pPr>
            <a:r>
              <a:rPr lang="de-DE" sz="2000" dirty="0">
                <a:latin typeface="Arial" panose="020B0604020202020204" pitchFamily="34" charset="0"/>
                <a:cs typeface="Arial" panose="020B0604020202020204" pitchFamily="34" charset="0"/>
              </a:rPr>
              <a:t>OLG Köln vom 7. März 2025 – 20 </a:t>
            </a:r>
            <a:r>
              <a:rPr lang="de-DE" sz="2000" dirty="0" err="1">
                <a:latin typeface="Arial" panose="020B0604020202020204" pitchFamily="34" charset="0"/>
                <a:cs typeface="Arial" panose="020B0604020202020204" pitchFamily="34" charset="0"/>
              </a:rPr>
              <a:t>Ukl</a:t>
            </a:r>
            <a:r>
              <a:rPr lang="de-DE" sz="2000" dirty="0">
                <a:latin typeface="Arial" panose="020B0604020202020204" pitchFamily="34" charset="0"/>
                <a:cs typeface="Arial" panose="020B0604020202020204" pitchFamily="34" charset="0"/>
              </a:rPr>
              <a:t> 1/24:</a:t>
            </a:r>
          </a:p>
          <a:p>
            <a:pPr marL="0" indent="0">
              <a:buNone/>
            </a:pPr>
            <a:endParaRPr lang="de-DE" sz="2000" dirty="0">
              <a:latin typeface="Arial" panose="020B0604020202020204" pitchFamily="34" charset="0"/>
              <a:cs typeface="Arial" panose="020B0604020202020204" pitchFamily="34" charset="0"/>
            </a:endParaRPr>
          </a:p>
          <a:p>
            <a:pPr marL="0" indent="0">
              <a:buNone/>
            </a:pPr>
            <a:r>
              <a:rPr lang="de-DE" sz="2000" dirty="0">
                <a:latin typeface="Arial" panose="020B0604020202020204" pitchFamily="34" charset="0"/>
                <a:cs typeface="Arial" panose="020B0604020202020204" pitchFamily="34" charset="0"/>
              </a:rPr>
              <a:t>1. Soweit ein Versicherer in der Widerrufsbelehrung zu Lebensversicherungsverträgen eine Einschränkung auf den "etwaigen Rückkaufswert" vornimmt und auf die Vorschrift des </a:t>
            </a:r>
            <a:r>
              <a:rPr lang="de-DE" sz="2000" dirty="0">
                <a:latin typeface="Arial" panose="020B0604020202020204" pitchFamily="34" charset="0"/>
                <a:cs typeface="Arial" panose="020B0604020202020204" pitchFamily="34" charset="0"/>
                <a:hlinkClick r:id="rId2" tooltip="§ 169 VVG, Bundesnorm, Rückkaufswert, Gesetz über den Versicherungsvertrag, gültig ab 01.01.2016"/>
              </a:rPr>
              <a:t>§ 169 VVG</a:t>
            </a:r>
            <a:r>
              <a:rPr lang="de-DE" sz="2000" dirty="0">
                <a:latin typeface="Arial" panose="020B0604020202020204" pitchFamily="34" charset="0"/>
                <a:cs typeface="Arial" panose="020B0604020202020204" pitchFamily="34" charset="0"/>
              </a:rPr>
              <a:t> Bezug nimmt, kann er sich zwar nicht auf die Gesetzlichkeitsfiktion des </a:t>
            </a:r>
            <a:r>
              <a:rPr lang="de-DE" sz="2000" dirty="0">
                <a:latin typeface="Arial" panose="020B0604020202020204" pitchFamily="34" charset="0"/>
                <a:cs typeface="Arial" panose="020B0604020202020204" pitchFamily="34" charset="0"/>
                <a:hlinkClick r:id="rId3" tooltip="§ 8 VVG, Bundesnorm, Widerrufsrecht des Versicherungsnehmers; Verordnungsermächtigung, Gesetz über den Versicherungsvertrag, gültig ab 01.03.2023"/>
              </a:rPr>
              <a:t>§ 8 Abs. 4 Satz 1 VVG</a:t>
            </a:r>
            <a:r>
              <a:rPr lang="de-DE" sz="2000" dirty="0">
                <a:latin typeface="Arial" panose="020B0604020202020204" pitchFamily="34" charset="0"/>
                <a:cs typeface="Arial" panose="020B0604020202020204" pitchFamily="34" charset="0"/>
              </a:rPr>
              <a:t> berufen, dennoch sind sowohl ein solcher Verweis wie auch eine solche Begrenzung unschädlich. Insbesondere stellt sich eine derartige Widerrufsbelehrung weder als unangemessene Benachteiligung im Sinne des </a:t>
            </a:r>
            <a:r>
              <a:rPr lang="de-DE" sz="2000" dirty="0">
                <a:latin typeface="Arial" panose="020B0604020202020204" pitchFamily="34" charset="0"/>
                <a:cs typeface="Arial" panose="020B0604020202020204" pitchFamily="34" charset="0"/>
                <a:hlinkClick r:id="rId4" tooltip="§ 307 BGB, Bundesnorm, Inhaltskontrolle, Bürgerliches Gesetzbuch, gültig ab 01.01.2002"/>
              </a:rPr>
              <a:t>§ 307 Abs. 1 Satz 1, Abs. 2 BGB</a:t>
            </a:r>
            <a:r>
              <a:rPr lang="de-DE" sz="2000" dirty="0">
                <a:latin typeface="Arial" panose="020B0604020202020204" pitchFamily="34" charset="0"/>
                <a:cs typeface="Arial" panose="020B0604020202020204" pitchFamily="34" charset="0"/>
              </a:rPr>
              <a:t> dar, noch verstößt sie gegen das Transparenzgebot des </a:t>
            </a:r>
            <a:r>
              <a:rPr lang="de-DE" sz="2000" dirty="0">
                <a:latin typeface="Arial" panose="020B0604020202020204" pitchFamily="34" charset="0"/>
                <a:cs typeface="Arial" panose="020B0604020202020204" pitchFamily="34" charset="0"/>
                <a:hlinkClick r:id="rId4" tooltip="§ 307 BGB, Bundesnorm, Inhaltskontrolle, Bürgerliches Gesetzbuch, gültig ab 01.01.2002"/>
              </a:rPr>
              <a:t>§ 307 Abs. 1 Satz 2 BGB</a:t>
            </a:r>
            <a:r>
              <a:rPr lang="de-DE" sz="2000" dirty="0">
                <a:latin typeface="Arial" panose="020B0604020202020204" pitchFamily="34" charset="0"/>
                <a:cs typeface="Arial" panose="020B0604020202020204" pitchFamily="34" charset="0"/>
              </a:rPr>
              <a:t>. </a:t>
            </a:r>
          </a:p>
          <a:p>
            <a:pPr marL="0" indent="0">
              <a:buNone/>
            </a:pPr>
            <a:r>
              <a:rPr lang="de-DE" sz="2000" dirty="0">
                <a:latin typeface="Arial" panose="020B0604020202020204" pitchFamily="34" charset="0"/>
                <a:cs typeface="Arial" panose="020B0604020202020204" pitchFamily="34" charset="0"/>
              </a:rPr>
              <a:t>2. Im Übrigen muss ein Versicherer nicht vorsorglich über die Rechtsfolgen für den Fall einer nicht ordnungsgemäßen Belehrung aufklären.</a:t>
            </a:r>
          </a:p>
          <a:p>
            <a:pPr marL="0" indent="0">
              <a:buNone/>
            </a:pPr>
            <a:endParaRPr lang="de-DE"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2159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DE" sz="2200" b="1" u="sng" dirty="0">
                <a:latin typeface="Arial" panose="020B0604020202020204" pitchFamily="34" charset="0"/>
                <a:cs typeface="Arial" panose="020B0604020202020204" pitchFamily="34" charset="0"/>
              </a:rPr>
            </a:br>
            <a:br>
              <a:rPr lang="de-DE" sz="2200" b="1" u="sng" dirty="0">
                <a:latin typeface="Arial" panose="020B0604020202020204" pitchFamily="34" charset="0"/>
                <a:cs typeface="Arial" panose="020B0604020202020204" pitchFamily="34" charset="0"/>
              </a:rPr>
            </a:br>
            <a:r>
              <a:rPr lang="de-DE" sz="2200" b="1" u="sng" dirty="0">
                <a:latin typeface="Arial" panose="020B0604020202020204" pitchFamily="34" charset="0"/>
                <a:cs typeface="Arial" panose="020B0604020202020204" pitchFamily="34" charset="0"/>
              </a:rPr>
              <a:t>D – Unfallversicherung</a:t>
            </a:r>
            <a:r>
              <a:rPr lang="de-DE" sz="2200" b="1" dirty="0">
                <a:latin typeface="Arial" panose="020B0604020202020204" pitchFamily="34" charset="0"/>
                <a:cs typeface="Arial" panose="020B0604020202020204" pitchFamily="34" charset="0"/>
              </a:rPr>
              <a:t> </a:t>
            </a:r>
            <a:br>
              <a:rPr lang="de-DE" sz="2200" dirty="0">
                <a:latin typeface="Arial" panose="020B0604020202020204" pitchFamily="34" charset="0"/>
                <a:cs typeface="Arial" panose="020B0604020202020204" pitchFamily="34" charset="0"/>
              </a:rPr>
            </a:br>
            <a:r>
              <a:rPr lang="de-DE" sz="2000" b="1" i="1" u="sng" dirty="0">
                <a:latin typeface="Arial" panose="020B0604020202020204" pitchFamily="34" charset="0"/>
                <a:cs typeface="Arial" panose="020B0604020202020204" pitchFamily="34" charset="0"/>
              </a:rPr>
              <a:t>BGH vom </a:t>
            </a:r>
            <a:r>
              <a:rPr lang="de-DE" sz="2000" b="1" i="1" u="sng" dirty="0">
                <a:effectLst/>
                <a:latin typeface="Arial" panose="020B0604020202020204" pitchFamily="34" charset="0"/>
                <a:ea typeface="Times New Roman" panose="02020603050405020304" pitchFamily="18" charset="0"/>
                <a:cs typeface="Times New Roman" panose="02020603050405020304" pitchFamily="18" charset="0"/>
              </a:rPr>
              <a:t>3. Dezember 2025 – IV ZR 185/24, </a:t>
            </a:r>
            <a:r>
              <a:rPr lang="de-DE" sz="2000" b="1" i="1" u="sng" dirty="0" err="1">
                <a:effectLst/>
                <a:latin typeface="Arial" panose="020B0604020202020204" pitchFamily="34" charset="0"/>
                <a:ea typeface="Times New Roman" panose="02020603050405020304" pitchFamily="18" charset="0"/>
                <a:cs typeface="Times New Roman" panose="02020603050405020304" pitchFamily="18" charset="0"/>
              </a:rPr>
              <a:t>juris</a:t>
            </a:r>
            <a:r>
              <a:rPr lang="de-DE" sz="2000" b="1" i="1" u="sng" dirty="0">
                <a:effectLst/>
                <a:latin typeface="Arial" panose="020B0604020202020204" pitchFamily="34" charset="0"/>
                <a:ea typeface="Times New Roman" panose="02020603050405020304" pitchFamily="18" charset="0"/>
                <a:cs typeface="Times New Roman" panose="02020603050405020304" pitchFamily="18" charset="0"/>
              </a:rPr>
              <a:t> („Krankheiten und Gebrechen“)</a:t>
            </a:r>
            <a:br>
              <a:rPr lang="de-DE" sz="2000" dirty="0">
                <a:effectLst/>
                <a:latin typeface="Arial" panose="020B0604020202020204" pitchFamily="34" charset="0"/>
                <a:ea typeface="Times New Roman" panose="02020603050405020304" pitchFamily="18" charset="0"/>
                <a:cs typeface="Times New Roman" panose="02020603050405020304" pitchFamily="18" charset="0"/>
              </a:rPr>
            </a:br>
            <a:r>
              <a:rPr lang="de-DE" b="1" i="1" dirty="0"/>
              <a:t> </a:t>
            </a:r>
            <a:br>
              <a:rPr lang="de-DE" dirty="0"/>
            </a:br>
            <a:endParaRPr lang="de-DE" sz="2000" b="1" i="1" u="sng"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lnSpcReduction="10000"/>
          </a:bodyPr>
          <a:lstStyle/>
          <a:p>
            <a:pPr marL="0" indent="0">
              <a:buNone/>
            </a:pPr>
            <a:r>
              <a:rPr lang="de-DE" sz="2800" b="1" i="0" dirty="0">
                <a:solidFill>
                  <a:srgbClr val="333333"/>
                </a:solidFill>
                <a:effectLst/>
                <a:latin typeface="Arial" panose="020B0604020202020204" pitchFamily="34" charset="0"/>
                <a:cs typeface="Arial" panose="020B0604020202020204" pitchFamily="34" charset="0"/>
              </a:rPr>
              <a:t>Ist Grund für die Medikamenteneinnahme eine bedingungsgemäße Krankheit und wirkt diese an der Gesundheitsschädigung und deren Folgen mit, findet § 8 der Allgemeinen Unfallversicherungsbedingungen (AUB 94) mit der Kürzung der Leistung um den Mitwirkungsanteil von Krankheiten und Gebrechen Anwendung, denn die Regelung enthält keine Einschränkung dahin, dass nur eine unmittelbare Mitwirkung zu berücksichtigen ist.</a:t>
            </a:r>
            <a:endParaRPr lang="de-DE"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7880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br>
              <a:rPr lang="de-DE" sz="2400" b="1" u="sng" dirty="0">
                <a:latin typeface="Arial" panose="020B0604020202020204" pitchFamily="34" charset="0"/>
                <a:cs typeface="Arial" panose="020B0604020202020204" pitchFamily="34" charset="0"/>
              </a:rPr>
            </a:br>
            <a:r>
              <a:rPr lang="de-DE" sz="2400" b="1" u="sng" dirty="0">
                <a:latin typeface="Arial" panose="020B0604020202020204" pitchFamily="34" charset="0"/>
                <a:cs typeface="Arial" panose="020B0604020202020204" pitchFamily="34" charset="0"/>
              </a:rPr>
              <a:t>E - Rechtsschutzversicherung</a:t>
            </a:r>
            <a:br>
              <a:rPr lang="de-DE" sz="2400" dirty="0">
                <a:latin typeface="Arial" panose="020B0604020202020204" pitchFamily="34" charset="0"/>
                <a:cs typeface="Arial" panose="020B0604020202020204" pitchFamily="34" charset="0"/>
              </a:rPr>
            </a:br>
            <a:r>
              <a:rPr lang="de-DE" sz="2400" b="1" i="1" dirty="0">
                <a:latin typeface="Arial" panose="020B0604020202020204" pitchFamily="34" charset="0"/>
                <a:cs typeface="Arial" panose="020B0604020202020204" pitchFamily="34" charset="0"/>
              </a:rPr>
              <a:t> </a:t>
            </a:r>
            <a:r>
              <a:rPr lang="de-DE" sz="2400" b="1" i="1" u="sng" dirty="0">
                <a:latin typeface="Arial" panose="020B0604020202020204" pitchFamily="34" charset="0"/>
                <a:cs typeface="Arial" panose="020B0604020202020204" pitchFamily="34" charset="0"/>
              </a:rPr>
              <a:t>BGH vom 15. Oktober 2025 - IV ZR 86/24, VersR 2025, 1450 („Rechtsschutz „Diesel“)</a:t>
            </a:r>
            <a:br>
              <a:rPr lang="de-DE" sz="2400" dirty="0">
                <a:latin typeface="Arial" panose="020B0604020202020204" pitchFamily="34" charset="0"/>
                <a:cs typeface="Arial" panose="020B0604020202020204" pitchFamily="34" charset="0"/>
              </a:rPr>
            </a:br>
            <a:endParaRPr lang="de-DE" sz="2400" b="1" u="sng" dirty="0">
              <a:latin typeface="Arial" panose="020B0604020202020204" pitchFamily="34" charset="0"/>
              <a:cs typeface="Arial" panose="020B0604020202020204" pitchFamily="34" charset="0"/>
            </a:endParaRPr>
          </a:p>
        </p:txBody>
      </p:sp>
      <p:sp>
        <p:nvSpPr>
          <p:cNvPr id="3" name="Inhaltsplatzhalter 2"/>
          <p:cNvSpPr>
            <a:spLocks noGrp="1"/>
          </p:cNvSpPr>
          <p:nvPr>
            <p:ph idx="1"/>
          </p:nvPr>
        </p:nvSpPr>
        <p:spPr/>
        <p:txBody>
          <a:bodyPr>
            <a:normAutofit/>
          </a:bodyPr>
          <a:lstStyle/>
          <a:p>
            <a:pPr marL="0" indent="0">
              <a:buNone/>
            </a:pPr>
            <a:r>
              <a:rPr lang="de-DE" sz="2000" b="1" i="0" dirty="0">
                <a:solidFill>
                  <a:srgbClr val="333333"/>
                </a:solidFill>
                <a:effectLst/>
                <a:latin typeface="Arial" panose="020B0604020202020204" pitchFamily="34" charset="0"/>
                <a:cs typeface="Arial" panose="020B0604020202020204" pitchFamily="34" charset="0"/>
              </a:rPr>
              <a:t>Lässt sich den vereinbarten Klauseln einer Verkehrs-Rechtsschutzversicherung (hier u.a.: § 21 Abs. 2 und Abs. 8, § 23 Abs. 3 Satz 4 VRB 1994) nicht eindeutig entnehmen, dass der versprochene Deckungsschutz auch im Fall der Anschaffung eines Ersatzfahrzeugs auf Versicherungsfälle begrenzt werden soll, die nach Zulassung dieses Fahrzeugs eintreten, sondern ist auch eine Auslegung möglich, dass in diesem Fall Deckungsschutz ebenfalls für Versicherungsfälle gewährt wird, die vor Zulassung des Fahrzeugs auf den Versicherungsnehmer eingetreten sind (hier: Erwerb eines mit einer unzulässigen Abschalteinrichtung versehenen Fahrzeugs), sind die Klauseln unklar (</a:t>
            </a:r>
            <a:r>
              <a:rPr lang="de-DE" sz="2000" b="1" i="0" u="sng" dirty="0">
                <a:solidFill>
                  <a:srgbClr val="5F334C"/>
                </a:solidFill>
                <a:effectLst/>
                <a:latin typeface="Arial" panose="020B0604020202020204" pitchFamily="34" charset="0"/>
                <a:cs typeface="Arial" panose="020B0604020202020204" pitchFamily="34" charset="0"/>
                <a:hlinkClick r:id="rId2" tooltip="§ 305c BGB, Bundesnorm, Überraschende und mehrdeutige Klauseln, Bürgerliches Gesetzbuch, gültig ab 01.01.2002"/>
              </a:rPr>
              <a:t>§ 305c Abs. 2 BGB</a:t>
            </a:r>
            <a:r>
              <a:rPr lang="de-DE" sz="2000" b="1" i="0" dirty="0">
                <a:solidFill>
                  <a:srgbClr val="333333"/>
                </a:solidFill>
                <a:effectLst/>
                <a:latin typeface="Arial" panose="020B0604020202020204" pitchFamily="34" charset="0"/>
                <a:cs typeface="Arial" panose="020B0604020202020204" pitchFamily="34" charset="0"/>
              </a:rPr>
              <a:t>).</a:t>
            </a:r>
            <a:endParaRPr lang="de-DE"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7052878"/>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1663</Words>
  <Application>Microsoft Office PowerPoint</Application>
  <PresentationFormat>Bildschirmpräsentation (4:3)</PresentationFormat>
  <Paragraphs>68</Paragraphs>
  <Slides>13</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13</vt:i4>
      </vt:variant>
    </vt:vector>
  </HeadingPairs>
  <TitlesOfParts>
    <vt:vector size="17" baseType="lpstr">
      <vt:lpstr>Arial</vt:lpstr>
      <vt:lpstr>Calibri</vt:lpstr>
      <vt:lpstr>Times New Roman</vt:lpstr>
      <vt:lpstr>Larissa</vt:lpstr>
      <vt:lpstr>  </vt:lpstr>
      <vt:lpstr> A – Private Krankenversicherung BGH vom 15. Oktober 2025 - IV ZR 157/24 („Geheimhaltung“) </vt:lpstr>
      <vt:lpstr>B – Krankentagegeldversicherung BGH vom 12. März 2025 – IV ZR 32/24, VersR 2025, 491 („Klauselersetzungsverfahren“) </vt:lpstr>
      <vt:lpstr>   C – Lebensversicherung 1. BGH vom 10. Dezember 2025 - IV ZR 34/25, Pressemitteilung Nr. 227/2025 („Kürzung Rentenfaktor“)  </vt:lpstr>
      <vt:lpstr>    2. IV ZR 184/24 – noch nicht terminiert (vermutlich I. Quartal 2026)    </vt:lpstr>
      <vt:lpstr>Noch zu OLG Koblenz</vt:lpstr>
      <vt:lpstr>3. IV ZR 68/25 – noch nicht terminiert (vermutlich II. Quartal 2026) </vt:lpstr>
      <vt:lpstr>  D – Unfallversicherung  BGH vom 3. Dezember 2025 – IV ZR 185/24, juris („Krankheiten und Gebrechen“)   </vt:lpstr>
      <vt:lpstr> E - Rechtsschutzversicherung  BGH vom 15. Oktober 2025 - IV ZR 86/24, VersR 2025, 1450 („Rechtsschutz „Diesel“) </vt:lpstr>
      <vt:lpstr> F – D &amp; O – Versicherung 1.  BGH vom 19. November 2025 – IV ZR 66/25, ZIP 2025, 3092 („Zahlungen nach Insolvenzreife“)  </vt:lpstr>
      <vt:lpstr>2. IV ZR 183/24 – noch nicht terminiert </vt:lpstr>
      <vt:lpstr>G - Sachverständigenverfahren BGH vom 9. Juli 2025 – IV ZR 199/24, NJW 2025, 2622 („Sachverständigenverfahren“) </vt:lpstr>
      <vt:lpstr>  H– Reiseversicherung BGH vom 5. November 2025 – IV ZR 109/24, WM 2025, 2162 („Pandemieklausel“)  </vt:lpstr>
    </vt:vector>
  </TitlesOfParts>
  <Company>Bundesgerichtshof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Abschlusskostenverrechnung  1. BGH vom 25. Juli 2012 – IV ZR 201/10, VersR 2012, 1149: „Zillmerung I“</dc:title>
  <dc:creator>Karczewski, Dr., Christoph</dc:creator>
  <cp:lastModifiedBy>Karczewski, Prof. Dr., Christoph</cp:lastModifiedBy>
  <cp:revision>199</cp:revision>
  <cp:lastPrinted>2026-01-06T16:07:01Z</cp:lastPrinted>
  <dcterms:created xsi:type="dcterms:W3CDTF">2014-01-31T07:39:41Z</dcterms:created>
  <dcterms:modified xsi:type="dcterms:W3CDTF">2026-01-06T16:09:23Z</dcterms:modified>
</cp:coreProperties>
</file>