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7" r:id="rId2"/>
  </p:sldMasterIdLst>
  <p:notesMasterIdLst>
    <p:notesMasterId r:id="rId36"/>
  </p:notesMasterIdLst>
  <p:sldIdLst>
    <p:sldId id="368" r:id="rId3"/>
    <p:sldId id="378" r:id="rId4"/>
    <p:sldId id="326" r:id="rId5"/>
    <p:sldId id="329" r:id="rId6"/>
    <p:sldId id="330" r:id="rId7"/>
    <p:sldId id="333" r:id="rId8"/>
    <p:sldId id="334" r:id="rId9"/>
    <p:sldId id="331" r:id="rId10"/>
    <p:sldId id="335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40" r:id="rId21"/>
    <p:sldId id="324" r:id="rId22"/>
    <p:sldId id="350" r:id="rId23"/>
    <p:sldId id="351" r:id="rId24"/>
    <p:sldId id="328" r:id="rId25"/>
    <p:sldId id="352" r:id="rId26"/>
    <p:sldId id="353" r:id="rId27"/>
    <p:sldId id="354" r:id="rId28"/>
    <p:sldId id="355" r:id="rId29"/>
    <p:sldId id="356" r:id="rId30"/>
    <p:sldId id="327" r:id="rId31"/>
    <p:sldId id="357" r:id="rId32"/>
    <p:sldId id="358" r:id="rId33"/>
    <p:sldId id="359" r:id="rId34"/>
    <p:sldId id="363" r:id="rId35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349B2A-87A9-48FD-A908-62C6C9714CE2}">
          <p14:sldIdLst>
            <p14:sldId id="368"/>
            <p14:sldId id="378"/>
          </p14:sldIdLst>
        </p14:section>
        <p14:section name="Untitled Section" id="{1FCB54AA-98B8-43EF-B207-E4C9EDC12951}">
          <p14:sldIdLst>
            <p14:sldId id="326"/>
            <p14:sldId id="329"/>
            <p14:sldId id="330"/>
            <p14:sldId id="333"/>
            <p14:sldId id="334"/>
            <p14:sldId id="331"/>
            <p14:sldId id="335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40"/>
            <p14:sldId id="324"/>
            <p14:sldId id="350"/>
            <p14:sldId id="351"/>
            <p14:sldId id="328"/>
            <p14:sldId id="352"/>
            <p14:sldId id="353"/>
            <p14:sldId id="354"/>
            <p14:sldId id="355"/>
            <p14:sldId id="356"/>
            <p14:sldId id="327"/>
            <p14:sldId id="357"/>
            <p14:sldId id="358"/>
            <p14:sldId id="359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400"/>
    <a:srgbClr val="505050"/>
    <a:srgbClr val="BFE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1" autoAdjust="0"/>
    <p:restoredTop sz="95952" autoAdjust="0"/>
  </p:normalViewPr>
  <p:slideViewPr>
    <p:cSldViewPr snapToGrid="0">
      <p:cViewPr varScale="1">
        <p:scale>
          <a:sx n="109" d="100"/>
          <a:sy n="109" d="100"/>
        </p:scale>
        <p:origin x="93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98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AC1A-8BF5-471C-B5EC-6F6A4ABB10E0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EC11-03D7-4AA1-8E7C-1C76D63D5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72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58FAAA-30BA-11B2-B118-BA0CA8FE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7A3C128-717B-E8C6-B36E-C4E51CC98C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DE5D30D-722C-B94B-EB56-BCEBEBB18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CCC21E-68BA-288B-AF8D-B13A15715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28A3-38A2-4356-A5A9-49B0764284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7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en-US" b="1" cap="all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de-DE" altLang="en-US" b="1" cap="all" spc="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de-DE" altLang="en-US" b="1" cap="all" spc="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Anstieg bei 50.000 Euro Jahresbrutto</a:t>
            </a:r>
          </a:p>
          <a:p>
            <a:pPr marL="162900" lvl="0" indent="-162900" defTabSz="914400" eaLnBrk="0" fontAlgn="base" hangingPunct="0">
              <a:lnSpc>
                <a:spcPts val="2100"/>
              </a:lnSpc>
              <a:spcBef>
                <a:spcPct val="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Sinkende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Nettoeinkommen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für </a:t>
            </a: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Arbeitnehmer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	</a:t>
            </a:r>
            <a:r>
              <a:rPr lang="en-US" alt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“Arbeit </a:t>
            </a:r>
            <a:r>
              <a:rPr lang="en-US" altLang="en-US" sz="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lohnt</a:t>
            </a:r>
            <a:r>
              <a:rPr lang="en-US" alt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sich</a:t>
            </a:r>
            <a:r>
              <a:rPr lang="en-US" alt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nicht”: 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-2.500 Euro</a:t>
            </a:r>
          </a:p>
          <a:p>
            <a:pPr marL="162900" lvl="0" indent="-162900" defTabSz="914400" eaLnBrk="0" fontAlgn="base" hangingPunct="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Steigende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Lohnkosten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für </a:t>
            </a: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Arbeitgeber</a:t>
            </a:r>
            <a:r>
              <a:rPr lang="en-US" altLang="en-US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		</a:t>
            </a:r>
            <a:r>
              <a:rPr lang="en-US" alt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altLang="en-US" sz="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Standort</a:t>
            </a:r>
            <a:r>
              <a:rPr lang="en-US" alt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lohnt</a:t>
            </a:r>
            <a:r>
              <a:rPr lang="en-US" alt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sz="8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sich</a:t>
            </a:r>
            <a:r>
              <a:rPr lang="en-US" alt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nicht”: </a:t>
            </a:r>
            <a:r>
              <a:rPr lang="en-US" altLang="en-US" sz="1000" dirty="0"/>
              <a:t>-2.500 Euro </a:t>
            </a:r>
            <a:endParaRPr lang="en-US" alt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62000" lvl="0" indent="-162000" defTabSz="914400" eaLnBrk="0" fontAlgn="base" hangingPunct="0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Clr>
                <a:srgbClr val="C8D4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Inkrementelle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Reformen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lösen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en-US" sz="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Unsicherheit</a:t>
            </a:r>
            <a:r>
              <a:rPr lang="en-US" alt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 nicht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lvl="1">
              <a:lnSpc>
                <a:spcPts val="2000"/>
              </a:lnSpc>
            </a:pPr>
            <a:r>
              <a:rPr lang="de-DE" altLang="en-US" b="1" cap="all" spc="100" dirty="0">
                <a:solidFill>
                  <a:schemeClr val="bg2"/>
                </a:solidFill>
              </a:rPr>
              <a:t>Dreiklang:</a:t>
            </a:r>
          </a:p>
          <a:p>
            <a:pPr marL="300863" lvl="0" indent="-162900" defTabSz="9144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en-US" dirty="0">
                <a:solidFill>
                  <a:schemeClr val="bg2"/>
                </a:solidFill>
              </a:rPr>
              <a:t>Zielgenauere Mittelverwendung</a:t>
            </a:r>
          </a:p>
          <a:p>
            <a:pPr marL="300863" indent="-162900" defTabSz="9144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en-US" dirty="0">
                <a:solidFill>
                  <a:schemeClr val="bg2"/>
                </a:solidFill>
              </a:rPr>
              <a:t>Abbau ineffizienter Leistungen</a:t>
            </a:r>
          </a:p>
          <a:p>
            <a:pPr marL="300863" indent="-162900" defTabSz="9144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en-US" dirty="0">
                <a:solidFill>
                  <a:schemeClr val="bg2"/>
                </a:solidFill>
              </a:rPr>
              <a:t>Ergänzende Steuerzuschüsse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de-D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2EC11-03D7-4AA1-8E7C-1C76D63D580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80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„Der GKV-Standard ist die leitliniengerechte, evidenzbasierte Versorgung.</a:t>
            </a:r>
            <a:br>
              <a:rPr lang="de-DE" b="1" dirty="0"/>
            </a:br>
            <a:r>
              <a:rPr lang="de-DE" b="1" dirty="0"/>
              <a:t>Wer </a:t>
            </a:r>
            <a:r>
              <a:rPr lang="de-DE" b="1" i="1" dirty="0"/>
              <a:t>bewusst</a:t>
            </a:r>
            <a:r>
              <a:rPr lang="de-DE" b="1" dirty="0"/>
              <a:t> davon abweicht, beteiligt sich zusätzlich an den Kosten.“</a:t>
            </a:r>
            <a:endParaRPr lang="de-DE" dirty="0"/>
          </a:p>
          <a:p>
            <a:r>
              <a:rPr lang="de-DE" dirty="0"/>
              <a:t>Das ist juristisch ein </a:t>
            </a:r>
            <a:r>
              <a:rPr lang="de-DE" b="1" dirty="0"/>
              <a:t>Entscheidungs- statt Diagnosemodell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b="1" dirty="0"/>
              <a:t>1.2 Technische Architektur</a:t>
            </a:r>
          </a:p>
          <a:p>
            <a:r>
              <a:rPr lang="de-DE" b="1" dirty="0"/>
              <a:t>(1) Definition eines „Standardpfads“</a:t>
            </a:r>
          </a:p>
          <a:p>
            <a:r>
              <a:rPr lang="de-DE" dirty="0"/>
              <a:t>Für z.B.:</a:t>
            </a:r>
          </a:p>
          <a:p>
            <a:r>
              <a:rPr lang="de-DE" dirty="0"/>
              <a:t>degenerative Wirbelsäulenbeschwerden</a:t>
            </a:r>
          </a:p>
          <a:p>
            <a:r>
              <a:rPr lang="de-DE" dirty="0"/>
              <a:t>Knie-/</a:t>
            </a:r>
            <a:r>
              <a:rPr lang="de-DE" dirty="0" err="1"/>
              <a:t>Hüftendoprothetik</a:t>
            </a:r>
            <a:r>
              <a:rPr lang="de-DE" dirty="0"/>
              <a:t> ohne </a:t>
            </a:r>
            <a:r>
              <a:rPr lang="de-DE" dirty="0" err="1"/>
              <a:t>Red</a:t>
            </a:r>
            <a:r>
              <a:rPr lang="de-DE" dirty="0"/>
              <a:t>-Flags</a:t>
            </a:r>
          </a:p>
          <a:p>
            <a:r>
              <a:rPr lang="de-DE" dirty="0"/>
              <a:t>Der Standardpfad umfasst:</a:t>
            </a:r>
          </a:p>
          <a:p>
            <a:r>
              <a:rPr lang="de-DE" dirty="0"/>
              <a:t>konservative Therapie ≥ X Monate</a:t>
            </a:r>
          </a:p>
          <a:p>
            <a:r>
              <a:rPr lang="de-DE" dirty="0"/>
              <a:t>strukturierte Zweitmeinung</a:t>
            </a:r>
          </a:p>
          <a:p>
            <a:r>
              <a:rPr lang="de-DE" dirty="0"/>
              <a:t>ambulante OP </a:t>
            </a:r>
            <a:r>
              <a:rPr lang="de-DE" b="1" dirty="0"/>
              <a:t>falls indiziert</a:t>
            </a:r>
            <a:endParaRPr lang="de-DE" dirty="0"/>
          </a:p>
          <a:p>
            <a:r>
              <a:rPr lang="de-DE" dirty="0"/>
              <a:t>➡️ Dieser Pfad ist </a:t>
            </a:r>
            <a:r>
              <a:rPr lang="de-DE" b="1" dirty="0"/>
              <a:t>voll GKV-finanziert</a:t>
            </a:r>
            <a:r>
              <a:rPr lang="de-DE" dirty="0"/>
              <a:t>, ohne Zusatzkosten.</a:t>
            </a:r>
          </a:p>
          <a:p>
            <a:endParaRPr lang="de-DE" dirty="0"/>
          </a:p>
          <a:p>
            <a:r>
              <a:rPr lang="de-DE" b="1" dirty="0"/>
              <a:t>(2) </a:t>
            </a:r>
            <a:r>
              <a:rPr lang="de-DE" b="1" dirty="0" err="1"/>
              <a:t>Opt</a:t>
            </a:r>
            <a:r>
              <a:rPr lang="de-DE" b="1" dirty="0"/>
              <a:t>-out-Entscheidung</a:t>
            </a:r>
          </a:p>
          <a:p>
            <a:r>
              <a:rPr lang="de-DE" dirty="0"/>
              <a:t>Ein </a:t>
            </a:r>
            <a:r>
              <a:rPr lang="de-DE" dirty="0" err="1"/>
              <a:t>Opt</a:t>
            </a:r>
            <a:r>
              <a:rPr lang="de-DE" dirty="0"/>
              <a:t>-out liegt vor, wenn </a:t>
            </a:r>
            <a:r>
              <a:rPr lang="de-DE" b="1" dirty="0"/>
              <a:t>alle</a:t>
            </a:r>
            <a:r>
              <a:rPr lang="de-DE" dirty="0"/>
              <a:t> Bedingungen erfüllt sind:</a:t>
            </a:r>
          </a:p>
          <a:p>
            <a:r>
              <a:rPr lang="de-DE" dirty="0"/>
              <a:t>leitliniengerechte Alternative vorhanden</a:t>
            </a:r>
          </a:p>
          <a:p>
            <a:r>
              <a:rPr lang="de-DE" dirty="0"/>
              <a:t>Zweitmeinung bestätigt </a:t>
            </a:r>
            <a:r>
              <a:rPr lang="de-DE" i="1" dirty="0"/>
              <a:t>keine klare Überlegenheit</a:t>
            </a:r>
            <a:r>
              <a:rPr lang="de-DE" dirty="0"/>
              <a:t> der OP</a:t>
            </a:r>
          </a:p>
          <a:p>
            <a:r>
              <a:rPr lang="de-DE" dirty="0"/>
              <a:t>Patient entscheidet sich </a:t>
            </a:r>
            <a:r>
              <a:rPr lang="de-DE" b="1" dirty="0"/>
              <a:t>trotzdem</a:t>
            </a:r>
            <a:r>
              <a:rPr lang="de-DE" dirty="0"/>
              <a:t> für:</a:t>
            </a:r>
          </a:p>
          <a:p>
            <a:pPr lvl="1"/>
            <a:r>
              <a:rPr lang="de-DE" dirty="0"/>
              <a:t>stationäre Durchführung </a:t>
            </a:r>
            <a:r>
              <a:rPr lang="de-DE" b="1" dirty="0"/>
              <a:t>oder</a:t>
            </a:r>
            <a:endParaRPr lang="de-DE" dirty="0"/>
          </a:p>
          <a:p>
            <a:pPr lvl="1"/>
            <a:r>
              <a:rPr lang="de-DE" dirty="0"/>
              <a:t>Implantation / invasiveren Eingriff</a:t>
            </a:r>
          </a:p>
          <a:p>
            <a:r>
              <a:rPr lang="de-DE" dirty="0"/>
              <a:t>➡️ </a:t>
            </a:r>
            <a:r>
              <a:rPr lang="de-DE" b="1" dirty="0"/>
              <a:t>Erst dann</a:t>
            </a:r>
            <a:r>
              <a:rPr lang="de-DE" dirty="0"/>
              <a:t> entsteht das Zusatzentgelt.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2EC11-03D7-4AA1-8E7C-1C76D63D580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567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e-DE" dirty="0"/>
              <a:t>„AI-</a:t>
            </a:r>
            <a:r>
              <a:rPr lang="de-DE" dirty="0" err="1"/>
              <a:t>enabled</a:t>
            </a:r>
            <a:r>
              <a:rPr lang="de-DE" dirty="0"/>
              <a:t>“ Medizinprodukte/Wearables: in den USA zugelassen (FDA), aber nicht automatisch in der EU/DE </a:t>
            </a:r>
            <a:r>
              <a:rPr lang="de-DE" dirty="0">
                <a:sym typeface="Wingdings" panose="05000000000000000000" pitchFamily="2" charset="2"/>
              </a:rPr>
              <a:t> Datenschutz + KI Regulierung</a:t>
            </a:r>
            <a:endParaRPr lang="de-DE" dirty="0"/>
          </a:p>
          <a:p>
            <a:pPr marL="228600" indent="-228600">
              <a:buAutoNum type="arabicParenR"/>
            </a:pPr>
            <a:r>
              <a:rPr lang="de-DE" dirty="0"/>
              <a:t>Digitale Pflegeanwendungen (</a:t>
            </a:r>
            <a:r>
              <a:rPr lang="de-DE" dirty="0" err="1"/>
              <a:t>DiPA</a:t>
            </a:r>
            <a:r>
              <a:rPr lang="de-DE" dirty="0"/>
              <a:t>) – </a:t>
            </a:r>
            <a:r>
              <a:rPr lang="de-DE" i="1" dirty="0"/>
              <a:t>Kategorie existiert, aber (noch) ohne zugelassene Produkte </a:t>
            </a:r>
            <a:r>
              <a:rPr lang="de-DE" i="0" dirty="0"/>
              <a:t>–&gt; Nachweis pflegerischer Nutzen, Abgrenzung zu Lifestyle </a:t>
            </a:r>
          </a:p>
          <a:p>
            <a:pPr marL="0" indent="0">
              <a:buNone/>
            </a:pPr>
            <a:endParaRPr lang="de-DE" i="1" dirty="0"/>
          </a:p>
          <a:p>
            <a:pPr marL="228600" indent="-228600">
              <a:buAutoNum type="arabicParenR"/>
            </a:pPr>
            <a:r>
              <a:rPr lang="de-DE" dirty="0"/>
              <a:t>KI-gestützte Nacht-/</a:t>
            </a:r>
            <a:r>
              <a:rPr lang="de-DE" dirty="0" err="1"/>
              <a:t>Schlafsensorik</a:t>
            </a:r>
            <a:r>
              <a:rPr lang="de-DE" dirty="0"/>
              <a:t> unter der Matratze (Routinegänge reduzieren)</a:t>
            </a:r>
          </a:p>
          <a:p>
            <a:pPr marL="228600" indent="-228600">
              <a:buAutoNum type="arabicParenR"/>
            </a:pPr>
            <a:r>
              <a:rPr lang="de-DE" dirty="0"/>
              <a:t>Optische Sturzdetektion (Kamera oder „Lampe mit KI“) – datenschutzrechtlich heikel im Bewohnerzimmer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Datenschutz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228600" indent="-228600">
              <a:buAutoNum type="arabicParenR"/>
            </a:pPr>
            <a:r>
              <a:rPr lang="de-DE" dirty="0"/>
              <a:t>Hebe/Transferhilfen --- „Wearable Robotics“ (Exoskelette) – in Japan verbreiteter als bei uns</a:t>
            </a:r>
          </a:p>
          <a:p>
            <a:pPr marL="228600" indent="-228600">
              <a:buAutoNum type="arabicParenR"/>
            </a:pPr>
            <a:r>
              <a:rPr lang="de-DE" dirty="0"/>
              <a:t>Robotik in der direkten Pflege (Assistenzroboter) – eher Pilot als Alltag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2EC11-03D7-4AA1-8E7C-1C76D63D580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95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de-DE" dirty="0"/>
              <a:t>„AI-</a:t>
            </a:r>
            <a:r>
              <a:rPr lang="de-DE" dirty="0" err="1"/>
              <a:t>enabled</a:t>
            </a:r>
            <a:r>
              <a:rPr lang="de-DE" dirty="0"/>
              <a:t>“ Medizinprodukte/Wearables: in den USA zugelassen (FDA), aber nicht automatisch in der EU/DE </a:t>
            </a:r>
            <a:r>
              <a:rPr lang="de-DE" dirty="0">
                <a:sym typeface="Wingdings" panose="05000000000000000000" pitchFamily="2" charset="2"/>
              </a:rPr>
              <a:t> Datenschutz + KI Regulierung</a:t>
            </a:r>
            <a:endParaRPr lang="de-DE" dirty="0"/>
          </a:p>
          <a:p>
            <a:pPr marL="228600" indent="-228600">
              <a:buAutoNum type="arabicParenR"/>
            </a:pPr>
            <a:r>
              <a:rPr lang="de-DE" dirty="0"/>
              <a:t>Digitale Pflegeanwendungen (</a:t>
            </a:r>
            <a:r>
              <a:rPr lang="de-DE" dirty="0" err="1"/>
              <a:t>DiPA</a:t>
            </a:r>
            <a:r>
              <a:rPr lang="de-DE" dirty="0"/>
              <a:t>) – </a:t>
            </a:r>
            <a:r>
              <a:rPr lang="de-DE" i="1" dirty="0"/>
              <a:t>Kategorie existiert, aber (noch) ohne zugelassene Produkte </a:t>
            </a:r>
            <a:r>
              <a:rPr lang="de-DE" i="0" dirty="0"/>
              <a:t>–&gt; Nachweis pflegerischer Nutzen, Abgrenzung zu Lifestyle </a:t>
            </a:r>
          </a:p>
          <a:p>
            <a:pPr marL="0" indent="0">
              <a:buNone/>
            </a:pPr>
            <a:endParaRPr lang="de-DE" i="1" dirty="0"/>
          </a:p>
          <a:p>
            <a:pPr marL="228600" indent="-228600">
              <a:buAutoNum type="arabicParenR"/>
            </a:pPr>
            <a:r>
              <a:rPr lang="de-DE" dirty="0"/>
              <a:t>KI-gestützte Nacht-/</a:t>
            </a:r>
            <a:r>
              <a:rPr lang="de-DE" dirty="0" err="1"/>
              <a:t>Schlafsensorik</a:t>
            </a:r>
            <a:r>
              <a:rPr lang="de-DE" dirty="0"/>
              <a:t> unter der Matratze (Routinegänge reduzieren)</a:t>
            </a:r>
          </a:p>
          <a:p>
            <a:pPr marL="228600" indent="-228600">
              <a:buAutoNum type="arabicParenR"/>
            </a:pPr>
            <a:r>
              <a:rPr lang="de-DE" dirty="0"/>
              <a:t>Optische Sturzdetektion (Kamera oder „Lampe mit KI“) – datenschutzrechtlich heikel im Bewohnerzimmer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Datenschutz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228600" indent="-228600">
              <a:buAutoNum type="arabicParenR"/>
            </a:pPr>
            <a:r>
              <a:rPr lang="de-DE" dirty="0"/>
              <a:t>Hebe/Transferhilfen --- „Wearable Robotics“ (Exoskelette) – in Japan verbreiteter als bei uns</a:t>
            </a:r>
          </a:p>
          <a:p>
            <a:pPr marL="228600" indent="-228600">
              <a:buAutoNum type="arabicParenR"/>
            </a:pPr>
            <a:r>
              <a:rPr lang="de-DE" dirty="0"/>
              <a:t>Robotik in der direkten Pflege (Assistenzroboter) – eher Pilot als Alltag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2EC11-03D7-4AA1-8E7C-1C76D63D580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10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D9A779-B225-AFDF-12F9-43A1C8CC9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CD42FF9-524E-99DB-10D6-2553D493A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D9D64A8-C500-6BF7-BD1A-4E66DD4BD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8A0AFF-573C-67B5-30AC-C5E3B22EC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28A3-38A2-4356-A5A9-49B07642847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8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2EC11-03D7-4AA1-8E7C-1C76D63D580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52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56538C-1D62-E533-E372-E0D3AFAC9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372F1E0-CA16-58B3-E3B7-1FD9BE7A6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DDBBB5B9-4E7D-B69F-29DA-2388F4722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5C0AC3-3A31-3501-254F-D960F8A69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F28A3-38A2-4356-A5A9-49B07642847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2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5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52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5_Publikation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0D3A66DE-AB10-4131-B359-7B8D0AC57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62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7_Medi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0D3A66DE-AB10-4131-B359-7B8D0AC57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04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2_Text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0D3A66DE-AB10-4131-B359-7B8D0AC574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17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CDF51CA-7232-A397-42EB-47A87E1443CA}"/>
              </a:ext>
            </a:extLst>
          </p:cNvPr>
          <p:cNvSpPr/>
          <p:nvPr userDrawn="1"/>
        </p:nvSpPr>
        <p:spPr bwMode="auto">
          <a:xfrm rot="2671449">
            <a:off x="10918217" y="-550269"/>
            <a:ext cx="1024165" cy="1024165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62F1D8AF-35CA-47BA-A738-028BEA355D8A}"/>
              </a:ext>
            </a:extLst>
          </p:cNvPr>
          <p:cNvSpPr/>
          <p:nvPr userDrawn="1"/>
        </p:nvSpPr>
        <p:spPr bwMode="auto">
          <a:xfrm rot="2671449">
            <a:off x="11700508" y="212087"/>
            <a:ext cx="1024165" cy="1024165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39A087C7-9432-9D9F-67FC-1850AEC10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94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CDF51CA-7232-A397-42EB-47A87E1443CA}"/>
              </a:ext>
            </a:extLst>
          </p:cNvPr>
          <p:cNvSpPr/>
          <p:nvPr userDrawn="1"/>
        </p:nvSpPr>
        <p:spPr bwMode="auto">
          <a:xfrm rot="2671449">
            <a:off x="10918217" y="-550269"/>
            <a:ext cx="1024165" cy="1024165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62F1D8AF-35CA-47BA-A738-028BEA355D8A}"/>
              </a:ext>
            </a:extLst>
          </p:cNvPr>
          <p:cNvSpPr/>
          <p:nvPr userDrawn="1"/>
        </p:nvSpPr>
        <p:spPr bwMode="auto">
          <a:xfrm rot="2671449">
            <a:off x="11700508" y="212087"/>
            <a:ext cx="1024165" cy="1024165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39A087C7-9432-9D9F-67FC-1850AEC10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1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ext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8112224" y="1894883"/>
            <a:ext cx="4363310" cy="4963117"/>
          </a:xfrm>
          <a:prstGeom prst="rect">
            <a:avLst/>
          </a:prstGeom>
        </p:spPr>
      </p:pic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/>
              <a:t>‹Nr.›</a:t>
            </a:fld>
            <a:endParaRPr lang="de-DE"/>
          </a:p>
        </p:txBody>
      </p:sp>
      <p:sp>
        <p:nvSpPr>
          <p:cNvPr id="4" name="Rechteck 3"/>
          <p:cNvSpPr/>
          <p:nvPr userDrawn="1"/>
        </p:nvSpPr>
        <p:spPr bwMode="auto">
          <a:xfrm rot="2671449">
            <a:off x="-570204" y="5583561"/>
            <a:ext cx="1024165" cy="1024165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 userDrawn="1"/>
        </p:nvSpPr>
        <p:spPr bwMode="auto">
          <a:xfrm rot="2671449">
            <a:off x="212087" y="6345917"/>
            <a:ext cx="1024165" cy="1024165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370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ea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8112224" y="1894883"/>
            <a:ext cx="4363310" cy="4963117"/>
          </a:xfrm>
          <a:prstGeom prst="rect">
            <a:avLst/>
          </a:prstGeom>
        </p:spPr>
      </p:pic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/>
              <a:t>‹Nr.›</a:t>
            </a:fld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 rot="2671449">
            <a:off x="-570204" y="5583561"/>
            <a:ext cx="1024165" cy="1024165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 rot="2671449">
            <a:off x="212087" y="6345917"/>
            <a:ext cx="1024165" cy="1024165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DB70147D-5D95-844D-AAE3-E0DB3CF76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257" y="2915018"/>
            <a:ext cx="468000" cy="5538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58F81986-3BEB-D541-A185-76A514F1D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8248" y="5480558"/>
            <a:ext cx="540000" cy="54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813334DE-CCA9-C646-80AC-B4F63F0892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2263" y="1589057"/>
            <a:ext cx="396000" cy="71905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ED39E9DF-4790-7543-88B8-456E403342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257" y="4221471"/>
            <a:ext cx="504000" cy="54523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xmlns="" id="{E8CC65CE-DBBA-434C-B55D-A8F72DCB05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3009" y="3122364"/>
            <a:ext cx="2420874" cy="16651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xmlns="" id="{9F0DF4FC-B95F-744F-A28C-71D7A9C128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3009" y="4418508"/>
            <a:ext cx="2420874" cy="1665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xmlns="" id="{C6437AA5-54C3-154C-AA9E-C760F3A212D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2001" y="5634263"/>
            <a:ext cx="2420874" cy="15370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xmlns="" id="{137272B1-EB0D-7D4C-BEF0-194303D237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3009" y="1796781"/>
            <a:ext cx="2420874" cy="16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Publikation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/>
              <a:t>‹Nr.›</a:t>
            </a:fld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 rot="2671449">
            <a:off x="-570204" y="5583561"/>
            <a:ext cx="1024165" cy="1024165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 rot="2671449">
            <a:off x="212087" y="6345917"/>
            <a:ext cx="1024165" cy="1024165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41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4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Medi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8112224" y="1894883"/>
            <a:ext cx="4363310" cy="4963117"/>
          </a:xfrm>
          <a:prstGeom prst="rect">
            <a:avLst/>
          </a:prstGeom>
        </p:spPr>
      </p:pic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/>
              <a:t>‹Nr.›</a:t>
            </a:fld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 rot="2671449">
            <a:off x="-570204" y="5583561"/>
            <a:ext cx="1024165" cy="1024165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 rot="2671449">
            <a:off x="212087" y="6345917"/>
            <a:ext cx="1024165" cy="1024165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875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Car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/>
        </p:blipFill>
        <p:spPr bwMode="auto">
          <a:xfrm>
            <a:off x="8112224" y="1894883"/>
            <a:ext cx="4363310" cy="4963117"/>
          </a:xfrm>
          <a:prstGeom prst="rect">
            <a:avLst/>
          </a:prstGeom>
        </p:spPr>
      </p:pic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/>
              <a:t>‹Nr.›</a:t>
            </a:fld>
            <a:endParaRPr lang="de-DE"/>
          </a:p>
        </p:txBody>
      </p:sp>
      <p:sp>
        <p:nvSpPr>
          <p:cNvPr id="12" name="Rechteck 11"/>
          <p:cNvSpPr/>
          <p:nvPr userDrawn="1"/>
        </p:nvSpPr>
        <p:spPr bwMode="auto">
          <a:xfrm rot="2671449">
            <a:off x="-570204" y="5583561"/>
            <a:ext cx="1024165" cy="1024165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 rot="2671449">
            <a:off x="212087" y="6345917"/>
            <a:ext cx="1024165" cy="1024165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DB0938D1-E2E0-3148-81E7-5855E236B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7940" y="3057927"/>
            <a:ext cx="2298700" cy="17878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7545BDE5-814F-614E-A417-8F483A231F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5815" y="4393914"/>
            <a:ext cx="595029" cy="50277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31FE4ABD-9ECD-014F-ADBE-5258A81D27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579" y="2753902"/>
            <a:ext cx="710529" cy="77463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987D5278-9E1E-EE48-8752-8AEDB5E12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7940" y="4497927"/>
            <a:ext cx="2298700" cy="1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94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Matri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9034707" y="6453337"/>
            <a:ext cx="2844800" cy="196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/>
              <a:t>‹Nr.›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 bwMode="auto">
          <a:xfrm rot="2671449">
            <a:off x="-570204" y="5583561"/>
            <a:ext cx="1024165" cy="1024165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 rot="2671449">
            <a:off x="212087" y="6345917"/>
            <a:ext cx="1024165" cy="1024165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71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0_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496711" cy="7029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47529" y="618502"/>
            <a:ext cx="622851" cy="5139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95400" y="586262"/>
            <a:ext cx="1080120" cy="5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8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3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5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2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6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4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  <p:sldLayoutId id="2147483686" r:id="rId14"/>
    <p:sldLayoutId id="2147483696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83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3200" b="1" i="0" cap="all" spc="100">
          <a:solidFill>
            <a:schemeClr val="tx1"/>
          </a:solidFill>
          <a:latin typeface="Calibri"/>
          <a:ea typeface="+mj-ea"/>
          <a:cs typeface="Arial"/>
        </a:defRPr>
      </a:lvl1pPr>
    </p:titleStyle>
    <p:bodyStyle>
      <a:lvl1pPr marL="182563" indent="-182563" algn="l" defTabSz="914400">
        <a:spcBef>
          <a:spcPts val="0"/>
        </a:spcBef>
        <a:buClr>
          <a:schemeClr val="accent1"/>
        </a:buClr>
        <a:buFont typeface="Wingdings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1pPr>
      <a:lvl2pPr marL="449263" indent="-266700" algn="l" defTabSz="914400">
        <a:spcBef>
          <a:spcPts val="0"/>
        </a:spcBef>
        <a:buClr>
          <a:schemeClr val="accent1"/>
        </a:buClr>
        <a:buFont typeface="Arial"/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2pPr>
      <a:lvl3pPr marL="714375" indent="-265113" algn="l" defTabSz="914400">
        <a:spcBef>
          <a:spcPts val="0"/>
        </a:spcBef>
        <a:buClr>
          <a:schemeClr val="accent1"/>
        </a:buClr>
        <a:buFont typeface="Symbol"/>
        <a:buChar char="-"/>
        <a:defRPr sz="20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data/indicators/hours-worked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1542A3-ACF5-8391-6069-AD6B2916C06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FFC19F4B-11D4-AF52-82A5-DC6A6021F131}"/>
              </a:ext>
            </a:extLst>
          </p:cNvPr>
          <p:cNvSpPr/>
          <p:nvPr/>
        </p:nvSpPr>
        <p:spPr bwMode="auto">
          <a:xfrm>
            <a:off x="0" y="0"/>
            <a:ext cx="12191999" cy="6864834"/>
          </a:xfrm>
          <a:prstGeom prst="rect">
            <a:avLst/>
          </a:prstGeom>
          <a:solidFill>
            <a:schemeClr val="bg2">
              <a:lumMod val="25000"/>
              <a:alpha val="9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0984CD33-C1AD-0C8A-891D-640A979F73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l="-1" t="-687"/>
          <a:stretch/>
        </p:blipFill>
        <p:spPr bwMode="auto">
          <a:xfrm>
            <a:off x="0" y="2638993"/>
            <a:ext cx="12192000" cy="4225841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74FFF463-B6DB-4EB9-D095-6AE4E6260E27}"/>
              </a:ext>
            </a:extLst>
          </p:cNvPr>
          <p:cNvSpPr/>
          <p:nvPr/>
        </p:nvSpPr>
        <p:spPr bwMode="auto">
          <a:xfrm>
            <a:off x="758687" y="655983"/>
            <a:ext cx="10674625" cy="633566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solidFill>
              <a:schemeClr val="bg1"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A56E212C-F483-7BC8-EEF2-6CF5C67622B6}"/>
              </a:ext>
            </a:extLst>
          </p:cNvPr>
          <p:cNvSpPr/>
          <p:nvPr/>
        </p:nvSpPr>
        <p:spPr bwMode="auto">
          <a:xfrm rot="2671449" flipH="1">
            <a:off x="9114261" y="-517299"/>
            <a:ext cx="2533717" cy="2533717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52A401D0-8103-D55D-5101-ECB1F508448D}"/>
              </a:ext>
            </a:extLst>
          </p:cNvPr>
          <p:cNvSpPr/>
          <p:nvPr/>
        </p:nvSpPr>
        <p:spPr bwMode="auto">
          <a:xfrm rot="2671449" flipH="1">
            <a:off x="10981602" y="1340203"/>
            <a:ext cx="2533717" cy="2533717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2E1141A7-6557-1359-2D8E-54C861F2851B}"/>
              </a:ext>
            </a:extLst>
          </p:cNvPr>
          <p:cNvCxnSpPr>
            <a:cxnSpLocks/>
          </p:cNvCxnSpPr>
          <p:nvPr/>
        </p:nvCxnSpPr>
        <p:spPr bwMode="auto">
          <a:xfrm>
            <a:off x="-5917005" y="831271"/>
            <a:ext cx="0" cy="47078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el 1">
            <a:extLst>
              <a:ext uri="{FF2B5EF4-FFF2-40B4-BE49-F238E27FC236}">
                <a16:creationId xmlns:a16="http://schemas.microsoft.com/office/drawing/2014/main" xmlns="" id="{A2AA7B9F-7E9D-9ABA-47DA-57841F31A251}"/>
              </a:ext>
            </a:extLst>
          </p:cNvPr>
          <p:cNvSpPr txBox="1"/>
          <p:nvPr/>
        </p:nvSpPr>
        <p:spPr bwMode="auto">
          <a:xfrm>
            <a:off x="1486944" y="5043885"/>
            <a:ext cx="6316443" cy="155913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1" i="0" cap="all" spc="100">
                <a:solidFill>
                  <a:schemeClr val="tx1"/>
                </a:solidFill>
                <a:latin typeface="Calibri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sz="3400" b="0" spc="300" dirty="0">
                <a:solidFill>
                  <a:srgbClr val="C8D400"/>
                </a:solidFill>
              </a:rPr>
              <a:t>Nicolas Ziebarth</a:t>
            </a:r>
          </a:p>
          <a:p>
            <a:pPr>
              <a:lnSpc>
                <a:spcPts val="2360"/>
              </a:lnSpc>
              <a:defRPr/>
            </a:pPr>
            <a:r>
              <a:rPr lang="de-DE" sz="1800" b="0" cap="none" spc="0" noProof="0" dirty="0">
                <a:solidFill>
                  <a:schemeClr val="bg1"/>
                </a:solidFill>
              </a:rPr>
              <a:t>Professor für Volkswirtschaftslehre</a:t>
            </a:r>
            <a:r>
              <a:rPr lang="de-DE" sz="1800" b="0" cap="none" spc="0" dirty="0">
                <a:solidFill>
                  <a:schemeClr val="bg1"/>
                </a:solidFill>
              </a:rPr>
              <a:t> </a:t>
            </a:r>
            <a:r>
              <a:rPr lang="de-DE" sz="1800" b="0" cap="none" spc="0" dirty="0">
                <a:solidFill>
                  <a:srgbClr val="C8D400"/>
                </a:solidFill>
              </a:rPr>
              <a:t>//</a:t>
            </a:r>
            <a:r>
              <a:rPr lang="de-DE" sz="1800" b="0" cap="none" spc="0" dirty="0">
                <a:solidFill>
                  <a:schemeClr val="bg1"/>
                </a:solidFill>
              </a:rPr>
              <a:t> </a:t>
            </a:r>
            <a:r>
              <a:rPr lang="de-DE" sz="1800" b="0" cap="none" spc="0" noProof="0" dirty="0">
                <a:solidFill>
                  <a:schemeClr val="bg1"/>
                </a:solidFill>
              </a:rPr>
              <a:t>Universität Mannheim</a:t>
            </a:r>
          </a:p>
          <a:p>
            <a:pPr>
              <a:lnSpc>
                <a:spcPts val="2360"/>
              </a:lnSpc>
              <a:defRPr/>
            </a:pPr>
            <a:r>
              <a:rPr lang="de-DE" sz="1800" b="0" cap="none" spc="0" noProof="0" dirty="0">
                <a:solidFill>
                  <a:schemeClr val="bg1"/>
                </a:solidFill>
              </a:rPr>
              <a:t>Leiter Arbeitsmärkte und Sozialversicherungen</a:t>
            </a:r>
            <a:r>
              <a:rPr lang="de-DE" sz="1800" b="0" cap="none" spc="0" dirty="0">
                <a:solidFill>
                  <a:schemeClr val="bg1"/>
                </a:solidFill>
              </a:rPr>
              <a:t> </a:t>
            </a:r>
            <a:r>
              <a:rPr lang="de-DE" sz="1800" b="0" cap="none" spc="0" dirty="0">
                <a:solidFill>
                  <a:srgbClr val="C8D400"/>
                </a:solidFill>
              </a:rPr>
              <a:t>// </a:t>
            </a:r>
            <a:r>
              <a:rPr lang="de-DE" sz="1800" b="0" cap="none" spc="0" noProof="0" dirty="0">
                <a:solidFill>
                  <a:schemeClr val="bg1"/>
                </a:solidFill>
              </a:rPr>
              <a:t>ZEW Mannheim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C0A826C5-F716-4669-5706-3CD1EEF96D37}"/>
              </a:ext>
            </a:extLst>
          </p:cNvPr>
          <p:cNvSpPr txBox="1"/>
          <p:nvPr/>
        </p:nvSpPr>
        <p:spPr>
          <a:xfrm>
            <a:off x="8705329" y="5265886"/>
            <a:ext cx="1496290" cy="101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80"/>
              </a:lnSpc>
            </a:pPr>
            <a:r>
              <a:rPr lang="de-DE" sz="1400" b="0" cap="all" spc="100" noProof="0" dirty="0">
                <a:solidFill>
                  <a:srgbClr val="C8D400"/>
                </a:solidFill>
              </a:rPr>
              <a:t>Nicolas</a:t>
            </a:r>
            <a:br>
              <a:rPr lang="de-DE" sz="1400" b="0" cap="all" spc="100" noProof="0" dirty="0">
                <a:solidFill>
                  <a:srgbClr val="C8D400"/>
                </a:solidFill>
              </a:rPr>
            </a:br>
            <a:r>
              <a:rPr lang="de-DE" sz="1400" b="0" cap="all" spc="100" noProof="0" dirty="0" err="1">
                <a:solidFill>
                  <a:srgbClr val="C8D400"/>
                </a:solidFill>
              </a:rPr>
              <a:t>Ziebarth</a:t>
            </a:r>
            <a:endParaRPr lang="de-DE" sz="1400" b="0" cap="all" spc="100" noProof="0" dirty="0">
              <a:solidFill>
                <a:srgbClr val="C8D4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cap="all" spc="100" dirty="0" err="1">
                <a:solidFill>
                  <a:schemeClr val="bg1"/>
                </a:solidFill>
              </a:rPr>
              <a:t>www.zew.de</a:t>
            </a:r>
            <a:r>
              <a:rPr lang="de-DE" sz="1400" cap="all" spc="100" dirty="0">
                <a:solidFill>
                  <a:schemeClr val="bg1"/>
                </a:solidFill>
              </a:rPr>
              <a:t>/Team/</a:t>
            </a:r>
            <a:r>
              <a:rPr lang="de-DE" sz="1400" cap="all" spc="100" dirty="0" err="1">
                <a:solidFill>
                  <a:schemeClr val="bg1"/>
                </a:solidFill>
              </a:rPr>
              <a:t>nrz</a:t>
            </a:r>
            <a:endParaRPr lang="de-DE" sz="1400" cap="all" spc="1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683AEBED-99D7-9441-0064-3692E2B544F5}"/>
              </a:ext>
            </a:extLst>
          </p:cNvPr>
          <p:cNvSpPr txBox="1"/>
          <p:nvPr/>
        </p:nvSpPr>
        <p:spPr>
          <a:xfrm>
            <a:off x="1376775" y="1481127"/>
            <a:ext cx="76310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5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i="0" u="none" strike="noStrike" kern="1200" cap="all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Strukturreformen </a:t>
            </a:r>
            <a:br>
              <a:rPr kumimoji="0" lang="de-DE" sz="5400" i="0" u="none" strike="noStrike" kern="1200" cap="all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5400" i="0" u="none" strike="noStrike" kern="1200" cap="all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den Sozial-</a:t>
            </a:r>
            <a:br>
              <a:rPr kumimoji="0" lang="de-DE" sz="5400" i="0" u="none" strike="noStrike" kern="1200" cap="all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5400" i="0" u="none" strike="noStrike" kern="1200" cap="all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versicherungen</a:t>
            </a:r>
            <a:endParaRPr kumimoji="0" lang="de-DE" sz="5400" i="0" u="none" strike="noStrike" kern="1200" cap="all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7D855D5-F17E-C21C-D69C-6B099E3874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48" y="4152490"/>
            <a:ext cx="1027610" cy="10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52479D-C016-6103-366A-4449F323E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EDE057B7-FB61-1412-DDC4-E35431030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10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AE5B509-FC3C-AAC2-4187-EB164D1E3657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GPV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In Würde altern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0B692630-6258-64C8-4D8C-7ED17784BFC5}"/>
              </a:ext>
            </a:extLst>
          </p:cNvPr>
          <p:cNvSpPr txBox="1"/>
          <p:nvPr/>
        </p:nvSpPr>
        <p:spPr bwMode="auto">
          <a:xfrm>
            <a:off x="1949726" y="2376000"/>
            <a:ext cx="3960744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sz="2000" b="1" cap="all" spc="100" dirty="0">
                <a:solidFill>
                  <a:srgbClr val="C8D400"/>
                </a:solidFill>
              </a:rPr>
              <a:t>sehr gutes System,</a:t>
            </a:r>
            <a:br>
              <a:rPr lang="de-DE" sz="2000" b="1" cap="all" spc="100" dirty="0">
                <a:solidFill>
                  <a:srgbClr val="C8D400"/>
                </a:solidFill>
              </a:rPr>
            </a:br>
            <a:r>
              <a:rPr lang="de-DE" sz="2000" b="1" cap="all" spc="100" dirty="0">
                <a:solidFill>
                  <a:srgbClr val="C8D400"/>
                </a:solidFill>
              </a:rPr>
              <a:t>Pflegekräfte besser bezahlt</a:t>
            </a:r>
            <a:endParaRPr lang="de-DE" sz="2000" b="1" cap="all" spc="100" dirty="0">
              <a:solidFill>
                <a:srgbClr val="C8D400"/>
              </a:solidFill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D6A2C0A-C5CE-FA8E-F2F3-0E08B4EBB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" y="1872795"/>
            <a:ext cx="1297792" cy="1297792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F85B6695-C3E6-A023-E064-891DF7608040}"/>
              </a:ext>
            </a:extLst>
          </p:cNvPr>
          <p:cNvSpPr txBox="1"/>
          <p:nvPr/>
        </p:nvSpPr>
        <p:spPr bwMode="auto">
          <a:xfrm>
            <a:off x="7214761" y="2376000"/>
            <a:ext cx="3639892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sz="2000" b="1" cap="all" spc="100" dirty="0">
                <a:solidFill>
                  <a:srgbClr val="505050"/>
                </a:solidFill>
              </a:rPr>
              <a:t>Selbstbehalte werden weiter steigen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EFC7AC9-5771-CF0D-0E9F-907B06378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6969" y="1872000"/>
            <a:ext cx="1297792" cy="1297792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B5380816-ADC6-4CF5-D57D-087E9FCFFB8F}"/>
              </a:ext>
            </a:extLst>
          </p:cNvPr>
          <p:cNvSpPr txBox="1"/>
          <p:nvPr/>
        </p:nvSpPr>
        <p:spPr bwMode="auto">
          <a:xfrm>
            <a:off x="900000" y="3591871"/>
            <a:ext cx="10261136" cy="1810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Keine falschen Versprechen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Stärke, dass 80% häusliche Pflege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Förderung innovativer ambulanter Wohnformen, ggf. durch höhere Erbschaftssteuer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Produktivitätspotentiale durch ethisch vertretbare KI/Technik heben</a:t>
            </a:r>
          </a:p>
        </p:txBody>
      </p:sp>
    </p:spTree>
    <p:extLst>
      <p:ext uri="{BB962C8B-B14F-4D97-AF65-F5344CB8AC3E}">
        <p14:creationId xmlns:p14="http://schemas.microsoft.com/office/powerpoint/2010/main" val="4507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CF0770-6833-7C95-1B23-64D364313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4F1D0C54-E06F-A706-292F-9A84DE56D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11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9DF0C841-EF65-59DB-D7F9-F32368D74001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GPV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Private Pflegeversicherung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FD52295B-FD83-17CD-8A45-1A34BC74B774}"/>
              </a:ext>
            </a:extLst>
          </p:cNvPr>
          <p:cNvSpPr txBox="1"/>
          <p:nvPr/>
        </p:nvSpPr>
        <p:spPr bwMode="auto">
          <a:xfrm>
            <a:off x="807779" y="1877640"/>
            <a:ext cx="10261136" cy="48885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Hilfe zur Pflege: soziale Absicherung, Errungenschaft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- nach Einsparen durch hohe Pflegeheimkosten (~3000 Euro/Monat)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- und geringes Einkommen.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2024: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330K/910K in Pflegeheimen mit Hilfe zur Pflege. 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Mehrheit sind &lt;24 Monate in Pflegeheimen (1/3 stirbt im ersten Jahr)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IW-Studie: 72% der Haushalte können bis zu 5 Jahre Pflegeheim finanzieren.</a:t>
            </a:r>
          </a:p>
          <a:p>
            <a:pPr marL="100800" lvl="1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</a:pPr>
            <a:endParaRPr lang="de-DE" sz="2000" dirty="0">
              <a:solidFill>
                <a:schemeClr val="bg2"/>
              </a:solidFill>
            </a:endParaRPr>
          </a:p>
          <a:p>
            <a:pPr marL="100800" lvl="1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</a:pPr>
            <a:r>
              <a:rPr lang="de-DE" sz="2000" b="1" i="1" dirty="0">
                <a:solidFill>
                  <a:schemeClr val="bg2"/>
                </a:solidFill>
              </a:rPr>
              <a:t>Private Pflegezusatzversicherung als Pflicht für jüngere Kohorten?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Viele Argumente dafür, insb. geringe Absicherungsraten (~5%), in Kombination mit politischem Druck GPV auszuweiten. Emotionen statt Ökonomie.  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Wie reguliert? Ist die private Versicherungswirtschaft bereit? </a:t>
            </a:r>
          </a:p>
        </p:txBody>
      </p:sp>
    </p:spTree>
    <p:extLst>
      <p:ext uri="{BB962C8B-B14F-4D97-AF65-F5344CB8AC3E}">
        <p14:creationId xmlns:p14="http://schemas.microsoft.com/office/powerpoint/2010/main" val="28825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94C402-36DF-5B3B-0AAA-7E97D9161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DE46025-5936-ADBA-3B8A-706CA03F3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12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F8D5BEE3-2E97-4E17-085E-34FCE136DE06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GPV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Private Pflegeversicherung: Beispiel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3375C2C7-2778-3800-EDB9-514A354B2B88}"/>
              </a:ext>
            </a:extLst>
          </p:cNvPr>
          <p:cNvSpPr txBox="1"/>
          <p:nvPr/>
        </p:nvSpPr>
        <p:spPr bwMode="auto">
          <a:xfrm>
            <a:off x="807779" y="1877640"/>
            <a:ext cx="1026113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0800" lvl="1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</a:pPr>
            <a:endParaRPr lang="de-DE" sz="2000" dirty="0">
              <a:solidFill>
                <a:schemeClr val="bg2"/>
              </a:solidFill>
            </a:endParaRPr>
          </a:p>
          <a:p>
            <a:pPr marL="100800" lvl="1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</a:pPr>
            <a:endParaRPr lang="de-DE" sz="2000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79E196-0597-6432-88EE-7CF1EBD8D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760908"/>
            <a:ext cx="9295981" cy="2704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A5685C-E73E-2C1D-6D6E-2F0C1CFC1CD3}"/>
              </a:ext>
            </a:extLst>
          </p:cNvPr>
          <p:cNvSpPr txBox="1"/>
          <p:nvPr/>
        </p:nvSpPr>
        <p:spPr bwMode="auto">
          <a:xfrm>
            <a:off x="992221" y="4815191"/>
            <a:ext cx="96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U</a:t>
            </a:r>
            <a:r>
              <a:rPr lang="en-US" b="1" i="1" dirty="0" smtClean="0"/>
              <a:t>m </a:t>
            </a:r>
            <a:r>
              <a:rPr lang="en-US" b="1" i="1" dirty="0"/>
              <a:t>50% des </a:t>
            </a:r>
            <a:r>
              <a:rPr lang="en-US" b="1" i="1" dirty="0" err="1"/>
              <a:t>Pflegeheimselbstbehaltes</a:t>
            </a:r>
            <a:r>
              <a:rPr lang="en-US" b="1" i="1" dirty="0"/>
              <a:t> </a:t>
            </a:r>
            <a:r>
              <a:rPr lang="en-US" b="1" i="1" dirty="0" err="1"/>
              <a:t>abzusichern</a:t>
            </a:r>
            <a:r>
              <a:rPr lang="en-US" b="1" i="1" dirty="0"/>
              <a:t> (</a:t>
            </a:r>
            <a:r>
              <a:rPr lang="en-US" b="1" i="1" dirty="0" err="1"/>
              <a:t>letzte</a:t>
            </a:r>
            <a:r>
              <a:rPr lang="en-US" b="1" i="1" dirty="0"/>
              <a:t> Reihe):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600 Euro/Jahr </a:t>
            </a:r>
            <a:r>
              <a:rPr lang="en-US" dirty="0" err="1"/>
              <a:t>über</a:t>
            </a:r>
            <a:r>
              <a:rPr lang="en-US" dirty="0"/>
              <a:t> ~40 Jahre = 24,000 Euro (</a:t>
            </a:r>
            <a:r>
              <a:rPr lang="en-US" dirty="0" err="1"/>
              <a:t>aber</a:t>
            </a:r>
            <a:r>
              <a:rPr lang="en-US" dirty="0"/>
              <a:t> 75,000 </a:t>
            </a:r>
            <a:r>
              <a:rPr lang="en-US" dirty="0" err="1"/>
              <a:t>bei</a:t>
            </a:r>
            <a:r>
              <a:rPr lang="en-US" dirty="0"/>
              <a:t> 5% </a:t>
            </a:r>
            <a:r>
              <a:rPr lang="en-US" dirty="0" err="1"/>
              <a:t>Verzinsung</a:t>
            </a:r>
            <a:r>
              <a:rPr lang="en-US" dirty="0"/>
              <a:t> und private </a:t>
            </a:r>
            <a:r>
              <a:rPr lang="en-US" dirty="0" err="1"/>
              <a:t>Sparen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für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Schnitt</a:t>
            </a:r>
            <a:r>
              <a:rPr lang="en-US" dirty="0"/>
              <a:t> 2 Jahre </a:t>
            </a:r>
            <a:r>
              <a:rPr lang="en-US" dirty="0" err="1"/>
              <a:t>Pflegeheimkostenabsicherung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36</a:t>
            </a:r>
            <a:r>
              <a:rPr lang="en-US" dirty="0" smtClean="0"/>
              <a:t>,000 p.a.) </a:t>
            </a:r>
            <a:r>
              <a:rPr lang="en-US" dirty="0"/>
              <a:t>und </a:t>
            </a:r>
            <a:r>
              <a:rPr lang="en-US" dirty="0" err="1"/>
              <a:t>ggf</a:t>
            </a:r>
            <a:r>
              <a:rPr lang="en-US" dirty="0"/>
              <a:t> ~10 Jahre ambulant  </a:t>
            </a:r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A7C673E6-1AE5-8811-4734-38A253058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CC1CCB48-F967-F6D2-2226-05A9A50C3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1" y="1994341"/>
            <a:ext cx="6956618" cy="4295791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410A23A0-C4A9-7D33-832A-B743D1D4FE31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GRV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Gesetzliche Rentenversicherung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Textfeld 9">
            <a:extLst>
              <a:ext uri="{FF2B5EF4-FFF2-40B4-BE49-F238E27FC236}">
                <a16:creationId xmlns:a16="http://schemas.microsoft.com/office/drawing/2014/main" xmlns="" id="{07BE2094-6389-41B0-3C3D-70E24D8FEF3D}"/>
              </a:ext>
            </a:extLst>
          </p:cNvPr>
          <p:cNvSpPr txBox="1"/>
          <p:nvPr/>
        </p:nvSpPr>
        <p:spPr bwMode="auto">
          <a:xfrm>
            <a:off x="8131669" y="3846715"/>
            <a:ext cx="2469826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ts val="2000"/>
              </a:lnSpc>
            </a:pPr>
            <a:r>
              <a:rPr lang="de-DE" altLang="en-US" b="1" cap="all" spc="100" dirty="0">
                <a:solidFill>
                  <a:schemeClr val="bg2"/>
                </a:solidFill>
              </a:rPr>
              <a:t>3 Beitragspunkte, </a:t>
            </a:r>
            <a:br>
              <a:rPr lang="de-DE" altLang="en-US" b="1" cap="all" spc="100" dirty="0">
                <a:solidFill>
                  <a:schemeClr val="bg2"/>
                </a:solidFill>
              </a:rPr>
            </a:br>
            <a:r>
              <a:rPr lang="de-DE" altLang="en-US" b="1" cap="all" spc="100" dirty="0">
                <a:solidFill>
                  <a:schemeClr val="bg2"/>
                </a:solidFill>
              </a:rPr>
              <a:t>~60 Milliarden</a:t>
            </a:r>
          </a:p>
        </p:txBody>
      </p:sp>
      <p:cxnSp>
        <p:nvCxnSpPr>
          <p:cNvPr id="6" name="Gerade Verbindung 10">
            <a:extLst>
              <a:ext uri="{FF2B5EF4-FFF2-40B4-BE49-F238E27FC236}">
                <a16:creationId xmlns:a16="http://schemas.microsoft.com/office/drawing/2014/main" xmlns="" id="{CB6B2867-C314-4BB7-FB0D-80D024064500}"/>
              </a:ext>
            </a:extLst>
          </p:cNvPr>
          <p:cNvCxnSpPr>
            <a:cxnSpLocks/>
          </p:cNvCxnSpPr>
          <p:nvPr/>
        </p:nvCxnSpPr>
        <p:spPr bwMode="auto">
          <a:xfrm>
            <a:off x="7747437" y="4773529"/>
            <a:ext cx="30199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2">
            <a:extLst>
              <a:ext uri="{FF2B5EF4-FFF2-40B4-BE49-F238E27FC236}">
                <a16:creationId xmlns:a16="http://schemas.microsoft.com/office/drawing/2014/main" xmlns="" id="{D2A0F405-D5E7-F8E6-FD1F-5B73206A0280}"/>
              </a:ext>
            </a:extLst>
          </p:cNvPr>
          <p:cNvCxnSpPr>
            <a:cxnSpLocks/>
          </p:cNvCxnSpPr>
          <p:nvPr/>
        </p:nvCxnSpPr>
        <p:spPr bwMode="auto">
          <a:xfrm>
            <a:off x="7856619" y="3429000"/>
            <a:ext cx="30199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79C149-B02C-B21D-9C4A-5C41CF981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460502E8-4109-3566-16C6-981DCD2ED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14</a:t>
            </a:fld>
            <a:endParaRPr lang="de-DE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D519EC38-0373-64B8-D0B6-E611E74815D4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GRV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Großer Ökonomen-Konsens</a:t>
            </a:r>
          </a:p>
          <a:p>
            <a:pPr>
              <a:lnSpc>
                <a:spcPts val="3000"/>
              </a:lnSpc>
            </a:pP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7761F9FB-080E-3E2C-F124-4DBC3CD0E360}"/>
              </a:ext>
            </a:extLst>
          </p:cNvPr>
          <p:cNvSpPr txBox="1"/>
          <p:nvPr/>
        </p:nvSpPr>
        <p:spPr bwMode="auto">
          <a:xfrm>
            <a:off x="900000" y="1831353"/>
            <a:ext cx="10034659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ts val="1000"/>
              </a:spcBef>
              <a:spcAft>
                <a:spcPts val="600"/>
              </a:spcAft>
            </a:pPr>
            <a:r>
              <a:rPr lang="de-DE" altLang="en-US" sz="2000" b="1" cap="all" spc="100" dirty="0">
                <a:solidFill>
                  <a:schemeClr val="accent1"/>
                </a:solidFill>
              </a:rPr>
              <a:t>Rückkehr zu Parteien-Konsens der 2000er:</a:t>
            </a:r>
          </a:p>
          <a:p>
            <a:pPr marL="414900" lvl="0" indent="-162900" defTabSz="914400" eaLnBrk="0" fontAlgn="base" hangingPunct="0">
              <a:spcBef>
                <a:spcPts val="10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Keine Haltelinie </a:t>
            </a:r>
          </a:p>
          <a:p>
            <a:pPr marL="414900" lvl="0" indent="-162900" defTabSz="914400" eaLnBrk="0" fontAlgn="base" hangingPunct="0">
              <a:spcBef>
                <a:spcPts val="10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Nachhaltigkeitsfaktor wirken </a:t>
            </a:r>
            <a:r>
              <a:rPr lang="de-DE" altLang="en-US" sz="2000" dirty="0" smtClean="0">
                <a:solidFill>
                  <a:schemeClr val="bg2"/>
                </a:solidFill>
              </a:rPr>
              <a:t>lassen</a:t>
            </a:r>
          </a:p>
          <a:p>
            <a:pPr marL="414900" lvl="0" indent="-162900" defTabSz="914400" eaLnBrk="0" fontAlgn="base" hangingPunct="0">
              <a:spcBef>
                <a:spcPts val="10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bg2"/>
                </a:solidFill>
              </a:rPr>
              <a:t>„Rente mit 63“: abschaffen. (</a:t>
            </a:r>
            <a:r>
              <a:rPr lang="de-DE" altLang="en-US" sz="2000" i="1" dirty="0" smtClean="0">
                <a:solidFill>
                  <a:schemeClr val="bg2"/>
                </a:solidFill>
              </a:rPr>
              <a:t>Besser: </a:t>
            </a:r>
            <a:r>
              <a:rPr lang="de-DE" altLang="en-US" sz="2000" dirty="0" smtClean="0">
                <a:solidFill>
                  <a:schemeClr val="bg2"/>
                </a:solidFill>
              </a:rPr>
              <a:t>Abschläge und Anrechnungszeiten anpassen)</a:t>
            </a:r>
            <a:endParaRPr lang="de-DE" altLang="en-US" sz="2000" dirty="0">
              <a:solidFill>
                <a:schemeClr val="bg2"/>
              </a:solidFill>
            </a:endParaRPr>
          </a:p>
          <a:p>
            <a:pPr marL="414900" lvl="0" indent="-162900" defTabSz="914400" eaLnBrk="0" fontAlgn="base" hangingPunct="0">
              <a:spcBef>
                <a:spcPts val="10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Verstärkte Kapitaldeckung, ggf. Pflicht zur privaten Vorsorge</a:t>
            </a:r>
          </a:p>
          <a:p>
            <a:pPr marL="252000" lvl="0" defTabSz="9144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C8D400"/>
              </a:buClr>
            </a:pPr>
            <a:endParaRPr lang="de-DE" altLang="en-US" sz="2000" dirty="0">
              <a:solidFill>
                <a:schemeClr val="bg2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8D400"/>
              </a:buClr>
            </a:pPr>
            <a:r>
              <a:rPr lang="de-DE" altLang="en-US" sz="2000" b="1" cap="all" dirty="0">
                <a:solidFill>
                  <a:schemeClr val="accent1"/>
                </a:solidFill>
              </a:rPr>
              <a:t>Rein ökonomisch </a:t>
            </a:r>
            <a:r>
              <a:rPr lang="de-DE" altLang="en-US" sz="2000" b="1" cap="all" dirty="0" smtClean="0">
                <a:solidFill>
                  <a:schemeClr val="accent1"/>
                </a:solidFill>
              </a:rPr>
              <a:t>betrachtet: </a:t>
            </a:r>
            <a:r>
              <a:rPr lang="de-DE" altLang="en-US" sz="2000" i="1" dirty="0" smtClean="0">
                <a:solidFill>
                  <a:schemeClr val="accent1"/>
                </a:solidFill>
              </a:rPr>
              <a:t>Wo </a:t>
            </a:r>
            <a:r>
              <a:rPr lang="de-DE" altLang="en-US" sz="2000" i="1" dirty="0">
                <a:solidFill>
                  <a:schemeClr val="accent1"/>
                </a:solidFill>
              </a:rPr>
              <a:t>ist das Problem?</a:t>
            </a:r>
          </a:p>
          <a:p>
            <a:pPr marL="457200" lvl="0" indent="-206375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Seit 2000 klar, dass Rente nicht zum Leben reicht; seit 2004 Nachhaltigkeitsfaktor </a:t>
            </a:r>
          </a:p>
          <a:p>
            <a:pPr marL="457200" lvl="0" indent="-206375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Menschen optimieren nach Präferenzen und Einkommen über Lebenszyklus</a:t>
            </a:r>
          </a:p>
          <a:p>
            <a:pPr marL="457200" lvl="0" indent="-206375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Grundsicherung im Sozialstaat, wenn nur niedrige GRV</a:t>
            </a:r>
          </a:p>
        </p:txBody>
      </p:sp>
    </p:spTree>
    <p:extLst>
      <p:ext uri="{BB962C8B-B14F-4D97-AF65-F5344CB8AC3E}">
        <p14:creationId xmlns:p14="http://schemas.microsoft.com/office/powerpoint/2010/main" val="8154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2F913-B4ED-461C-00B6-6EE5D8EBE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6C5D33E-B4AE-8C8B-2541-0264ED0BA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15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15A2A94D-1BCE-15CC-327F-1268DE85FC86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GRV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Wie kombinieren wir Ökonomie mit Fairness?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0CB1CDCC-2872-BADE-241D-A6031D24C5EB}"/>
              </a:ext>
            </a:extLst>
          </p:cNvPr>
          <p:cNvSpPr txBox="1"/>
          <p:nvPr/>
        </p:nvSpPr>
        <p:spPr bwMode="auto">
          <a:xfrm>
            <a:off x="827808" y="1941980"/>
            <a:ext cx="10261136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de-DE" sz="2000" b="1" cap="all" spc="100" dirty="0">
                <a:solidFill>
                  <a:srgbClr val="C8D400"/>
                </a:solidFill>
              </a:rPr>
              <a:t>Die Bürger wissen, dass die gesetzliche Rente nicht zum Leben reicht</a:t>
            </a:r>
          </a:p>
          <a:p>
            <a:pPr marL="414900" lvl="0" indent="-162900" defTabSz="9144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Sie wissen auch, dass (die Jungen) länger werden arbeiten müssen</a:t>
            </a:r>
          </a:p>
          <a:p>
            <a:pPr marL="414900" lvl="0" indent="-162900" defTabSz="9144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Massiver Vertrauensverlust der Jungen in Politik </a:t>
            </a:r>
          </a:p>
          <a:p>
            <a:pPr marL="414900" lvl="0" indent="-162900" defTabSz="9144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Emotionales Thema („Oma muss Flaschen sammeln“) </a:t>
            </a:r>
          </a:p>
          <a:p>
            <a:pPr marL="252000" lvl="0" defTabSz="914400" eaLnBrk="0" fontAlgn="base" hangingPunct="0">
              <a:spcBef>
                <a:spcPct val="0"/>
              </a:spcBef>
              <a:spcAft>
                <a:spcPts val="200"/>
              </a:spcAft>
              <a:buClr>
                <a:srgbClr val="C8D400"/>
              </a:buClr>
            </a:pPr>
            <a:endParaRPr lang="de-DE" altLang="en-US" sz="2000" dirty="0">
              <a:solidFill>
                <a:schemeClr val="bg2"/>
              </a:solidFill>
            </a:endParaRPr>
          </a:p>
          <a:p>
            <a:pPr lvl="0" defTabSz="914400" eaLnBrk="0" fontAlgn="base" hangingPunct="0">
              <a:spcBef>
                <a:spcPts val="1600"/>
              </a:spcBef>
              <a:buClr>
                <a:srgbClr val="C8D400"/>
              </a:buClr>
            </a:pPr>
            <a:r>
              <a:rPr lang="de-DE" altLang="en-US" sz="2000" b="1" cap="all" spc="100" dirty="0">
                <a:solidFill>
                  <a:srgbClr val="C8D400"/>
                </a:solidFill>
              </a:rPr>
              <a:t>Schwer, mit ökonomischer Logik Wahlen zu gewinnen</a:t>
            </a:r>
          </a:p>
          <a:p>
            <a:pPr marL="414900" lvl="0" indent="-162900" defTabSz="9144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Standpunkte verkantet</a:t>
            </a:r>
            <a:r>
              <a:rPr lang="de-DE" altLang="en-US" sz="2000" dirty="0" smtClean="0">
                <a:solidFill>
                  <a:schemeClr val="bg2"/>
                </a:solidFill>
              </a:rPr>
              <a:t>,…. </a:t>
            </a:r>
            <a:endParaRPr lang="de-DE" altLang="en-US" sz="2000" dirty="0">
              <a:solidFill>
                <a:schemeClr val="bg2"/>
              </a:solidFill>
            </a:endParaRPr>
          </a:p>
          <a:p>
            <a:pPr marL="414900" lvl="0" indent="-162900" defTabSz="9144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bg2"/>
                </a:solidFill>
              </a:rPr>
              <a:t>….</a:t>
            </a:r>
            <a:r>
              <a:rPr lang="de-DE" altLang="en-US" sz="2000" dirty="0" smtClean="0">
                <a:solidFill>
                  <a:schemeClr val="bg2"/>
                </a:solidFill>
              </a:rPr>
              <a:t>wir </a:t>
            </a:r>
            <a:r>
              <a:rPr lang="de-DE" altLang="en-US" sz="2000" dirty="0">
                <a:solidFill>
                  <a:schemeClr val="bg2"/>
                </a:solidFill>
              </a:rPr>
              <a:t>brauchen aber breite gesellschaftliche Unterstützung </a:t>
            </a:r>
          </a:p>
        </p:txBody>
      </p:sp>
    </p:spTree>
    <p:extLst>
      <p:ext uri="{BB962C8B-B14F-4D97-AF65-F5344CB8AC3E}">
        <p14:creationId xmlns:p14="http://schemas.microsoft.com/office/powerpoint/2010/main" val="35705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CEAA7F-0D9E-AE96-9C7D-A008FA1C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ED5BC4C-05B2-0C34-E737-8EAB8945D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16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ADF8D8B1-04E7-DEAB-ADD4-75944217DB31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GRV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Zwei Grundprobleme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A13D2163-91AC-2D8E-F208-B872E9C25799}"/>
              </a:ext>
            </a:extLst>
          </p:cNvPr>
          <p:cNvSpPr txBox="1"/>
          <p:nvPr/>
        </p:nvSpPr>
        <p:spPr bwMode="auto">
          <a:xfrm>
            <a:off x="827808" y="1680723"/>
            <a:ext cx="11364192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</a:pPr>
            <a:r>
              <a:rPr lang="en-US" altLang="de-DE" sz="2000" b="1" cap="all" spc="100" dirty="0">
                <a:solidFill>
                  <a:schemeClr val="accent1"/>
                </a:solidFill>
                <a:sym typeface="+mn-ea"/>
              </a:rPr>
              <a:t>1. Grund</a:t>
            </a:r>
            <a:r>
              <a:rPr lang="de-DE" altLang="en-US" sz="2000" b="1" cap="all" spc="100" dirty="0" err="1">
                <a:solidFill>
                  <a:schemeClr val="accent1"/>
                </a:solidFill>
                <a:sym typeface="+mn-ea"/>
              </a:rPr>
              <a:t>rente</a:t>
            </a:r>
            <a:r>
              <a:rPr lang="en-US" altLang="de-DE" sz="2000" b="1" cap="all" spc="100" dirty="0">
                <a:solidFill>
                  <a:schemeClr val="accent1"/>
                </a:solidFill>
                <a:sym typeface="+mn-ea"/>
              </a:rPr>
              <a:t> </a:t>
            </a:r>
            <a:r>
              <a:rPr lang="en-US" altLang="de-DE" sz="2000" b="1" cap="all" spc="100" dirty="0" err="1">
                <a:solidFill>
                  <a:schemeClr val="accent1"/>
                </a:solidFill>
                <a:sym typeface="+mn-ea"/>
              </a:rPr>
              <a:t>reformieren</a:t>
            </a:r>
            <a:r>
              <a:rPr lang="en-US" altLang="de-DE" sz="2000" b="1" cap="all" spc="100" dirty="0">
                <a:solidFill>
                  <a:schemeClr val="accent1"/>
                </a:solidFill>
                <a:sym typeface="+mn-ea"/>
              </a:rPr>
              <a:t>:</a:t>
            </a:r>
            <a:endParaRPr lang="en-US" altLang="de-DE" sz="2000" cap="all" spc="100" dirty="0">
              <a:solidFill>
                <a:schemeClr val="bg2"/>
              </a:solidFill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chemeClr val="bg2"/>
                </a:solidFill>
                <a:sym typeface="+mn-ea"/>
              </a:rPr>
              <a:t>„Unfair“, wenn jahrelange </a:t>
            </a:r>
            <a:r>
              <a:rPr lang="de-DE" sz="2000" i="1" dirty="0" smtClean="0">
                <a:solidFill>
                  <a:schemeClr val="bg2"/>
                </a:solidFill>
                <a:sym typeface="+mn-ea"/>
              </a:rPr>
              <a:t>Rente von </a:t>
            </a:r>
            <a:r>
              <a:rPr lang="de-DE" sz="2000" i="1" dirty="0" err="1" smtClean="0">
                <a:solidFill>
                  <a:schemeClr val="bg2"/>
                </a:solidFill>
                <a:sym typeface="+mn-ea"/>
              </a:rPr>
              <a:t>Niedriglöhnern</a:t>
            </a:r>
            <a:r>
              <a:rPr lang="de-DE" sz="2000" i="1" dirty="0" smtClean="0">
                <a:solidFill>
                  <a:schemeClr val="bg2"/>
                </a:solidFill>
                <a:sym typeface="+mn-ea"/>
              </a:rPr>
              <a:t> </a:t>
            </a:r>
            <a:r>
              <a:rPr lang="de-DE" sz="2000" i="1" dirty="0">
                <a:solidFill>
                  <a:schemeClr val="bg2"/>
                </a:solidFill>
                <a:sym typeface="+mn-ea"/>
              </a:rPr>
              <a:t>== Erwerbslose/ </a:t>
            </a:r>
            <a:r>
              <a:rPr lang="de-DE" sz="2000" i="1" dirty="0" smtClean="0">
                <a:solidFill>
                  <a:schemeClr val="bg2"/>
                </a:solidFill>
                <a:sym typeface="+mn-ea"/>
              </a:rPr>
              <a:t>Nichterwerbspersonen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</a:pPr>
            <a:endParaRPr lang="de-DE" sz="2000" i="1" dirty="0">
              <a:solidFill>
                <a:schemeClr val="bg2"/>
              </a:solidFill>
              <a:sym typeface="+mn-ea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  <a:sym typeface="+mn-ea"/>
              </a:rPr>
              <a:t>Abstand zur Grundsicherung schaffen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  <a:sym typeface="+mn-ea"/>
              </a:rPr>
              <a:t>Könnte Grundrentenabstand zur Grundsicherung an Zahl der Arbeitsjahre </a:t>
            </a:r>
            <a:r>
              <a:rPr lang="de-DE" sz="2000" dirty="0" smtClean="0">
                <a:solidFill>
                  <a:schemeClr val="bg2"/>
                </a:solidFill>
                <a:sym typeface="+mn-ea"/>
              </a:rPr>
              <a:t>koppeln</a:t>
            </a:r>
            <a:endParaRPr lang="de-DE" sz="2000" dirty="0">
              <a:solidFill>
                <a:schemeClr val="bg2"/>
              </a:solidFill>
              <a:sym typeface="+mn-ea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de-DE" sz="2000" b="1" dirty="0">
              <a:solidFill>
                <a:schemeClr val="accent1"/>
              </a:solidFill>
            </a:endParaRPr>
          </a:p>
          <a:p>
            <a:pPr lvl="0" defTabSz="914400" eaLnBrk="0" fontAlgn="base" hangingPunct="0">
              <a:spcBef>
                <a:spcPts val="600"/>
              </a:spcBef>
            </a:pPr>
            <a:r>
              <a:rPr lang="en-US" altLang="de-DE" sz="2000" b="1" cap="all" spc="100" dirty="0">
                <a:solidFill>
                  <a:schemeClr val="accent1"/>
                </a:solidFill>
              </a:rPr>
              <a:t>2. </a:t>
            </a:r>
            <a:r>
              <a:rPr lang="de-DE" altLang="en-US" sz="2000" b="1" cap="all" spc="100" dirty="0">
                <a:solidFill>
                  <a:schemeClr val="accent1"/>
                </a:solidFill>
              </a:rPr>
              <a:t>„Berufsgruppenrente“</a:t>
            </a:r>
            <a:r>
              <a:rPr lang="en-US" altLang="de-DE" sz="2000" b="1" cap="all" spc="100" dirty="0">
                <a:solidFill>
                  <a:schemeClr val="accent1"/>
                </a:solidFill>
              </a:rPr>
              <a:t>:</a:t>
            </a:r>
            <a:r>
              <a:rPr lang="de-DE" altLang="en-US" sz="2000" b="1" cap="all" spc="100" dirty="0">
                <a:solidFill>
                  <a:schemeClr val="accent1"/>
                </a:solidFill>
              </a:rPr>
              <a:t> </a:t>
            </a:r>
            <a:r>
              <a:rPr lang="de-DE" altLang="en-US" sz="2000" cap="all" spc="100" dirty="0">
                <a:solidFill>
                  <a:schemeClr val="bg2"/>
                </a:solidFill>
              </a:rPr>
              <a:t> </a:t>
            </a:r>
            <a:endParaRPr lang="de-DE" altLang="en-US" sz="2000" b="1" cap="all" spc="100" dirty="0">
              <a:solidFill>
                <a:schemeClr val="bg2"/>
              </a:solidFill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2000" i="1" dirty="0" err="1">
                <a:solidFill>
                  <a:schemeClr val="bg2"/>
                </a:solidFill>
              </a:rPr>
              <a:t>Holzschnittartiger</a:t>
            </a:r>
            <a:r>
              <a:rPr lang="en-US" altLang="de-DE" sz="2000" i="1" dirty="0">
                <a:solidFill>
                  <a:schemeClr val="bg2"/>
                </a:solidFill>
              </a:rPr>
              <a:t> </a:t>
            </a:r>
            <a:r>
              <a:rPr lang="en-US" altLang="de-DE" sz="2000" i="1" dirty="0" err="1">
                <a:solidFill>
                  <a:schemeClr val="bg2"/>
                </a:solidFill>
              </a:rPr>
              <a:t>Anstieg</a:t>
            </a:r>
            <a:r>
              <a:rPr lang="en-US" altLang="de-DE" sz="2000" i="1" dirty="0">
                <a:solidFill>
                  <a:schemeClr val="bg2"/>
                </a:solidFill>
              </a:rPr>
              <a:t> </a:t>
            </a:r>
            <a:r>
              <a:rPr lang="en-US" altLang="de-DE" sz="2000" i="1" dirty="0" err="1">
                <a:solidFill>
                  <a:schemeClr val="bg2"/>
                </a:solidFill>
              </a:rPr>
              <a:t>Regelrentenalter</a:t>
            </a:r>
            <a:r>
              <a:rPr lang="en-US" altLang="de-DE" sz="2000" i="1" dirty="0">
                <a:solidFill>
                  <a:schemeClr val="bg2"/>
                </a:solidFill>
              </a:rPr>
              <a:t>: </a:t>
            </a:r>
            <a:r>
              <a:rPr lang="en-US" altLang="de-DE" sz="2000" i="1" dirty="0" err="1">
                <a:solidFill>
                  <a:schemeClr val="bg2"/>
                </a:solidFill>
              </a:rPr>
              <a:t>Kürzung</a:t>
            </a:r>
            <a:r>
              <a:rPr lang="en-US" altLang="de-DE" sz="2000" i="1" dirty="0">
                <a:solidFill>
                  <a:schemeClr val="bg2"/>
                </a:solidFill>
              </a:rPr>
              <a:t> für </a:t>
            </a:r>
            <a:r>
              <a:rPr lang="en-US" altLang="de-DE" sz="2000" i="1" dirty="0" err="1">
                <a:solidFill>
                  <a:schemeClr val="bg2"/>
                </a:solidFill>
              </a:rPr>
              <a:t>Berufe</a:t>
            </a:r>
            <a:r>
              <a:rPr lang="en-US" altLang="de-DE" sz="2000" i="1" dirty="0">
                <a:solidFill>
                  <a:schemeClr val="bg2"/>
                </a:solidFill>
              </a:rPr>
              <a:t> </a:t>
            </a:r>
            <a:r>
              <a:rPr lang="en-US" altLang="de-DE" sz="2000" i="1" dirty="0" err="1">
                <a:solidFill>
                  <a:schemeClr val="bg2"/>
                </a:solidFill>
              </a:rPr>
              <a:t>mit</a:t>
            </a:r>
            <a:r>
              <a:rPr lang="en-US" altLang="de-DE" sz="2000" i="1" dirty="0">
                <a:solidFill>
                  <a:schemeClr val="bg2"/>
                </a:solidFill>
              </a:rPr>
              <a:t> </a:t>
            </a:r>
            <a:r>
              <a:rPr lang="en-US" altLang="de-DE" sz="2000" i="1" dirty="0" err="1">
                <a:solidFill>
                  <a:schemeClr val="bg2"/>
                </a:solidFill>
              </a:rPr>
              <a:t>geringer</a:t>
            </a:r>
            <a:r>
              <a:rPr lang="en-US" altLang="de-DE" sz="2000" i="1" dirty="0">
                <a:solidFill>
                  <a:schemeClr val="bg2"/>
                </a:solidFill>
              </a:rPr>
              <a:t> </a:t>
            </a:r>
            <a:r>
              <a:rPr lang="en-US" altLang="de-DE" sz="2000" i="1" dirty="0" err="1" smtClean="0">
                <a:solidFill>
                  <a:schemeClr val="bg2"/>
                </a:solidFill>
              </a:rPr>
              <a:t>Lebenserwartung</a:t>
            </a:r>
            <a:endParaRPr lang="en-US" altLang="de-DE" sz="2000" i="1" dirty="0" smtClean="0">
              <a:solidFill>
                <a:schemeClr val="bg2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de-DE" sz="2000" i="1" dirty="0">
              <a:solidFill>
                <a:schemeClr val="bg2"/>
              </a:solidFill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err="1" smtClean="0">
                <a:solidFill>
                  <a:schemeClr val="bg2"/>
                </a:solidFill>
              </a:rPr>
              <a:t>Anstieg</a:t>
            </a:r>
            <a:r>
              <a:rPr lang="en-US" altLang="de-DE" sz="2000" dirty="0" smtClean="0">
                <a:solidFill>
                  <a:schemeClr val="bg2"/>
                </a:solidFill>
              </a:rPr>
              <a:t> </a:t>
            </a:r>
            <a:r>
              <a:rPr lang="en-US" altLang="de-DE" sz="2000" dirty="0" err="1">
                <a:solidFill>
                  <a:schemeClr val="bg2"/>
                </a:solidFill>
              </a:rPr>
              <a:t>Regelrentenalter</a:t>
            </a:r>
            <a:r>
              <a:rPr lang="en-US" altLang="de-DE" sz="2000" dirty="0">
                <a:solidFill>
                  <a:schemeClr val="bg2"/>
                </a:solidFill>
              </a:rPr>
              <a:t> </a:t>
            </a:r>
            <a:r>
              <a:rPr lang="en-US" altLang="de-DE" sz="2000" dirty="0" err="1">
                <a:solidFill>
                  <a:schemeClr val="bg2"/>
                </a:solidFill>
              </a:rPr>
              <a:t>nach</a:t>
            </a:r>
            <a:r>
              <a:rPr lang="en-US" altLang="de-DE" sz="2000" dirty="0">
                <a:solidFill>
                  <a:schemeClr val="bg2"/>
                </a:solidFill>
              </a:rPr>
              <a:t> (</a:t>
            </a:r>
            <a:r>
              <a:rPr lang="en-US" altLang="de-DE" sz="2000" dirty="0" err="1">
                <a:solidFill>
                  <a:schemeClr val="bg2"/>
                </a:solidFill>
              </a:rPr>
              <a:t>gewichteten</a:t>
            </a:r>
            <a:r>
              <a:rPr lang="en-US" altLang="de-DE" sz="2000" dirty="0">
                <a:solidFill>
                  <a:schemeClr val="bg2"/>
                </a:solidFill>
              </a:rPr>
              <a:t> </a:t>
            </a:r>
            <a:r>
              <a:rPr lang="en-US" altLang="de-DE" sz="2000" dirty="0" err="1">
                <a:solidFill>
                  <a:schemeClr val="bg2"/>
                </a:solidFill>
              </a:rPr>
              <a:t>Arbeitsjahren</a:t>
            </a:r>
            <a:r>
              <a:rPr lang="en-US" altLang="de-DE" sz="2000" dirty="0">
                <a:solidFill>
                  <a:schemeClr val="bg2"/>
                </a:solidFill>
              </a:rPr>
              <a:t> in) </a:t>
            </a:r>
            <a:r>
              <a:rPr lang="de-DE" altLang="en-US" sz="2000" dirty="0">
                <a:solidFill>
                  <a:schemeClr val="bg2"/>
                </a:solidFill>
              </a:rPr>
              <a:t>Berufsgruppen</a:t>
            </a:r>
            <a:r>
              <a:rPr lang="en-US" altLang="de-DE" sz="2000" dirty="0">
                <a:solidFill>
                  <a:schemeClr val="bg2"/>
                </a:solidFill>
              </a:rPr>
              <a:t> </a:t>
            </a:r>
            <a:r>
              <a:rPr lang="en-US" altLang="de-DE" sz="2000" dirty="0" err="1">
                <a:solidFill>
                  <a:schemeClr val="bg2"/>
                </a:solidFill>
              </a:rPr>
              <a:t>differenzieren</a:t>
            </a:r>
            <a:r>
              <a:rPr lang="de-DE" altLang="en-US" sz="2000" dirty="0">
                <a:solidFill>
                  <a:schemeClr val="bg2"/>
                </a:solidFill>
              </a:rPr>
              <a:t>  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Privatversicherer sollten dies problemlos </a:t>
            </a:r>
            <a:r>
              <a:rPr lang="de-DE" altLang="en-US" sz="2000" dirty="0" err="1">
                <a:solidFill>
                  <a:schemeClr val="bg2"/>
                </a:solidFill>
              </a:rPr>
              <a:t>aktuarisch</a:t>
            </a:r>
            <a:r>
              <a:rPr lang="de-DE" altLang="en-US" sz="2000" dirty="0">
                <a:solidFill>
                  <a:schemeClr val="bg2"/>
                </a:solidFill>
              </a:rPr>
              <a:t> berechnen </a:t>
            </a:r>
            <a:r>
              <a:rPr lang="de-DE" altLang="en-US" sz="2000" dirty="0" smtClean="0">
                <a:solidFill>
                  <a:schemeClr val="bg2"/>
                </a:solidFill>
              </a:rPr>
              <a:t>können</a:t>
            </a:r>
            <a:r>
              <a:rPr lang="de-DE" altLang="en-US" sz="2000" dirty="0">
                <a:solidFill>
                  <a:schemeClr val="bg2"/>
                </a:solidFill>
              </a:rPr>
              <a:t> </a:t>
            </a:r>
            <a:r>
              <a:rPr lang="de-DE" altLang="en-US" sz="2000" dirty="0" smtClean="0">
                <a:solidFill>
                  <a:schemeClr val="bg2"/>
                </a:solidFill>
              </a:rPr>
              <a:t>–&gt; </a:t>
            </a:r>
            <a:r>
              <a:rPr lang="de-DE" altLang="en-US" sz="2000" dirty="0">
                <a:solidFill>
                  <a:schemeClr val="bg2"/>
                </a:solidFill>
              </a:rPr>
              <a:t>BU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bg2"/>
                </a:solidFill>
              </a:rPr>
              <a:t>„Verstoß </a:t>
            </a:r>
            <a:r>
              <a:rPr lang="de-DE" altLang="en-US" sz="2000" dirty="0">
                <a:solidFill>
                  <a:schemeClr val="bg2"/>
                </a:solidFill>
              </a:rPr>
              <a:t>gegen </a:t>
            </a:r>
            <a:r>
              <a:rPr lang="de-DE" altLang="en-US" sz="2000" dirty="0" smtClean="0">
                <a:solidFill>
                  <a:schemeClr val="bg2"/>
                </a:solidFill>
              </a:rPr>
              <a:t>Äquivalenzprinzip“ Argument </a:t>
            </a:r>
            <a:r>
              <a:rPr lang="de-DE" altLang="en-US" sz="2000" dirty="0">
                <a:solidFill>
                  <a:schemeClr val="bg2"/>
                </a:solidFill>
              </a:rPr>
              <a:t>nicht überzeugend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2000" dirty="0">
                <a:solidFill>
                  <a:schemeClr val="bg2"/>
                </a:solidFill>
              </a:rPr>
              <a:t>Sprünge &amp; „</a:t>
            </a:r>
            <a:r>
              <a:rPr lang="de-DE" altLang="en-US" sz="2000" dirty="0" err="1">
                <a:solidFill>
                  <a:schemeClr val="bg2"/>
                </a:solidFill>
              </a:rPr>
              <a:t>unintended</a:t>
            </a:r>
            <a:r>
              <a:rPr lang="de-DE" altLang="en-US" sz="2000" dirty="0">
                <a:solidFill>
                  <a:schemeClr val="bg2"/>
                </a:solidFill>
              </a:rPr>
              <a:t> </a:t>
            </a:r>
            <a:r>
              <a:rPr lang="de-DE" altLang="en-US" sz="2000" dirty="0" err="1">
                <a:solidFill>
                  <a:schemeClr val="bg2"/>
                </a:solidFill>
              </a:rPr>
              <a:t>consequences</a:t>
            </a:r>
            <a:r>
              <a:rPr lang="de-DE" altLang="en-US" sz="2000" dirty="0">
                <a:solidFill>
                  <a:schemeClr val="bg2"/>
                </a:solidFill>
              </a:rPr>
              <a:t>“ können durch statistische Glättungsverfahren beseitigt werden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76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55E3A8-1967-4B5D-C152-A71FC0F39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E8125CC-78B7-0671-0976-E82EF7971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17</a:t>
            </a:fld>
            <a:endParaRPr lang="de-DE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9A719CEE-65D7-0103-CE85-66D8628E2C87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GRV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Anstieg „Regelaltersgrenze“ </a:t>
            </a:r>
            <a:br>
              <a:rPr lang="de-DE" sz="3200" b="1" cap="all" spc="100" dirty="0">
                <a:solidFill>
                  <a:schemeClr val="bg2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nach Berufsgruppen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19570FBE-F403-25E9-9FE5-6828C4BA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26" y="2056985"/>
            <a:ext cx="10139512" cy="45064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414F6EA4-565C-7342-EE8D-12C6623ED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542" y="2065001"/>
            <a:ext cx="10139512" cy="450644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A680149C-083F-61C9-370A-3CE8474FE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527" y="2060985"/>
            <a:ext cx="10139510" cy="45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165D88-7615-10C5-7361-22D90F90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5B5FB6F-B3C9-973C-A922-37AA1778B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95E22995-3C49-74BE-B632-A631AA5FCD47}"/>
              </a:ext>
            </a:extLst>
          </p:cNvPr>
          <p:cNvSpPr txBox="1"/>
          <p:nvPr/>
        </p:nvSpPr>
        <p:spPr bwMode="auto">
          <a:xfrm>
            <a:off x="900000" y="1408168"/>
            <a:ext cx="11594969" cy="49398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98000" indent="-198000">
              <a:lnSpc>
                <a:spcPts val="2300"/>
              </a:lnSpc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cap="all" spc="100" dirty="0" smtClean="0">
                <a:solidFill>
                  <a:schemeClr val="bg2"/>
                </a:solidFill>
              </a:rPr>
              <a:t>hohe </a:t>
            </a:r>
            <a:r>
              <a:rPr lang="de-DE" sz="2000" b="1" cap="all" spc="100" dirty="0" err="1" smtClean="0">
                <a:solidFill>
                  <a:schemeClr val="bg2"/>
                </a:solidFill>
              </a:rPr>
              <a:t>KosteN</a:t>
            </a:r>
            <a:r>
              <a:rPr lang="de-DE" sz="2000" b="1" cap="all" spc="100" dirty="0" smtClean="0">
                <a:solidFill>
                  <a:schemeClr val="bg2"/>
                </a:solidFill>
              </a:rPr>
              <a:t> OHNE </a:t>
            </a:r>
            <a:br>
              <a:rPr lang="de-DE" sz="2000" b="1" cap="all" spc="100" dirty="0" smtClean="0">
                <a:solidFill>
                  <a:schemeClr val="bg2"/>
                </a:solidFill>
              </a:rPr>
            </a:br>
            <a:r>
              <a:rPr lang="de-DE" sz="2000" b="1" cap="all" spc="100" dirty="0" err="1" smtClean="0">
                <a:solidFill>
                  <a:schemeClr val="bg2"/>
                </a:solidFill>
              </a:rPr>
              <a:t>StrukturREFORMen</a:t>
            </a:r>
            <a:r>
              <a:rPr lang="de-DE" sz="2000" b="1" cap="all" spc="100" dirty="0" smtClean="0">
                <a:solidFill>
                  <a:schemeClr val="bg2"/>
                </a:solidFill>
              </a:rPr>
              <a:t> DER SOZIALVERSICHERUNGEN</a:t>
            </a:r>
            <a:r>
              <a:rPr lang="de-DE" sz="2000" b="1" cap="all" spc="100" dirty="0" smtClean="0">
                <a:solidFill>
                  <a:srgbClr val="C8D400"/>
                </a:solidFill>
              </a:rPr>
              <a:t> </a:t>
            </a:r>
            <a:endParaRPr lang="de-DE" sz="2000" b="1" cap="all" spc="100" dirty="0">
              <a:solidFill>
                <a:schemeClr val="bg2"/>
              </a:solidFill>
            </a:endParaRPr>
          </a:p>
          <a:p>
            <a:pPr marL="216000">
              <a:lnSpc>
                <a:spcPts val="2300"/>
              </a:lnSpc>
              <a:spcAft>
                <a:spcPts val="800"/>
              </a:spcAft>
              <a:buClr>
                <a:srgbClr val="C8D400"/>
              </a:buClr>
            </a:pPr>
            <a:r>
              <a:rPr lang="de-DE" sz="2000" noProof="0" dirty="0">
                <a:solidFill>
                  <a:schemeClr val="accent1"/>
                </a:solidFill>
              </a:rPr>
              <a:t>Anstieg der Sozialabgaben: 10 </a:t>
            </a:r>
            <a:r>
              <a:rPr lang="de-DE" sz="2000" noProof="0" dirty="0" err="1">
                <a:solidFill>
                  <a:schemeClr val="accent1"/>
                </a:solidFill>
              </a:rPr>
              <a:t>ppt</a:t>
            </a:r>
            <a:r>
              <a:rPr lang="de-DE" sz="2000" noProof="0" dirty="0">
                <a:solidFill>
                  <a:schemeClr val="accent1"/>
                </a:solidFill>
              </a:rPr>
              <a:t>, +1 Mio. Arbeitslose</a:t>
            </a:r>
          </a:p>
          <a:p>
            <a:pPr marL="198000" indent="-198000">
              <a:lnSpc>
                <a:spcPts val="2300"/>
              </a:lnSpc>
              <a:spcBef>
                <a:spcPts val="16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cap="all" spc="100" dirty="0" smtClean="0">
                <a:solidFill>
                  <a:schemeClr val="bg2"/>
                </a:solidFill>
              </a:rPr>
              <a:t>Obergrenze </a:t>
            </a:r>
            <a:r>
              <a:rPr lang="de-DE" sz="2000" b="1" cap="all" spc="100" dirty="0">
                <a:solidFill>
                  <a:schemeClr val="bg2"/>
                </a:solidFill>
              </a:rPr>
              <a:t>verlangt Strukturreformen </a:t>
            </a:r>
            <a:br>
              <a:rPr lang="de-DE" sz="2000" b="1" cap="all" spc="100" dirty="0">
                <a:solidFill>
                  <a:schemeClr val="bg2"/>
                </a:solidFill>
              </a:rPr>
            </a:br>
            <a:r>
              <a:rPr lang="de-DE" sz="2000" b="1" cap="all" spc="100" dirty="0">
                <a:solidFill>
                  <a:schemeClr val="bg2"/>
                </a:solidFill>
              </a:rPr>
              <a:t>bei Gesundheit, Rente, Pflege </a:t>
            </a:r>
          </a:p>
          <a:p>
            <a:pPr marL="216000">
              <a:lnSpc>
                <a:spcPts val="2300"/>
              </a:lnSpc>
              <a:spcAft>
                <a:spcPts val="600"/>
              </a:spcAft>
              <a:buClr>
                <a:srgbClr val="C8D400"/>
              </a:buClr>
            </a:pPr>
            <a:r>
              <a:rPr lang="de-DE" sz="2000" noProof="0" dirty="0">
                <a:solidFill>
                  <a:schemeClr val="accent1"/>
                </a:solidFill>
              </a:rPr>
              <a:t>10 </a:t>
            </a:r>
            <a:r>
              <a:rPr lang="de-DE" sz="2000" noProof="0" dirty="0" err="1">
                <a:solidFill>
                  <a:schemeClr val="accent1"/>
                </a:solidFill>
              </a:rPr>
              <a:t>ppt</a:t>
            </a:r>
            <a:r>
              <a:rPr lang="de-DE" sz="2000" noProof="0" dirty="0">
                <a:solidFill>
                  <a:schemeClr val="accent1"/>
                </a:solidFill>
              </a:rPr>
              <a:t> ~ 200 </a:t>
            </a:r>
            <a:r>
              <a:rPr lang="de-DE" sz="2000" noProof="0" dirty="0" err="1">
                <a:solidFill>
                  <a:schemeClr val="accent1"/>
                </a:solidFill>
              </a:rPr>
              <a:t>Mrd</a:t>
            </a:r>
            <a:r>
              <a:rPr lang="de-DE" sz="2000" noProof="0" dirty="0">
                <a:solidFill>
                  <a:schemeClr val="accent1"/>
                </a:solidFill>
              </a:rPr>
              <a:t> </a:t>
            </a:r>
          </a:p>
          <a:p>
            <a:pPr marL="198000" indent="-198000">
              <a:lnSpc>
                <a:spcPts val="2300"/>
              </a:lnSpc>
              <a:spcBef>
                <a:spcPts val="16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cap="all" spc="100" dirty="0" smtClean="0">
                <a:solidFill>
                  <a:schemeClr val="bg2"/>
                </a:solidFill>
              </a:rPr>
              <a:t>DREIKLANG: </a:t>
            </a:r>
            <a:br>
              <a:rPr lang="de-DE" sz="2000" b="1" cap="all" spc="100" dirty="0" smtClean="0">
                <a:solidFill>
                  <a:schemeClr val="bg2"/>
                </a:solidFill>
              </a:rPr>
            </a:br>
            <a:r>
              <a:rPr lang="de-DE" sz="2000" b="1" cap="all" spc="100" dirty="0" smtClean="0">
                <a:solidFill>
                  <a:schemeClr val="bg2"/>
                </a:solidFill>
              </a:rPr>
              <a:t>Weniger Ineffiziente Leistungen, Reallokation, Mehr Steuer € </a:t>
            </a:r>
            <a:r>
              <a:rPr lang="de-DE" sz="2000" b="1" cap="all" spc="100" dirty="0" err="1" smtClean="0">
                <a:solidFill>
                  <a:schemeClr val="bg2"/>
                </a:solidFill>
              </a:rPr>
              <a:t>vs</a:t>
            </a:r>
            <a:r>
              <a:rPr lang="de-DE" sz="2000" b="1" cap="all" spc="100" dirty="0" smtClean="0">
                <a:solidFill>
                  <a:schemeClr val="bg2"/>
                </a:solidFill>
              </a:rPr>
              <a:t> Kürzungen</a:t>
            </a:r>
          </a:p>
          <a:p>
            <a:pPr marL="198000" indent="-198000">
              <a:lnSpc>
                <a:spcPts val="2300"/>
              </a:lnSpc>
              <a:spcBef>
                <a:spcPts val="16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cap="all" spc="100" dirty="0" smtClean="0">
                <a:solidFill>
                  <a:schemeClr val="bg2"/>
                </a:solidFill>
              </a:rPr>
              <a:t>Seit 2000 Klar: </a:t>
            </a:r>
            <a:br>
              <a:rPr lang="de-DE" sz="2000" b="1" cap="all" spc="100" dirty="0" smtClean="0">
                <a:solidFill>
                  <a:schemeClr val="bg2"/>
                </a:solidFill>
              </a:rPr>
            </a:br>
            <a:r>
              <a:rPr lang="de-DE" sz="2000" b="1" cap="all" spc="100" dirty="0" smtClean="0">
                <a:solidFill>
                  <a:schemeClr val="bg2"/>
                </a:solidFill>
              </a:rPr>
              <a:t>mehr private Vorsorge bei </a:t>
            </a:r>
            <a:r>
              <a:rPr lang="de-DE" sz="2000" b="1" cap="all" spc="100" dirty="0" err="1" smtClean="0">
                <a:solidFill>
                  <a:schemeClr val="bg2"/>
                </a:solidFill>
              </a:rPr>
              <a:t>rente</a:t>
            </a:r>
            <a:r>
              <a:rPr lang="de-DE" sz="2000" b="1" cap="all" spc="100" dirty="0" smtClean="0">
                <a:solidFill>
                  <a:schemeClr val="bg2"/>
                </a:solidFill>
              </a:rPr>
              <a:t> und Pflege </a:t>
            </a:r>
            <a:endParaRPr lang="de-DE" sz="2000" b="1" cap="all" spc="100" dirty="0" smtClean="0">
              <a:solidFill>
                <a:schemeClr val="bg2"/>
              </a:solidFill>
            </a:endParaRPr>
          </a:p>
          <a:p>
            <a:pPr marL="198000" indent="-198000">
              <a:lnSpc>
                <a:spcPts val="2300"/>
              </a:lnSpc>
              <a:spcBef>
                <a:spcPts val="16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cap="all" spc="100" dirty="0" smtClean="0">
                <a:solidFill>
                  <a:schemeClr val="bg2"/>
                </a:solidFill>
              </a:rPr>
              <a:t>Strukturreformen </a:t>
            </a:r>
            <a:r>
              <a:rPr lang="de-DE" sz="2000" b="1" cap="all" spc="100" dirty="0">
                <a:solidFill>
                  <a:schemeClr val="bg2"/>
                </a:solidFill>
              </a:rPr>
              <a:t>verlangen Mut, </a:t>
            </a:r>
            <a:br>
              <a:rPr lang="de-DE" sz="2000" b="1" cap="all" spc="100" dirty="0">
                <a:solidFill>
                  <a:schemeClr val="bg2"/>
                </a:solidFill>
              </a:rPr>
            </a:br>
            <a:r>
              <a:rPr lang="de-DE" sz="2000" b="1" cap="all" spc="100" dirty="0">
                <a:solidFill>
                  <a:schemeClr val="bg2"/>
                </a:solidFill>
              </a:rPr>
              <a:t>aber sichern Wohlstand und Vertrauen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22084254-72B1-225E-7B1B-573D77E27444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Fazit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3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0C5DD8-C33F-329E-C96E-EDF6F7FEA39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31A93DE7-64B6-DD3B-26AB-8FAC3D5A55DB}"/>
              </a:ext>
            </a:extLst>
          </p:cNvPr>
          <p:cNvSpPr/>
          <p:nvPr/>
        </p:nvSpPr>
        <p:spPr bwMode="auto">
          <a:xfrm>
            <a:off x="0" y="0"/>
            <a:ext cx="12191999" cy="6864834"/>
          </a:xfrm>
          <a:prstGeom prst="rect">
            <a:avLst/>
          </a:prstGeom>
          <a:solidFill>
            <a:schemeClr val="bg2">
              <a:lumMod val="25000"/>
              <a:alpha val="9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640021EB-D646-CB98-C955-3678389B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l="-1" t="-687"/>
          <a:stretch/>
        </p:blipFill>
        <p:spPr bwMode="auto">
          <a:xfrm>
            <a:off x="0" y="2638993"/>
            <a:ext cx="12192000" cy="4225841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2C93F714-743D-69D7-AA7B-78EEA16809E5}"/>
              </a:ext>
            </a:extLst>
          </p:cNvPr>
          <p:cNvSpPr/>
          <p:nvPr/>
        </p:nvSpPr>
        <p:spPr bwMode="auto">
          <a:xfrm>
            <a:off x="715617" y="655983"/>
            <a:ext cx="10674625" cy="633566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solidFill>
              <a:schemeClr val="bg1"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999EA2C3-5A1E-6371-B9F0-F1690A9A1DEA}"/>
              </a:ext>
            </a:extLst>
          </p:cNvPr>
          <p:cNvSpPr/>
          <p:nvPr/>
        </p:nvSpPr>
        <p:spPr bwMode="auto">
          <a:xfrm rot="2671449" flipH="1">
            <a:off x="9114261" y="-517299"/>
            <a:ext cx="2533717" cy="2533717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6082C26C-0D1A-1375-A279-AA428C631B5B}"/>
              </a:ext>
            </a:extLst>
          </p:cNvPr>
          <p:cNvSpPr/>
          <p:nvPr/>
        </p:nvSpPr>
        <p:spPr bwMode="auto">
          <a:xfrm rot="2671449" flipH="1">
            <a:off x="10981602" y="1340203"/>
            <a:ext cx="2533717" cy="2533717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90058742-5177-87F3-D687-BFCBEAC4F54A}"/>
              </a:ext>
            </a:extLst>
          </p:cNvPr>
          <p:cNvCxnSpPr>
            <a:cxnSpLocks/>
          </p:cNvCxnSpPr>
          <p:nvPr/>
        </p:nvCxnSpPr>
        <p:spPr bwMode="auto">
          <a:xfrm>
            <a:off x="-5917005" y="831271"/>
            <a:ext cx="0" cy="47078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2ABE4B8C-3B54-1124-B11F-97BAE1CFE363}"/>
              </a:ext>
            </a:extLst>
          </p:cNvPr>
          <p:cNvSpPr txBox="1"/>
          <p:nvPr/>
        </p:nvSpPr>
        <p:spPr bwMode="auto">
          <a:xfrm>
            <a:off x="7274758" y="4965663"/>
            <a:ext cx="3356519" cy="1225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80"/>
              </a:lnSpc>
            </a:pPr>
            <a:r>
              <a:rPr lang="de-DE" sz="1400" b="0" cap="all" spc="100" noProof="0" dirty="0">
                <a:solidFill>
                  <a:srgbClr val="C8D400"/>
                </a:solidFill>
              </a:rPr>
              <a:t>Download PDF</a:t>
            </a:r>
            <a:br>
              <a:rPr lang="de-DE" sz="1400" b="0" cap="all" spc="100" noProof="0" dirty="0">
                <a:solidFill>
                  <a:srgbClr val="C8D400"/>
                </a:solidFill>
              </a:rPr>
            </a:br>
            <a:r>
              <a:rPr lang="de-DE" sz="1400" b="1" cap="all" spc="100" noProof="0" dirty="0">
                <a:solidFill>
                  <a:srgbClr val="C8D400"/>
                </a:solidFill>
              </a:rPr>
              <a:t>Eine Agenda 2035</a:t>
            </a:r>
          </a:p>
          <a:p>
            <a:pPr>
              <a:spcBef>
                <a:spcPts val="600"/>
              </a:spcBef>
            </a:pPr>
            <a:r>
              <a:rPr lang="de-DE" sz="1400" cap="all" spc="100" dirty="0" err="1">
                <a:solidFill>
                  <a:schemeClr val="bg1"/>
                </a:solidFill>
              </a:rPr>
              <a:t>www.ifo.de</a:t>
            </a:r>
            <a:r>
              <a:rPr lang="de-DE" sz="1400" cap="all" spc="100" dirty="0">
                <a:solidFill>
                  <a:schemeClr val="bg1"/>
                </a:solidFill>
              </a:rPr>
              <a:t>/</a:t>
            </a:r>
            <a:r>
              <a:rPr lang="de-DE" sz="1400" cap="all" spc="100" dirty="0" err="1">
                <a:solidFill>
                  <a:schemeClr val="bg1"/>
                </a:solidFill>
              </a:rPr>
              <a:t>publikationen</a:t>
            </a:r>
            <a:r>
              <a:rPr lang="de-DE" sz="1400" cap="all" spc="100" dirty="0">
                <a:solidFill>
                  <a:schemeClr val="bg1"/>
                </a:solidFill>
              </a:rPr>
              <a:t>/</a:t>
            </a:r>
            <a:br>
              <a:rPr lang="de-DE" sz="1400" cap="all" spc="100" dirty="0">
                <a:solidFill>
                  <a:schemeClr val="bg1"/>
                </a:solidFill>
              </a:rPr>
            </a:br>
            <a:r>
              <a:rPr lang="de-DE" sz="1400" cap="all" spc="100" dirty="0">
                <a:solidFill>
                  <a:schemeClr val="bg1"/>
                </a:solidFill>
              </a:rPr>
              <a:t>2025/aufsatz-zeitschrift/eine-agenda-2035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550387-9227-86F0-29F8-C5AD86F32E95}"/>
              </a:ext>
            </a:extLst>
          </p:cNvPr>
          <p:cNvSpPr txBox="1"/>
          <p:nvPr/>
        </p:nvSpPr>
        <p:spPr>
          <a:xfrm>
            <a:off x="1587506" y="1469489"/>
            <a:ext cx="5290491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4800" cap="all" spc="100" dirty="0" smtClean="0">
                <a:solidFill>
                  <a:schemeClr val="bg1"/>
                </a:solidFill>
              </a:rPr>
              <a:t>Herzlichen Dank </a:t>
            </a:r>
          </a:p>
          <a:p>
            <a:pPr>
              <a:lnSpc>
                <a:spcPts val="3920"/>
              </a:lnSpc>
              <a:spcBef>
                <a:spcPts val="1000"/>
              </a:spcBef>
            </a:pPr>
            <a:r>
              <a:rPr lang="de-DE" sz="3600" dirty="0" smtClean="0">
                <a:solidFill>
                  <a:schemeClr val="bg1"/>
                </a:solidFill>
              </a:rPr>
              <a:t>für die Einladung und </a:t>
            </a:r>
            <a:br>
              <a:rPr lang="de-DE" sz="3600" dirty="0" smtClean="0">
                <a:solidFill>
                  <a:schemeClr val="bg1"/>
                </a:solidFill>
              </a:rPr>
            </a:br>
            <a:r>
              <a:rPr lang="de-DE" sz="3600" dirty="0" smtClean="0">
                <a:solidFill>
                  <a:schemeClr val="bg1"/>
                </a:solidFill>
              </a:rPr>
              <a:t>Aufmerksamkeit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064A3EF-654C-915B-ED9E-CBE05C8C4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77" y="5025874"/>
            <a:ext cx="396559" cy="4532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92B80D4-D504-3E98-5FE4-F58551F09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82" y="4941487"/>
            <a:ext cx="1328571" cy="13285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715B7CB9-2269-B7F1-FC0F-2430C9B9C18C}"/>
              </a:ext>
            </a:extLst>
          </p:cNvPr>
          <p:cNvSpPr txBox="1"/>
          <p:nvPr/>
        </p:nvSpPr>
        <p:spPr>
          <a:xfrm>
            <a:off x="12966853" y="535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2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2EF1DD5A-B6CC-A3DF-1D18-B1DBB693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noProof="0" dirty="0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noProof="0" smtClean="0"/>
              <a:t>2</a:t>
            </a:fld>
            <a:endParaRPr lang="de-DE" noProof="0" dirty="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1E67183A-3177-D75B-6F77-1755EBDCF2D0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noProof="0" dirty="0">
                <a:solidFill>
                  <a:srgbClr val="C8D400"/>
                </a:solidFill>
              </a:rPr>
              <a:t>Ausgangslage </a:t>
            </a:r>
            <a:r>
              <a:rPr lang="de-DE" sz="3200" noProof="0" dirty="0">
                <a:solidFill>
                  <a:srgbClr val="C8D400"/>
                </a:solidFill>
              </a:rPr>
              <a:t>//</a:t>
            </a:r>
            <a:br>
              <a:rPr lang="de-DE" sz="3200" noProof="0" dirty="0">
                <a:solidFill>
                  <a:srgbClr val="C8D400"/>
                </a:solidFill>
              </a:rPr>
            </a:br>
            <a:r>
              <a:rPr lang="de-DE" sz="3200" b="1" cap="all" spc="100" noProof="0" dirty="0">
                <a:solidFill>
                  <a:schemeClr val="bg2"/>
                </a:solidFill>
              </a:rPr>
              <a:t>Deutschland in massiver Strukturkrise</a:t>
            </a:r>
            <a:endParaRPr kumimoji="0" lang="de-DE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80F08BF-BACD-62EF-2709-3358E63C9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504" y="2063779"/>
            <a:ext cx="9905365" cy="38849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1AC08926-F731-6A3E-5654-D120874AC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709" y="2063779"/>
            <a:ext cx="9905365" cy="38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hnfortzahlung im Krankheitsfall – Berechnung &amp; wie lange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8094" r="16231" b="837"/>
          <a:stretch>
            <a:fillRect/>
          </a:stretch>
        </p:blipFill>
        <p:spPr bwMode="auto">
          <a:xfrm>
            <a:off x="6789704" y="2126316"/>
            <a:ext cx="3925390" cy="3672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855932" y="1998472"/>
            <a:ext cx="573653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C8D400"/>
              </a:buClr>
            </a:pPr>
            <a:r>
              <a:rPr lang="de-DE" sz="2000" dirty="0">
                <a:solidFill>
                  <a:schemeClr val="bg2"/>
                </a:solidFill>
              </a:rPr>
              <a:t>Deutschland hat eine der weltweit großzügigsten Lohnfortzahlungen im Krankheitsfall</a:t>
            </a:r>
            <a:endParaRPr lang="de-DE" sz="2000" dirty="0"/>
          </a:p>
          <a:p>
            <a:pPr marL="342900" indent="-342900">
              <a:spcBef>
                <a:spcPts val="1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  <a:latin typeface="Calibri" panose="020F0502020204030204"/>
              </a:rPr>
              <a:t>6 Wochen zu 100% Lohn</a:t>
            </a:r>
          </a:p>
          <a:p>
            <a:pPr marL="342900" indent="-342900">
              <a:spcBef>
                <a:spcPts val="1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</a:rPr>
              <a:t>Danach bis zu 1,5 Jahre Krankengeld </a:t>
            </a:r>
            <a:br>
              <a:rPr lang="de-DE" sz="2000" b="1" dirty="0">
                <a:solidFill>
                  <a:schemeClr val="bg2"/>
                </a:solidFill>
              </a:rPr>
            </a:br>
            <a:r>
              <a:rPr lang="de-DE" sz="2000" b="1" dirty="0">
                <a:solidFill>
                  <a:schemeClr val="bg2"/>
                </a:solidFill>
              </a:rPr>
              <a:t>zu 70% Lohn </a:t>
            </a:r>
            <a:br>
              <a:rPr lang="de-DE" sz="2000" b="1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(mit Obergrenze)</a:t>
            </a:r>
          </a:p>
          <a:p>
            <a:endParaRPr lang="de-DE" sz="2000" dirty="0">
              <a:solidFill>
                <a:schemeClr val="bg2"/>
              </a:solidFill>
            </a:endParaRPr>
          </a:p>
          <a:p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20</a:t>
            </a:fld>
            <a:endParaRPr lang="de-DE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63C05453-96E6-D973-0E0C-A939933F0295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Deutschland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SPITZE BEI LOHNFORTZAHLUNG IM KRANKHEITSFALL</a:t>
            </a:r>
          </a:p>
          <a:p>
            <a:pPr>
              <a:lnSpc>
                <a:spcPts val="3000"/>
              </a:lnSpc>
            </a:pP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21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81" y="1835536"/>
            <a:ext cx="6328860" cy="4617801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BFAF4999-D191-0716-0541-E520C2FBB33B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Deutschland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SPITZE BEI LOHNFORTZAHLUNG</a:t>
            </a:r>
          </a:p>
          <a:p>
            <a:pPr>
              <a:lnSpc>
                <a:spcPts val="3000"/>
              </a:lnSpc>
            </a:pP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900000" y="2044572"/>
            <a:ext cx="9937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 spc="100" dirty="0">
                <a:solidFill>
                  <a:schemeClr val="bg2"/>
                </a:solidFill>
                <a:latin typeface="Calibri" panose="020F0502020204030204"/>
              </a:rPr>
              <a:t>JA, </a:t>
            </a:r>
            <a:r>
              <a:rPr lang="en-GB" sz="2400" dirty="0">
                <a:solidFill>
                  <a:schemeClr val="bg2"/>
                </a:solidFill>
                <a:latin typeface="Calibri" panose="020F0502020204030204"/>
              </a:rPr>
              <a:t/>
            </a:r>
            <a:br>
              <a:rPr lang="en-GB" sz="2400" dirty="0">
                <a:solidFill>
                  <a:schemeClr val="bg2"/>
                </a:solidFill>
                <a:latin typeface="Calibri" panose="020F0502020204030204"/>
              </a:rPr>
            </a:br>
            <a:r>
              <a:rPr lang="de-DE" sz="2000" b="1" cap="all" spc="100" dirty="0">
                <a:solidFill>
                  <a:schemeClr val="bg2"/>
                </a:solidFill>
              </a:rPr>
              <a:t>Fehltage hängen vom Verhalten ab</a:t>
            </a:r>
          </a:p>
          <a:p>
            <a:endParaRPr lang="de-DE" sz="2000" dirty="0">
              <a:solidFill>
                <a:schemeClr val="bg2"/>
              </a:solidFill>
            </a:endParaRPr>
          </a:p>
          <a:p>
            <a:pPr marL="288000" lvl="1" indent="-288000"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Signifikanter und kausaler Zusammenhang klar belegt</a:t>
            </a:r>
          </a:p>
          <a:p>
            <a:pPr marL="288000" lvl="1" indent="-288000">
              <a:spcBef>
                <a:spcPts val="1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Bei der Entscheidung sich krank zu melden — besonders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bei leichten Erkrankungen — spielen monetären Anreize  eine Rolle</a:t>
            </a:r>
          </a:p>
          <a:p>
            <a:pPr marL="0" lvl="1">
              <a:spcBef>
                <a:spcPts val="1200"/>
              </a:spcBef>
              <a:buClr>
                <a:srgbClr val="C8D400"/>
              </a:buClr>
            </a:pPr>
            <a:endParaRPr lang="de-DE" sz="2000" dirty="0">
              <a:solidFill>
                <a:schemeClr val="bg2"/>
              </a:solidFill>
            </a:endParaRPr>
          </a:p>
          <a:p>
            <a:pPr marL="288000" lvl="1" indent="-288000">
              <a:spcBef>
                <a:spcPts val="1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en-GB" sz="2000" b="1" cap="all" spc="100" dirty="0" err="1">
                <a:solidFill>
                  <a:schemeClr val="bg2"/>
                </a:solidFill>
              </a:rPr>
              <a:t>Pronova</a:t>
            </a:r>
            <a:r>
              <a:rPr lang="en-GB" sz="2000" b="1" cap="all" spc="100" dirty="0">
                <a:solidFill>
                  <a:schemeClr val="bg2"/>
                </a:solidFill>
              </a:rPr>
              <a:t> </a:t>
            </a:r>
            <a:r>
              <a:rPr lang="en-GB" sz="2000" b="1" cap="all" spc="100" dirty="0" err="1">
                <a:solidFill>
                  <a:schemeClr val="bg2"/>
                </a:solidFill>
              </a:rPr>
              <a:t>Bkk</a:t>
            </a:r>
            <a:r>
              <a:rPr lang="en-GB" sz="2000" b="1" cap="all" spc="100" dirty="0">
                <a:solidFill>
                  <a:schemeClr val="bg2"/>
                </a:solidFill>
              </a:rPr>
              <a:t> </a:t>
            </a:r>
            <a:r>
              <a:rPr lang="en-GB" sz="2000" b="1" cap="all" spc="100" dirty="0" err="1">
                <a:solidFill>
                  <a:schemeClr val="bg2"/>
                </a:solidFill>
              </a:rPr>
              <a:t>Umfrage</a:t>
            </a:r>
            <a:r>
              <a:rPr lang="de-DE" sz="2000" b="1" cap="all" spc="100" dirty="0">
                <a:solidFill>
                  <a:schemeClr val="bg2"/>
                </a:solidFill>
              </a:rPr>
              <a:t>: </a:t>
            </a:r>
            <a:br>
              <a:rPr lang="de-DE" sz="2000" b="1" cap="all" spc="1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1/3 der Arbeitnehmer fällen häufig/manchmal „Bettenkantenentscheidungen“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zugunsten einer Krankschreibung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22</a:t>
            </a:fld>
            <a:endParaRPr lang="de-DE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B8303B92-3C92-5D06-202E-B101F1472DBB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FÜHRT EINE </a:t>
            </a:r>
            <a:r>
              <a:rPr lang="de-DE" sz="3200" b="1" cap="all" spc="100" dirty="0" err="1">
                <a:solidFill>
                  <a:schemeClr val="bg2"/>
                </a:solidFill>
              </a:rPr>
              <a:t>GROßZÜGERE</a:t>
            </a:r>
            <a:r>
              <a:rPr lang="de-DE" sz="3200" b="1" cap="all" spc="100" dirty="0">
                <a:solidFill>
                  <a:schemeClr val="bg2"/>
                </a:solidFill>
              </a:rPr>
              <a:t> LOHNFORTZAHLUNG </a:t>
            </a:r>
            <a:br>
              <a:rPr lang="de-DE" sz="3200" b="1" cap="all" spc="100" dirty="0">
                <a:solidFill>
                  <a:schemeClr val="bg2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ZU MEHR FEHLTAGEN?</a:t>
            </a:r>
            <a:r>
              <a:rPr lang="de-DE" sz="3200" b="1" cap="all" spc="100" dirty="0">
                <a:solidFill>
                  <a:srgbClr val="C8D400"/>
                </a:solidFill>
              </a:rPr>
              <a:t>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838826" y="1471050"/>
            <a:ext cx="11040681" cy="574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all" spc="100" dirty="0">
                <a:solidFill>
                  <a:schemeClr val="bg2"/>
                </a:solidFill>
                <a:latin typeface="Calibri" panose="020F0502020204030204"/>
              </a:rPr>
              <a:t>Deutschland hat (</a:t>
            </a:r>
            <a:r>
              <a:rPr lang="de-DE" sz="2000" b="1" cap="all" spc="100" dirty="0">
                <a:solidFill>
                  <a:schemeClr val="bg2"/>
                </a:solidFill>
              </a:rPr>
              <a:t>vermutlich) eine der höchsten Fehlzeiten weltweit  </a:t>
            </a:r>
          </a:p>
          <a:p>
            <a:r>
              <a:rPr lang="de-DE" sz="2000" dirty="0">
                <a:solidFill>
                  <a:schemeClr val="bg2"/>
                </a:solidFill>
              </a:rPr>
              <a:t>~20 Tage pro Jahr, plus Urlaub &amp; Feiertage </a:t>
            </a:r>
          </a:p>
          <a:p>
            <a:pPr marL="0" lvl="1">
              <a:lnSpc>
                <a:spcPts val="2500"/>
              </a:lnSpc>
              <a:buClr>
                <a:srgbClr val="C8D400"/>
              </a:buClr>
            </a:pPr>
            <a:r>
              <a:rPr lang="de-DE" sz="2400" b="1" i="1" dirty="0">
                <a:solidFill>
                  <a:schemeClr val="accent1"/>
                </a:solidFill>
              </a:rPr>
              <a:t/>
            </a:r>
            <a:br>
              <a:rPr lang="de-DE" sz="2400" b="1" i="1" dirty="0">
                <a:solidFill>
                  <a:schemeClr val="accent1"/>
                </a:solidFill>
              </a:rPr>
            </a:br>
            <a:r>
              <a:rPr lang="de-DE" sz="2000" b="1" cap="all" spc="100" dirty="0">
                <a:solidFill>
                  <a:schemeClr val="bg2"/>
                </a:solidFill>
              </a:rPr>
              <a:t>Fehlzeiten belasten Firmen in ohnehin schwieriger Lage</a:t>
            </a:r>
          </a:p>
          <a:p>
            <a:pPr marL="0" lvl="1">
              <a:lnSpc>
                <a:spcPts val="2500"/>
              </a:lnSpc>
              <a:spcBef>
                <a:spcPts val="1200"/>
              </a:spcBef>
              <a:buClr>
                <a:srgbClr val="C8D400"/>
              </a:buClr>
            </a:pPr>
            <a:r>
              <a:rPr lang="de-DE" sz="2000" b="1" cap="all" spc="100" dirty="0">
                <a:solidFill>
                  <a:srgbClr val="C8D400"/>
                </a:solidFill>
              </a:rPr>
              <a:t>Erhöhen Lohnkosten</a:t>
            </a:r>
          </a:p>
          <a:p>
            <a:pPr marL="234900" lvl="1" indent="-234900">
              <a:lnSpc>
                <a:spcPts val="2500"/>
              </a:lnSpc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Verringern Lohnwachstum</a:t>
            </a:r>
          </a:p>
          <a:p>
            <a:pPr marL="234900" lvl="1" indent="-234900">
              <a:lnSpc>
                <a:spcPts val="2500"/>
              </a:lnSpc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Verringern Wettbewerbsfähigkeit</a:t>
            </a:r>
          </a:p>
          <a:p>
            <a:pPr marL="0" lvl="1">
              <a:lnSpc>
                <a:spcPts val="2500"/>
              </a:lnSpc>
              <a:spcBef>
                <a:spcPts val="1200"/>
              </a:spcBef>
              <a:buClr>
                <a:srgbClr val="C8D400"/>
              </a:buClr>
            </a:pPr>
            <a:r>
              <a:rPr lang="de-DE" sz="2000" b="1" cap="all" spc="100" dirty="0">
                <a:solidFill>
                  <a:srgbClr val="C8D400"/>
                </a:solidFill>
              </a:rPr>
              <a:t>Erschweren Organisation</a:t>
            </a:r>
            <a:r>
              <a:rPr lang="de-DE" sz="2000" dirty="0">
                <a:solidFill>
                  <a:srgbClr val="C8D400"/>
                </a:solidFill>
              </a:rPr>
              <a:t> </a:t>
            </a:r>
          </a:p>
          <a:p>
            <a:pPr marL="234900" lvl="1" indent="-234900">
              <a:lnSpc>
                <a:spcPts val="2500"/>
              </a:lnSpc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Störung des Betriebsablaufes, </a:t>
            </a:r>
          </a:p>
          <a:p>
            <a:pPr marL="234900" lvl="1" indent="-234900">
              <a:lnSpc>
                <a:spcPts val="2500"/>
              </a:lnSpc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(teures) Ersatzpersonal</a:t>
            </a:r>
          </a:p>
          <a:p>
            <a:pPr marL="0" lvl="1">
              <a:lnSpc>
                <a:spcPts val="2500"/>
              </a:lnSpc>
              <a:spcBef>
                <a:spcPts val="1200"/>
              </a:spcBef>
              <a:buClr>
                <a:srgbClr val="C8D400"/>
              </a:buClr>
            </a:pPr>
            <a:r>
              <a:rPr lang="de-DE" sz="2000" b="1" cap="all" spc="100" dirty="0" err="1">
                <a:solidFill>
                  <a:srgbClr val="C8D400"/>
                </a:solidFill>
              </a:rPr>
              <a:t>REduzieren</a:t>
            </a:r>
            <a:r>
              <a:rPr lang="de-DE" sz="2000" b="1" cap="all" spc="100" dirty="0">
                <a:solidFill>
                  <a:srgbClr val="C8D400"/>
                </a:solidFill>
              </a:rPr>
              <a:t> Umsatz</a:t>
            </a:r>
          </a:p>
          <a:p>
            <a:pPr marL="234900" lvl="1" indent="-234900">
              <a:lnSpc>
                <a:spcPts val="2500"/>
              </a:lnSpc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Kundennachfrage nicht bedient, </a:t>
            </a:r>
          </a:p>
          <a:p>
            <a:pPr marL="234900" lvl="1" indent="-234900">
              <a:lnSpc>
                <a:spcPts val="2500"/>
              </a:lnSpc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Fachkräftemangel verschärft</a:t>
            </a:r>
          </a:p>
          <a:p>
            <a:pPr marL="389890" lvl="1">
              <a:buClr>
                <a:srgbClr val="C8D400"/>
              </a:buClr>
            </a:pPr>
            <a:endParaRPr lang="de-DE" sz="2400" dirty="0">
              <a:solidFill>
                <a:schemeClr val="bg2"/>
              </a:solidFill>
            </a:endParaRPr>
          </a:p>
          <a:p>
            <a:pPr marL="389890" lvl="1">
              <a:buClr>
                <a:srgbClr val="C8D400"/>
              </a:buClr>
            </a:pPr>
            <a:endParaRPr lang="de-DE" sz="2400" dirty="0">
              <a:solidFill>
                <a:schemeClr val="bg2"/>
              </a:solidFill>
            </a:endParaRPr>
          </a:p>
          <a:p>
            <a:pPr marL="389890" lvl="1">
              <a:buClr>
                <a:srgbClr val="C8D400"/>
              </a:buClr>
            </a:pPr>
            <a:endParaRPr lang="de-DE" sz="1000" dirty="0">
              <a:solidFill>
                <a:schemeClr val="bg2"/>
              </a:solidFill>
            </a:endParaRPr>
          </a:p>
          <a:p>
            <a:pPr marL="732790" lvl="1" indent="-342900">
              <a:buClr>
                <a:srgbClr val="C8D400"/>
              </a:buClr>
              <a:buFont typeface="Arial" panose="020B0604020202020204" pitchFamily="34" charset="0"/>
              <a:buChar char="•"/>
            </a:pP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23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3E382E26-664B-4039-C1D5-BF581CF17EF5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Folgen der hohen Fehlzeiten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rcRect l="497" t="2132" r="1347" b="-2132"/>
          <a:stretch>
            <a:fillRect/>
          </a:stretch>
        </p:blipFill>
        <p:spPr>
          <a:xfrm>
            <a:off x="767038" y="1792031"/>
            <a:ext cx="9576000" cy="50659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7457529" y="5853995"/>
            <a:ext cx="26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/>
                </a:solidFill>
              </a:rPr>
              <a:t>Quelle: OECD (2024):</a:t>
            </a:r>
          </a:p>
          <a:p>
            <a:r>
              <a:rPr lang="en-US" sz="10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https://www.oecd.org/en/data/</a:t>
            </a:r>
            <a:r>
              <a:rPr lang="en-US" sz="10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10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10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indicators/hours-worked.html</a:t>
            </a:r>
            <a:r>
              <a:rPr lang="en-US" sz="10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6533002" y="3249206"/>
            <a:ext cx="253389" cy="26660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307D312-2863-345E-2096-2027B1E5B88C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Deutsche Jahresarbeitsstunden im </a:t>
            </a:r>
            <a:br>
              <a:rPr lang="de-DE" sz="3200" b="1" cap="all" spc="100" dirty="0">
                <a:solidFill>
                  <a:schemeClr val="bg2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internationalen Vergleich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838827" y="2048898"/>
            <a:ext cx="111407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bg2"/>
                </a:solidFill>
                <a:sym typeface="Wingdings" panose="05000000000000000000" pitchFamily="2" charset="2"/>
              </a:rPr>
              <a:t>Beide Maßnahmen würden den Anteil an</a:t>
            </a:r>
          </a:p>
          <a:p>
            <a:pPr marL="516155" lvl="1" indent="-198900"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2"/>
                </a:solidFill>
                <a:sym typeface="Wingdings" panose="05000000000000000000" pitchFamily="2" charset="2"/>
              </a:rPr>
              <a:t>Blaumachern und </a:t>
            </a:r>
          </a:p>
          <a:p>
            <a:pPr marL="516155" lvl="1" indent="-198900"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2"/>
                </a:solidFill>
                <a:sym typeface="Wingdings" panose="05000000000000000000" pitchFamily="2" charset="2"/>
              </a:rPr>
              <a:t>„Bettkantenkrankmeldern“ </a:t>
            </a:r>
          </a:p>
          <a:p>
            <a:pPr marL="0" lvl="1">
              <a:spcBef>
                <a:spcPts val="600"/>
              </a:spcBef>
              <a:buClr>
                <a:srgbClr val="C8D400"/>
              </a:buClr>
            </a:pPr>
            <a:r>
              <a:rPr lang="de-DE" sz="2400" dirty="0">
                <a:solidFill>
                  <a:schemeClr val="bg2"/>
                </a:solidFill>
                <a:sym typeface="Wingdings" panose="05000000000000000000" pitchFamily="2" charset="2"/>
              </a:rPr>
              <a:t>reduzieren. </a:t>
            </a:r>
          </a:p>
          <a:p>
            <a:pPr marL="389255" lvl="1">
              <a:buClr>
                <a:srgbClr val="C8D400"/>
              </a:buClr>
            </a:pPr>
            <a:endParaRPr lang="de-DE" sz="24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0" lvl="1">
              <a:buClr>
                <a:srgbClr val="C8D400"/>
              </a:buClr>
            </a:pPr>
            <a:r>
              <a:rPr lang="de-DE" sz="2400" b="1" cap="all" spc="100" dirty="0">
                <a:solidFill>
                  <a:srgbClr val="C8D400"/>
                </a:solidFill>
                <a:sym typeface="Wingdings" panose="05000000000000000000" pitchFamily="2" charset="2"/>
              </a:rPr>
              <a:t>Bei effektiver Senkung auf 80%: </a:t>
            </a:r>
            <a:r>
              <a:rPr lang="de-DE" sz="2400" dirty="0">
                <a:solidFill>
                  <a:schemeClr val="bg2"/>
                </a:solidFill>
                <a:sym typeface="Wingdings" panose="05000000000000000000" pitchFamily="2" charset="2"/>
              </a:rPr>
              <a:t/>
            </a:r>
            <a:br>
              <a:rPr lang="de-DE" sz="2400" dirty="0">
                <a:solidFill>
                  <a:schemeClr val="bg2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chemeClr val="bg2"/>
                </a:solidFill>
                <a:sym typeface="Wingdings" panose="05000000000000000000" pitchFamily="2" charset="2"/>
              </a:rPr>
              <a:t>Rückgang von 20 auf 16 Tage zu erwarten</a:t>
            </a:r>
          </a:p>
          <a:p>
            <a:pPr marL="389255" lvl="1">
              <a:buClr>
                <a:srgbClr val="C8D400"/>
              </a:buClr>
            </a:pPr>
            <a:endParaRPr lang="de-DE" sz="24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389255" lvl="1">
              <a:buClr>
                <a:srgbClr val="C8D400"/>
              </a:buClr>
            </a:pPr>
            <a:r>
              <a:rPr lang="de-DE" sz="2400" b="1" dirty="0">
                <a:solidFill>
                  <a:schemeClr val="bg2"/>
                </a:solidFill>
                <a:sym typeface="Wingdings" panose="05000000000000000000" pitchFamily="2" charset="2"/>
              </a:rPr>
              <a:t>ABER…</a:t>
            </a:r>
            <a:endParaRPr lang="de-DE" sz="2400" b="1" dirty="0">
              <a:solidFill>
                <a:schemeClr val="bg2"/>
              </a:solidFill>
            </a:endParaRPr>
          </a:p>
          <a:p>
            <a:pPr marL="732790" lvl="1" indent="-342900">
              <a:buClr>
                <a:srgbClr val="C8D400"/>
              </a:buClr>
              <a:buFont typeface="Arial" panose="020B0604020202020204" pitchFamily="34" charset="0"/>
              <a:buChar char="•"/>
            </a:pP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25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AF702975-45EF-9411-C9F5-87631E6C9631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Karenztage und </a:t>
            </a:r>
            <a:br>
              <a:rPr lang="de-DE" sz="3200" b="1" cap="all" spc="100" dirty="0">
                <a:solidFill>
                  <a:schemeClr val="bg2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Kürzung der Lohnfortzahlung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833898" y="1975978"/>
            <a:ext cx="1073211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cap="all" spc="100" dirty="0">
                <a:solidFill>
                  <a:srgbClr val="C8D400"/>
                </a:solidFill>
              </a:rPr>
              <a:t>Scharfe Diskontinuitäten (0% </a:t>
            </a:r>
            <a:r>
              <a:rPr lang="de-DE" sz="2000" b="1" cap="all" spc="100" dirty="0">
                <a:solidFill>
                  <a:srgbClr val="C8D400"/>
                </a:solidFill>
                <a:sym typeface="Wingdings" panose="05000000000000000000" pitchFamily="2" charset="2"/>
              </a:rPr>
              <a:t>100%</a:t>
            </a:r>
            <a:r>
              <a:rPr lang="de-DE" sz="2000" b="1" cap="all" spc="100" dirty="0">
                <a:solidFill>
                  <a:srgbClr val="C8D400"/>
                </a:solidFill>
              </a:rPr>
              <a:t>) </a:t>
            </a:r>
            <a:br>
              <a:rPr lang="de-DE" sz="2000" b="1" cap="all" spc="100" dirty="0">
                <a:solidFill>
                  <a:srgbClr val="C8D400"/>
                </a:solidFill>
              </a:rPr>
            </a:br>
            <a:r>
              <a:rPr lang="de-DE" sz="2000" b="1" cap="all" spc="100" dirty="0">
                <a:solidFill>
                  <a:srgbClr val="C8D400"/>
                </a:solidFill>
              </a:rPr>
              <a:t>führen zu unerwünschten Nebenwirkungen</a:t>
            </a:r>
          </a:p>
          <a:p>
            <a:pPr marL="198900" indent="-198900">
              <a:spcBef>
                <a:spcPts val="1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mehr Beschäftigte arbeiten krank („Präsentismus“)</a:t>
            </a:r>
          </a:p>
          <a:p>
            <a:pPr marL="198900" indent="-198900">
              <a:spcBef>
                <a:spcPts val="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Mehr Infektionen</a:t>
            </a:r>
          </a:p>
          <a:p>
            <a:pPr marL="198900" indent="-198900">
              <a:spcBef>
                <a:spcPts val="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geringere Arbeitsproduktivität und mehr Arbeitsunfälle</a:t>
            </a:r>
          </a:p>
          <a:p>
            <a:pPr marL="198900" indent="-198900">
              <a:spcBef>
                <a:spcPts val="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Studien zeigen Anstieg von langen Krankheitsdauern		</a:t>
            </a:r>
          </a:p>
          <a:p>
            <a:pPr>
              <a:spcBef>
                <a:spcPts val="1800"/>
              </a:spcBef>
            </a:pPr>
            <a:r>
              <a:rPr lang="de-DE" sz="2000" b="1" cap="all" spc="100" dirty="0">
                <a:solidFill>
                  <a:srgbClr val="C8D400"/>
                </a:solidFill>
              </a:rPr>
              <a:t>Gewerkschaften würden Maßnahme wegverhandeln</a:t>
            </a:r>
          </a:p>
          <a:p>
            <a:pPr marL="198900" marR="0" lvl="0" indent="-198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C8D4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dirty="0">
                <a:solidFill>
                  <a:schemeClr val="bg2"/>
                </a:solidFill>
              </a:rPr>
              <a:t>ineffektiv </a:t>
            </a:r>
          </a:p>
          <a:p>
            <a:pPr>
              <a:spcBef>
                <a:spcPts val="1800"/>
              </a:spcBef>
            </a:pPr>
            <a:r>
              <a:rPr lang="de-DE" sz="2000" b="1" cap="all" spc="100" dirty="0">
                <a:solidFill>
                  <a:srgbClr val="C8D400"/>
                </a:solidFill>
              </a:rPr>
              <a:t>Erhöht Ungleichheit</a:t>
            </a:r>
          </a:p>
          <a:p>
            <a:pPr marL="198900" indent="-198900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insb. Niedriglohn ohne Tarifbindung betroffen</a:t>
            </a:r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26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56649797-F7CC-0CE4-50C9-B2B4ADCBFD5D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Karenztage sind schlecht aus </a:t>
            </a:r>
            <a:br>
              <a:rPr lang="de-DE" sz="3200" b="1" cap="all" spc="100" dirty="0">
                <a:solidFill>
                  <a:schemeClr val="bg2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wohlfahrtsökonomischer Sicht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27</a:t>
            </a:fld>
            <a:endParaRPr lang="de-DE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F049FB6E-6476-88AC-6432-3A9453CC769F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Kürzung der Lohnfortzahlung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1E89B93A-064F-4744-182F-A2896B6E1EA4}"/>
              </a:ext>
            </a:extLst>
          </p:cNvPr>
          <p:cNvSpPr txBox="1"/>
          <p:nvPr/>
        </p:nvSpPr>
        <p:spPr bwMode="auto">
          <a:xfrm>
            <a:off x="833899" y="1975978"/>
            <a:ext cx="8838912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cap="all" spc="100" dirty="0">
                <a:solidFill>
                  <a:srgbClr val="C8D400"/>
                </a:solidFill>
              </a:rPr>
              <a:t>Absenkung auf 80% „besser“ als Karenztage</a:t>
            </a:r>
            <a:endParaRPr lang="de-DE" sz="2000" dirty="0">
              <a:solidFill>
                <a:schemeClr val="bg2"/>
              </a:solidFill>
            </a:endParaRPr>
          </a:p>
          <a:p>
            <a:pPr>
              <a:spcBef>
                <a:spcPts val="800"/>
              </a:spcBef>
              <a:buClr>
                <a:srgbClr val="C8D400"/>
              </a:buClr>
            </a:pPr>
            <a:r>
              <a:rPr lang="de-DE" sz="2000" b="1" dirty="0">
                <a:solidFill>
                  <a:srgbClr val="C8D400"/>
                </a:solidFill>
              </a:rPr>
              <a:t>ABER</a:t>
            </a:r>
            <a:r>
              <a:rPr lang="de-DE" sz="2000" dirty="0">
                <a:solidFill>
                  <a:schemeClr val="bg2"/>
                </a:solidFill>
              </a:rPr>
              <a:t>		</a:t>
            </a:r>
          </a:p>
          <a:p>
            <a:pPr marL="0" lvl="1">
              <a:spcBef>
                <a:spcPts val="1800"/>
              </a:spcBef>
              <a:spcAft>
                <a:spcPts val="600"/>
              </a:spcAft>
              <a:buClr>
                <a:srgbClr val="C8D400"/>
              </a:buClr>
            </a:pPr>
            <a:r>
              <a:rPr lang="de-DE" sz="2000" b="1" cap="all" spc="100" dirty="0">
                <a:solidFill>
                  <a:schemeClr val="bg2"/>
                </a:solidFill>
              </a:rPr>
              <a:t>Siehe „Experiment 1996“:</a:t>
            </a:r>
          </a:p>
          <a:p>
            <a:pPr marL="0" lvl="1" indent="-198900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Führte zu sinkenden Fehltagen aber </a:t>
            </a:r>
          </a:p>
          <a:p>
            <a:pPr marL="0" lvl="1" indent="-198900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…auch zu Massenprotesten </a:t>
            </a:r>
          </a:p>
          <a:p>
            <a:pPr marL="0" lvl="1" indent="-198900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Tarifverträge haben die Maßnahme ausgehebelt.</a:t>
            </a:r>
          </a:p>
          <a:p>
            <a:pPr marL="389890" lvl="1">
              <a:spcAft>
                <a:spcPts val="600"/>
              </a:spcAft>
              <a:buClr>
                <a:srgbClr val="C8D400"/>
              </a:buClr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>
              <a:spcAft>
                <a:spcPts val="600"/>
              </a:spcAft>
              <a:buClr>
                <a:srgbClr val="C8D400"/>
              </a:buClr>
            </a:pPr>
            <a:r>
              <a:rPr lang="de-DE" sz="2000" b="1" cap="all" spc="100" dirty="0">
                <a:solidFill>
                  <a:schemeClr val="bg2"/>
                </a:solidFill>
              </a:rPr>
              <a:t>Rot-Grüner Wahlkampf dagegen &amp; </a:t>
            </a:r>
            <a:br>
              <a:rPr lang="de-DE" sz="2000" b="1" cap="all" spc="100" dirty="0">
                <a:solidFill>
                  <a:schemeClr val="bg2"/>
                </a:solidFill>
              </a:rPr>
            </a:br>
            <a:r>
              <a:rPr lang="de-DE" sz="2000" b="1" cap="all" spc="100" dirty="0">
                <a:solidFill>
                  <a:schemeClr val="bg2"/>
                </a:solidFill>
              </a:rPr>
              <a:t>Rückgängigmachung 1999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956E7F7-7F1C-9B02-EAF7-B4A0C1B2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131" y="2884065"/>
            <a:ext cx="3860105" cy="267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740" t="14378" r="1252" b="6204"/>
          <a:stretch>
            <a:fillRect/>
          </a:stretch>
        </p:blipFill>
        <p:spPr>
          <a:xfrm>
            <a:off x="944580" y="2268373"/>
            <a:ext cx="8064412" cy="4184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900000" y="1805349"/>
            <a:ext cx="8919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cap="all" spc="100" dirty="0">
                <a:solidFill>
                  <a:schemeClr val="bg2"/>
                </a:solidFill>
              </a:rPr>
              <a:t>Zahl der Arbeitsunfähigkeitstage (AU Tage) nach Bundesländern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28</a:t>
            </a:fld>
            <a:endParaRPr lang="de-DE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83EE7D31-E11F-EC22-5EF3-3B3B416841AE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ENTWICKLUNG VON FEHLTAGEN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kumimoji="0" lang="de-DE" sz="2400" b="1" i="0" u="none" strike="noStrike" kern="1200" cap="all" spc="100" normalizeH="0" noProof="0" dirty="0">
                <a:ln>
                  <a:noFill/>
                </a:ln>
                <a:solidFill>
                  <a:srgbClr val="B4C800"/>
                </a:solidFill>
                <a:effectLst/>
                <a:uLnTx/>
                <a:uFillTx/>
                <a:latin typeface="Calibri"/>
                <a:cs typeface="Arial"/>
              </a:rPr>
              <a:t>Techniker KK, nur Fehlzeiten mit Krankschreibung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29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8482988" y="5481383"/>
            <a:ext cx="173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Source: EU-LFS, CPS, 2024, own illustration. Data from 2023.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01" y="2153812"/>
            <a:ext cx="7120280" cy="445204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6238664" y="2577945"/>
            <a:ext cx="305722" cy="35497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F5CE4F9-AB3C-2180-82B3-5C040A84E543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Anteil Beschäftigte, die in Stichtagswoche </a:t>
            </a:r>
            <a:br>
              <a:rPr lang="de-DE" sz="3200" b="1" cap="all" spc="100" dirty="0">
                <a:solidFill>
                  <a:schemeClr val="bg2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Fehltage hatten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kumimoji="0" lang="de-DE" sz="2400" b="1" i="0" u="none" strike="noStrike" kern="1200" cap="all" spc="100" normalizeH="0" noProof="0" dirty="0">
                <a:ln>
                  <a:noFill/>
                </a:ln>
                <a:solidFill>
                  <a:srgbClr val="B4C800"/>
                </a:solidFill>
                <a:effectLst/>
                <a:uLnTx/>
                <a:uFillTx/>
                <a:latin typeface="Calibri"/>
                <a:cs typeface="Arial"/>
              </a:rPr>
              <a:t>Einziger, konsistent erhobener Indikator über Länder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2A505246-9894-7DAA-C0C0-0746F5AC5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3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8DD2B074-E942-5F36-9FFF-93F247E35601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Sozialabgaben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Der Kipppunkt ist erreicht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B9D0D94A-C6F9-3E14-0C91-5AC313882036}"/>
              </a:ext>
            </a:extLst>
          </p:cNvPr>
          <p:cNvSpPr txBox="1"/>
          <p:nvPr/>
        </p:nvSpPr>
        <p:spPr bwMode="auto">
          <a:xfrm>
            <a:off x="908611" y="1955361"/>
            <a:ext cx="6169173" cy="687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etaPro-Normal" panose="02000500000000020004" pitchFamily="2" charset="0"/>
                <a:ea typeface="+mn-ea"/>
                <a:cs typeface="+mn-cs"/>
              </a:defRPr>
            </a:pPr>
            <a:r>
              <a:rPr lang="de-DE" sz="1600" cap="all" spc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Gesamtsozialversicherungsbeitrag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9252ADF-665D-D43F-8540-D4112E7B9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612" y="2292791"/>
            <a:ext cx="5767503" cy="356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CAC50CD-8599-6519-2F9C-90FE2DDF9483}"/>
              </a:ext>
            </a:extLst>
          </p:cNvPr>
          <p:cNvSpPr txBox="1"/>
          <p:nvPr/>
        </p:nvSpPr>
        <p:spPr bwMode="auto">
          <a:xfrm>
            <a:off x="7170024" y="2406924"/>
            <a:ext cx="52543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2000" b="1" spc="100" dirty="0">
                <a:solidFill>
                  <a:srgbClr val="C8D400"/>
                </a:solidFill>
                <a:latin typeface="Calibri"/>
              </a:rPr>
              <a:t>THESE:</a:t>
            </a:r>
            <a:r>
              <a:rPr lang="en-GB" sz="2000" b="1" dirty="0">
                <a:solidFill>
                  <a:srgbClr val="C8D400"/>
                </a:solidFill>
                <a:latin typeface="Calibri"/>
              </a:rPr>
              <a:t/>
            </a:r>
            <a:br>
              <a:rPr lang="en-GB" sz="2000" b="1" dirty="0">
                <a:solidFill>
                  <a:srgbClr val="C8D400"/>
                </a:solidFill>
                <a:latin typeface="Calibri"/>
              </a:rPr>
            </a:br>
            <a:r>
              <a:rPr lang="de-DE" sz="2000" b="1" cap="all" spc="100" dirty="0">
                <a:solidFill>
                  <a:schemeClr val="bg2"/>
                </a:solidFill>
                <a:latin typeface="Calibri"/>
              </a:rPr>
              <a:t>Ohne Obergrenze</a:t>
            </a:r>
          </a:p>
          <a:p>
            <a:pPr marL="169863" lvl="1" indent="-169863">
              <a:lnSpc>
                <a:spcPts val="2300"/>
              </a:lnSpc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werden wir die Krise nicht überwinden,</a:t>
            </a:r>
          </a:p>
          <a:p>
            <a:pPr marL="169863" lvl="1" indent="-169863">
              <a:lnSpc>
                <a:spcPts val="2300"/>
              </a:lnSpc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werden die Investitionen weiter sinken,</a:t>
            </a:r>
          </a:p>
          <a:p>
            <a:pPr marL="169863" lvl="1" indent="-169863">
              <a:lnSpc>
                <a:spcPts val="2300"/>
              </a:lnSpc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wird die Arbeitslosigkeit steigen,</a:t>
            </a:r>
          </a:p>
          <a:p>
            <a:pPr marL="169863" lvl="1" indent="-169863">
              <a:lnSpc>
                <a:spcPts val="2300"/>
              </a:lnSpc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werden die Extremen Wahlen gewinnen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C741C0-FD20-0A34-DB5E-696DECFF9891}"/>
              </a:ext>
            </a:extLst>
          </p:cNvPr>
          <p:cNvSpPr txBox="1"/>
          <p:nvPr/>
        </p:nvSpPr>
        <p:spPr bwMode="auto">
          <a:xfrm>
            <a:off x="7170024" y="4796950"/>
            <a:ext cx="4593479" cy="1057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en-GB" sz="1800" b="1" cap="all" spc="200" dirty="0">
                <a:solidFill>
                  <a:schemeClr val="accent1"/>
                </a:solidFill>
                <a:latin typeface="Calibri"/>
              </a:rPr>
              <a:t>K</a:t>
            </a:r>
            <a:r>
              <a:rPr lang="en-GB" sz="1800" b="1" cap="all" spc="100" dirty="0">
                <a:solidFill>
                  <a:schemeClr val="accent1"/>
                </a:solidFill>
                <a:latin typeface="Calibri"/>
              </a:rPr>
              <a:t>osten </a:t>
            </a:r>
            <a:r>
              <a:rPr lang="de-DE" sz="1800" b="1" cap="all" spc="100" noProof="0" dirty="0">
                <a:solidFill>
                  <a:schemeClr val="accent1"/>
                </a:solidFill>
                <a:latin typeface="Calibri"/>
              </a:rPr>
              <a:t>des Nichtstuns:</a:t>
            </a:r>
            <a:endParaRPr lang="en-GB" b="1" noProof="0" dirty="0">
              <a:solidFill>
                <a:srgbClr val="C8D400"/>
              </a:solidFill>
              <a:latin typeface="Calibri"/>
            </a:endParaRP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sz="1800" b="1" cap="all" spc="100" dirty="0">
                <a:solidFill>
                  <a:schemeClr val="bg2"/>
                </a:solidFill>
                <a:latin typeface="Calibri"/>
              </a:rPr>
              <a:t>pro Beitragspunkt -100.000 Jobs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b="1" cap="all" spc="100" dirty="0">
                <a:solidFill>
                  <a:schemeClr val="bg2"/>
                </a:solidFill>
                <a:latin typeface="Calibri"/>
              </a:rPr>
              <a:t>pro</a:t>
            </a:r>
            <a:r>
              <a:rPr lang="de-DE" b="1" cap="all" spc="100" noProof="0" dirty="0">
                <a:solidFill>
                  <a:schemeClr val="bg2"/>
                </a:solidFill>
                <a:latin typeface="Calibri"/>
              </a:rPr>
              <a:t> Beitragspunkt ~20 </a:t>
            </a:r>
            <a:r>
              <a:rPr lang="de-DE" b="1" cap="all" spc="100" noProof="0" dirty="0" err="1">
                <a:solidFill>
                  <a:schemeClr val="bg2"/>
                </a:solidFill>
                <a:latin typeface="Calibri"/>
              </a:rPr>
              <a:t>Mrd</a:t>
            </a:r>
            <a:r>
              <a:rPr lang="de-DE" b="1" cap="all" spc="100" noProof="0" dirty="0">
                <a:solidFill>
                  <a:schemeClr val="bg2"/>
                </a:solidFill>
                <a:latin typeface="Calibri"/>
              </a:rPr>
              <a:t> Euro</a:t>
            </a:r>
          </a:p>
        </p:txBody>
      </p:sp>
      <p:cxnSp>
        <p:nvCxnSpPr>
          <p:cNvPr id="4" name="Gerade Verbindung 6">
            <a:extLst>
              <a:ext uri="{FF2B5EF4-FFF2-40B4-BE49-F238E27FC236}">
                <a16:creationId xmlns:a16="http://schemas.microsoft.com/office/drawing/2014/main" xmlns="" id="{45A3975E-3475-7BA1-9759-F0C1D98E5496}"/>
              </a:ext>
            </a:extLst>
          </p:cNvPr>
          <p:cNvCxnSpPr>
            <a:cxnSpLocks/>
          </p:cNvCxnSpPr>
          <p:nvPr/>
        </p:nvCxnSpPr>
        <p:spPr bwMode="auto">
          <a:xfrm>
            <a:off x="7309663" y="4526539"/>
            <a:ext cx="431419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BB34655-453D-4EC1-18E1-4F158A199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610" y="2292791"/>
            <a:ext cx="5767505" cy="35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900000" y="1512000"/>
            <a:ext cx="9966098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505050"/>
              </a:buClr>
            </a:pPr>
            <a:r>
              <a:rPr lang="de-DE" sz="2000" b="1" cap="all" spc="100" dirty="0">
                <a:solidFill>
                  <a:schemeClr val="accent1"/>
                </a:solidFill>
              </a:rPr>
              <a:t>Teilzeitkrankschreibung („graduelle Krankschreibung“)</a:t>
            </a:r>
          </a:p>
          <a:p>
            <a:pPr marL="198900" indent="-198900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Focus auf </a:t>
            </a:r>
            <a:r>
              <a:rPr lang="de-DE" sz="2000" b="1" dirty="0">
                <a:solidFill>
                  <a:schemeClr val="bg2"/>
                </a:solidFill>
              </a:rPr>
              <a:t>Restarbeitsvermögen</a:t>
            </a:r>
            <a:r>
              <a:rPr lang="de-DE" sz="2000" dirty="0">
                <a:solidFill>
                  <a:schemeClr val="bg2"/>
                </a:solidFill>
              </a:rPr>
              <a:t>, z.B. 50% arbeitsfähig</a:t>
            </a:r>
          </a:p>
          <a:p>
            <a:pPr marL="198900" indent="-198900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Kosteneffektive Flexibilisierung und Modernisierung</a:t>
            </a:r>
          </a:p>
          <a:p>
            <a:pPr marL="198900" indent="-198900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Skandinavien hat das Modell seit Jahrzehnten, USA auch</a:t>
            </a:r>
          </a:p>
          <a:p>
            <a:pPr>
              <a:spcAft>
                <a:spcPts val="600"/>
              </a:spcAft>
              <a:buClr>
                <a:srgbClr val="505050"/>
              </a:buClr>
            </a:pPr>
            <a:endParaRPr lang="de-DE" sz="2000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  <a:buClr>
                <a:srgbClr val="505050"/>
              </a:buClr>
            </a:pPr>
            <a:r>
              <a:rPr lang="de-DE" sz="2000" b="1" cap="all" spc="100" dirty="0">
                <a:solidFill>
                  <a:srgbClr val="C8D400"/>
                </a:solidFill>
              </a:rPr>
              <a:t>Schweden: </a:t>
            </a:r>
          </a:p>
          <a:p>
            <a:pPr marL="198000" indent="-198000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</a:rPr>
              <a:t>Teilzeitkrankschreibung</a:t>
            </a:r>
            <a:r>
              <a:rPr lang="de-DE" sz="2000" dirty="0">
                <a:solidFill>
                  <a:schemeClr val="bg2"/>
                </a:solidFill>
              </a:rPr>
              <a:t> war Kernelement im Aktionsplan 2004,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jetzt 30%, </a:t>
            </a:r>
          </a:p>
          <a:p>
            <a:pPr marL="198000" indent="-198000" defTabSz="173355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  <a:tabLst>
                <a:tab pos="344170" algn="l"/>
              </a:tabLst>
            </a:pPr>
            <a:r>
              <a:rPr lang="de-DE" sz="2000" dirty="0">
                <a:solidFill>
                  <a:schemeClr val="bg2"/>
                </a:solidFill>
              </a:rPr>
              <a:t>Gesellschaftlich anerkannt, problemlos</a:t>
            </a:r>
          </a:p>
          <a:p>
            <a:pPr marL="198000" indent="-198000" defTabSz="173355"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  <a:tabLst>
                <a:tab pos="344170" algn="l"/>
              </a:tabLst>
            </a:pPr>
            <a:r>
              <a:rPr lang="de-DE" sz="2000" dirty="0">
                <a:solidFill>
                  <a:schemeClr val="bg2"/>
                </a:solidFill>
              </a:rPr>
              <a:t>Ärzte gut geschult</a:t>
            </a:r>
          </a:p>
          <a:p>
            <a:pPr marL="198000" indent="-198000">
              <a:spcBef>
                <a:spcPts val="600"/>
              </a:spcBef>
              <a:spcAft>
                <a:spcPts val="6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</a:rPr>
              <a:t>IGES Gutachten, Ärztepräsident &amp; </a:t>
            </a:r>
            <a:r>
              <a:rPr lang="de-DE" sz="2000" b="1" dirty="0" err="1">
                <a:solidFill>
                  <a:schemeClr val="bg2"/>
                </a:solidFill>
              </a:rPr>
              <a:t>ExpertInnenrat</a:t>
            </a:r>
            <a:r>
              <a:rPr lang="de-DE" sz="2000" dirty="0">
                <a:solidFill>
                  <a:schemeClr val="bg2"/>
                </a:solidFill>
              </a:rPr>
              <a:t> dafür;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b="1" dirty="0">
                <a:solidFill>
                  <a:schemeClr val="bg2"/>
                </a:solidFill>
              </a:rPr>
              <a:t>Studien</a:t>
            </a:r>
            <a:r>
              <a:rPr lang="de-DE" sz="2000" dirty="0">
                <a:solidFill>
                  <a:schemeClr val="bg2"/>
                </a:solidFill>
              </a:rPr>
              <a:t> positiv.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30</a:t>
            </a:fld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FAFCE7D-7F7C-FAAB-A973-3D0EFC36E94C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Handlungsoptionen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81908" y="1512000"/>
            <a:ext cx="11013852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505050"/>
              </a:buClr>
            </a:pPr>
            <a:r>
              <a:rPr lang="de-DE" sz="2000" b="1" cap="all" spc="100" dirty="0">
                <a:solidFill>
                  <a:schemeClr val="accent1"/>
                </a:solidFill>
              </a:rPr>
              <a:t>Teilzeitkrankschreibung („graduelle Krankschreibung“)</a:t>
            </a:r>
          </a:p>
          <a:p>
            <a:pPr>
              <a:spcAft>
                <a:spcPts val="1200"/>
              </a:spcAft>
              <a:buClr>
                <a:srgbClr val="C8D400"/>
              </a:buClr>
            </a:pPr>
            <a:r>
              <a:rPr lang="de-DE" sz="2000" dirty="0">
                <a:solidFill>
                  <a:schemeClr val="bg2"/>
                </a:solidFill>
              </a:rPr>
              <a:t>Arbeitsunfähigkeit ist eben </a:t>
            </a:r>
            <a:r>
              <a:rPr lang="de-DE" sz="2000" b="1" dirty="0">
                <a:solidFill>
                  <a:schemeClr val="bg2"/>
                </a:solidFill>
              </a:rPr>
              <a:t>nicht</a:t>
            </a:r>
            <a:r>
              <a:rPr lang="de-DE" sz="2000" dirty="0">
                <a:solidFill>
                  <a:schemeClr val="bg2"/>
                </a:solidFill>
              </a:rPr>
              <a:t> schwarz-weiß,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viele Graubereiche</a:t>
            </a:r>
          </a:p>
          <a:p>
            <a:pPr>
              <a:spcAft>
                <a:spcPts val="600"/>
              </a:spcAft>
              <a:buClr>
                <a:srgbClr val="505050"/>
              </a:buClr>
            </a:pPr>
            <a:r>
              <a:rPr lang="de-DE" sz="2000" dirty="0">
                <a:solidFill>
                  <a:schemeClr val="bg2"/>
                </a:solidFill>
              </a:rPr>
              <a:t>Anwendungsbereiche:</a:t>
            </a:r>
          </a:p>
          <a:p>
            <a:pPr>
              <a:spcAft>
                <a:spcPts val="600"/>
              </a:spcAft>
              <a:buClr>
                <a:srgbClr val="505050"/>
              </a:buClr>
            </a:pPr>
            <a:r>
              <a:rPr lang="de-DE" sz="2000" b="1" dirty="0">
                <a:solidFill>
                  <a:srgbClr val="C8D400"/>
                </a:solidFill>
              </a:rPr>
              <a:t>(1) </a:t>
            </a:r>
            <a:r>
              <a:rPr lang="de-DE" sz="2000" dirty="0">
                <a:solidFill>
                  <a:schemeClr val="bg2"/>
                </a:solidFill>
              </a:rPr>
              <a:t>leichte Erkältung im Homeoffice, </a:t>
            </a:r>
          </a:p>
          <a:p>
            <a:pPr>
              <a:spcAft>
                <a:spcPts val="600"/>
              </a:spcAft>
              <a:buClr>
                <a:srgbClr val="505050"/>
              </a:buClr>
            </a:pPr>
            <a:r>
              <a:rPr lang="de-DE" sz="2000" b="1" dirty="0">
                <a:solidFill>
                  <a:srgbClr val="C8D400"/>
                </a:solidFill>
              </a:rPr>
              <a:t>(2) </a:t>
            </a:r>
            <a:r>
              <a:rPr lang="de-DE" sz="2000" dirty="0">
                <a:solidFill>
                  <a:schemeClr val="bg2"/>
                </a:solidFill>
              </a:rPr>
              <a:t>Rückenschmerzen, </a:t>
            </a:r>
          </a:p>
          <a:p>
            <a:pPr>
              <a:spcAft>
                <a:spcPts val="600"/>
              </a:spcAft>
              <a:buClr>
                <a:srgbClr val="505050"/>
              </a:buClr>
            </a:pPr>
            <a:r>
              <a:rPr lang="de-DE" sz="2000" b="1" dirty="0">
                <a:solidFill>
                  <a:srgbClr val="C8D400"/>
                </a:solidFill>
              </a:rPr>
              <a:t>(3) </a:t>
            </a:r>
            <a:r>
              <a:rPr lang="de-DE" sz="2000" dirty="0">
                <a:solidFill>
                  <a:schemeClr val="bg2"/>
                </a:solidFill>
              </a:rPr>
              <a:t>Psychische Probleme.</a:t>
            </a:r>
          </a:p>
          <a:p>
            <a:pPr>
              <a:spcAft>
                <a:spcPts val="600"/>
              </a:spcAft>
              <a:buClr>
                <a:srgbClr val="505050"/>
              </a:buClr>
            </a:pPr>
            <a:endParaRPr lang="de-DE" sz="2000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  <a:buClr>
                <a:srgbClr val="505050"/>
              </a:buClr>
            </a:pPr>
            <a:r>
              <a:rPr lang="de-DE" sz="2000" b="1" cap="all" spc="100" dirty="0">
                <a:solidFill>
                  <a:srgbClr val="C8D400"/>
                </a:solidFill>
              </a:rPr>
              <a:t>900 </a:t>
            </a:r>
            <a:r>
              <a:rPr lang="de-DE" sz="2000" b="1" cap="all" spc="100" dirty="0" err="1">
                <a:solidFill>
                  <a:srgbClr val="C8D400"/>
                </a:solidFill>
              </a:rPr>
              <a:t>Mio</a:t>
            </a:r>
            <a:r>
              <a:rPr lang="de-DE" sz="2000" b="1" cap="all" spc="100" dirty="0">
                <a:solidFill>
                  <a:srgbClr val="C8D400"/>
                </a:solidFill>
              </a:rPr>
              <a:t> AU-Tagen/Jahr</a:t>
            </a:r>
          </a:p>
          <a:p>
            <a:pPr>
              <a:spcAft>
                <a:spcPts val="600"/>
              </a:spcAft>
              <a:buClr>
                <a:srgbClr val="505050"/>
              </a:buClr>
            </a:pPr>
            <a:r>
              <a:rPr lang="de-DE" sz="2000" b="1" dirty="0">
                <a:solidFill>
                  <a:schemeClr val="bg2"/>
                </a:solidFill>
              </a:rPr>
              <a:t>Schafften wir in nur 10% Konvertierung zur 50% AU:</a:t>
            </a:r>
            <a:endParaRPr lang="de-DE" sz="2000" i="1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  <a:buClr>
                <a:srgbClr val="505050"/>
              </a:buClr>
            </a:pPr>
            <a:r>
              <a:rPr lang="de-DE" sz="2000" dirty="0">
                <a:solidFill>
                  <a:schemeClr val="bg2"/>
                </a:solidFill>
              </a:rPr>
              <a:t> </a:t>
            </a:r>
            <a:r>
              <a:rPr lang="de-DE" sz="2000" b="1" dirty="0">
                <a:solidFill>
                  <a:srgbClr val="C8D400"/>
                </a:solidFill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>
                <a:solidFill>
                  <a:schemeClr val="bg2"/>
                </a:solidFill>
              </a:rPr>
              <a:t>45 </a:t>
            </a:r>
            <a:r>
              <a:rPr lang="de-DE" sz="2000" b="1" dirty="0" err="1">
                <a:solidFill>
                  <a:schemeClr val="bg2"/>
                </a:solidFill>
              </a:rPr>
              <a:t>Mio</a:t>
            </a:r>
            <a:r>
              <a:rPr lang="de-DE" sz="2000" b="1" dirty="0">
                <a:solidFill>
                  <a:schemeClr val="bg2"/>
                </a:solidFill>
              </a:rPr>
              <a:t> Arbeitstage der Wirtschaft zugeführt </a:t>
            </a:r>
            <a:r>
              <a:rPr lang="de-DE" sz="2000" dirty="0">
                <a:solidFill>
                  <a:schemeClr val="bg2"/>
                </a:solidFill>
              </a:rPr>
              <a:t/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       (~Volumen wie Abschaffung Feiertag)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31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9ADCCDFF-568E-5ED0-9320-40701A9883A4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Handlungsoptionen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781200" y="1512000"/>
            <a:ext cx="10394092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9155" indent="-859155">
              <a:spcAft>
                <a:spcPts val="300"/>
              </a:spcAft>
              <a:buClr>
                <a:srgbClr val="505050"/>
              </a:buClr>
            </a:pPr>
            <a:r>
              <a:rPr lang="de-DE" sz="2400" b="1" cap="all" spc="100" noProof="0" dirty="0">
                <a:solidFill>
                  <a:srgbClr val="C8D400"/>
                </a:solidFill>
              </a:rPr>
              <a:t>Unternehmensspezifische Maßnahmen</a:t>
            </a:r>
            <a:endParaRPr lang="de-DE" sz="2800" cap="all" spc="100" dirty="0">
              <a:solidFill>
                <a:schemeClr val="bg2"/>
              </a:solidFill>
            </a:endParaRPr>
          </a:p>
          <a:p>
            <a:pPr marL="198000" indent="-19800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niedrigschwellige Betriebsimpfangebote</a:t>
            </a:r>
          </a:p>
          <a:p>
            <a:pPr marL="198000" indent="-19800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(Kluge) Incentivierung auch über </a:t>
            </a:r>
            <a:r>
              <a:rPr lang="de-DE" sz="2000" b="1" dirty="0">
                <a:solidFill>
                  <a:schemeClr val="bg2"/>
                </a:solidFill>
              </a:rPr>
              <a:t>Leistungszulagen</a:t>
            </a:r>
            <a:r>
              <a:rPr lang="de-DE" sz="2000" dirty="0">
                <a:solidFill>
                  <a:schemeClr val="bg2"/>
                </a:solidFill>
              </a:rPr>
              <a:t> etc.</a:t>
            </a:r>
          </a:p>
          <a:p>
            <a:pPr marL="198000" indent="-19800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Kommunikation &amp; Kontrolle (z.B. medizinischer Dienst)</a:t>
            </a:r>
          </a:p>
          <a:p>
            <a:pPr marL="198000" indent="-19800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Krankschreibung ab 1. Krankheitstag</a:t>
            </a:r>
          </a:p>
          <a:p>
            <a:pPr marL="198000" indent="-19800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passgenaue Maßnahmen zur Reintegration Langzeitkranken (40% aller Tage)</a:t>
            </a:r>
          </a:p>
          <a:p>
            <a:pPr marL="198000" indent="-19800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Ausbau betriebliches Gesundheitsmanagements</a:t>
            </a:r>
            <a:endParaRPr lang="de-DE" sz="2400" dirty="0"/>
          </a:p>
          <a:p>
            <a:pPr>
              <a:spcBef>
                <a:spcPts val="2200"/>
              </a:spcBef>
              <a:spcAft>
                <a:spcPts val="300"/>
              </a:spcAft>
              <a:buClr>
                <a:srgbClr val="505050"/>
              </a:buClr>
            </a:pPr>
            <a:r>
              <a:rPr lang="de-DE" sz="2400" b="1" cap="all" spc="100" dirty="0">
                <a:solidFill>
                  <a:srgbClr val="C8D400"/>
                </a:solidFill>
              </a:rPr>
              <a:t>Beschränkung Lohnfortzahlung auf einmalig 6 (4) Wochen</a:t>
            </a:r>
          </a:p>
          <a:p>
            <a:pPr marL="198000" indent="-198000" defTabSz="43053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Krankengeld würde früher gelten</a:t>
            </a:r>
          </a:p>
          <a:p>
            <a:pPr marL="198000" indent="-198000" defTabSz="43053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geringe Verhaltensverzerrungen </a:t>
            </a:r>
          </a:p>
          <a:p>
            <a:pPr marL="198000" indent="-198000" defTabSz="43053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aber ist Kürzung bei Mehrfach- und Langzeitkranken (5-10% aller AN)</a:t>
            </a:r>
          </a:p>
          <a:p>
            <a:pPr marL="198000" indent="-198000" defTabSz="430530">
              <a:spcBef>
                <a:spcPts val="3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erhöht GKV-Ausgaben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32</a:t>
            </a:fld>
            <a:endParaRPr lang="de-DE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F91F2E71-E8B4-31C3-25F3-9E1E8207EFEF}"/>
              </a:ext>
            </a:extLst>
          </p:cNvPr>
          <p:cNvSpPr txBox="1"/>
          <p:nvPr/>
        </p:nvSpPr>
        <p:spPr bwMode="auto">
          <a:xfrm>
            <a:off x="900000" y="720000"/>
            <a:ext cx="9551760" cy="86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Handlungsoptionen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endParaRPr lang="de-DE" sz="3200" b="1" cap="all" spc="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85468D-4A5B-A4D3-14D4-D82B23CD701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C624EF61-FC77-C7C1-545F-AADC33C14AF2}"/>
              </a:ext>
            </a:extLst>
          </p:cNvPr>
          <p:cNvSpPr/>
          <p:nvPr/>
        </p:nvSpPr>
        <p:spPr bwMode="auto">
          <a:xfrm>
            <a:off x="0" y="0"/>
            <a:ext cx="12191999" cy="6864834"/>
          </a:xfrm>
          <a:prstGeom prst="rect">
            <a:avLst/>
          </a:prstGeom>
          <a:solidFill>
            <a:schemeClr val="bg2">
              <a:lumMod val="25000"/>
              <a:alpha val="9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ABBA405E-6D91-F72D-7E4A-457E70AFDD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l="-1" t="-687"/>
          <a:stretch/>
        </p:blipFill>
        <p:spPr bwMode="auto">
          <a:xfrm>
            <a:off x="0" y="2638993"/>
            <a:ext cx="12192000" cy="4225841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3F4B156F-6D89-6C8F-E01A-89203C49F6EB}"/>
              </a:ext>
            </a:extLst>
          </p:cNvPr>
          <p:cNvSpPr/>
          <p:nvPr/>
        </p:nvSpPr>
        <p:spPr bwMode="auto">
          <a:xfrm>
            <a:off x="715617" y="655983"/>
            <a:ext cx="10674625" cy="633566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solidFill>
              <a:schemeClr val="bg1">
                <a:alpha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F9A29398-EF99-A36C-506C-6B5DC942516D}"/>
              </a:ext>
            </a:extLst>
          </p:cNvPr>
          <p:cNvSpPr/>
          <p:nvPr/>
        </p:nvSpPr>
        <p:spPr bwMode="auto">
          <a:xfrm rot="2671449" flipH="1">
            <a:off x="9114261" y="-517299"/>
            <a:ext cx="2533717" cy="2533717"/>
          </a:xfrm>
          <a:prstGeom prst="rect">
            <a:avLst/>
          </a:prstGeom>
          <a:solidFill>
            <a:srgbClr val="D0D901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4A1CD402-A856-4130-358C-D34DDA9289E9}"/>
              </a:ext>
            </a:extLst>
          </p:cNvPr>
          <p:cNvSpPr/>
          <p:nvPr/>
        </p:nvSpPr>
        <p:spPr bwMode="auto">
          <a:xfrm rot="2671449" flipH="1">
            <a:off x="10981602" y="1340203"/>
            <a:ext cx="2533717" cy="2533717"/>
          </a:xfrm>
          <a:prstGeom prst="rect">
            <a:avLst/>
          </a:prstGeom>
          <a:solidFill>
            <a:srgbClr val="BDE4E8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3628A80B-D3F1-8296-FA59-56B613C49869}"/>
              </a:ext>
            </a:extLst>
          </p:cNvPr>
          <p:cNvCxnSpPr>
            <a:cxnSpLocks/>
          </p:cNvCxnSpPr>
          <p:nvPr/>
        </p:nvCxnSpPr>
        <p:spPr bwMode="auto">
          <a:xfrm>
            <a:off x="-5917005" y="831271"/>
            <a:ext cx="0" cy="47078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29F9EDF5-F931-6725-9ECE-94BAC3A70E03}"/>
              </a:ext>
            </a:extLst>
          </p:cNvPr>
          <p:cNvSpPr txBox="1"/>
          <p:nvPr/>
        </p:nvSpPr>
        <p:spPr bwMode="auto">
          <a:xfrm>
            <a:off x="8874194" y="5363035"/>
            <a:ext cx="251604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80"/>
              </a:lnSpc>
            </a:pPr>
            <a:r>
              <a:rPr lang="de-DE" sz="1400" b="0" cap="all" spc="100" noProof="0" dirty="0">
                <a:solidFill>
                  <a:srgbClr val="C8D400"/>
                </a:solidFill>
              </a:rPr>
              <a:t>ZEW Policy Brief </a:t>
            </a:r>
            <a:br>
              <a:rPr lang="de-DE" sz="1400" b="0" cap="all" spc="100" noProof="0" dirty="0">
                <a:solidFill>
                  <a:srgbClr val="C8D400"/>
                </a:solidFill>
              </a:rPr>
            </a:br>
            <a:r>
              <a:rPr lang="de-DE" sz="1400" cap="all" spc="100" dirty="0">
                <a:solidFill>
                  <a:srgbClr val="C8D400"/>
                </a:solidFill>
              </a:rPr>
              <a:t>zum</a:t>
            </a:r>
            <a:r>
              <a:rPr lang="de-DE" sz="1400" b="0" cap="all" spc="100" noProof="0" dirty="0">
                <a:solidFill>
                  <a:srgbClr val="C8D400"/>
                </a:solidFill>
              </a:rPr>
              <a:t> Thema</a:t>
            </a:r>
          </a:p>
          <a:p>
            <a:pPr>
              <a:spcBef>
                <a:spcPts val="600"/>
              </a:spcBef>
            </a:pPr>
            <a:r>
              <a:rPr lang="de-DE" sz="1400" b="1" cap="all" spc="100" dirty="0" err="1">
                <a:solidFill>
                  <a:schemeClr val="bg1"/>
                </a:solidFill>
              </a:rPr>
              <a:t>www.zew.de</a:t>
            </a:r>
            <a:r>
              <a:rPr lang="de-DE" sz="1400" b="1" cap="all" spc="100" dirty="0">
                <a:solidFill>
                  <a:schemeClr val="bg1"/>
                </a:solidFill>
              </a:rPr>
              <a:t>/</a:t>
            </a:r>
            <a:br>
              <a:rPr lang="de-DE" sz="1400" b="1" cap="all" spc="100" dirty="0">
                <a:solidFill>
                  <a:schemeClr val="bg1"/>
                </a:solidFill>
              </a:rPr>
            </a:br>
            <a:r>
              <a:rPr lang="de-DE" sz="1400" b="1" cap="all" spc="100" dirty="0">
                <a:solidFill>
                  <a:schemeClr val="bg1"/>
                </a:solidFill>
              </a:rPr>
              <a:t>PU86428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7D6E90D-3CCF-B7AB-A8FC-1DC2863D9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1381" y="4398609"/>
            <a:ext cx="928968" cy="9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1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5C4B4E-A15C-AA66-1922-3B870F8BB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2392B9C-7609-8BCB-0D0C-B867054A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4</a:t>
            </a:fld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92322616-9324-F8C1-2B59-38E4B0D21959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GKV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</a:p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Gesetzliche Krankenversicherung  </a:t>
            </a:r>
            <a:r>
              <a:rPr lang="de-DE" sz="3200" dirty="0">
                <a:solidFill>
                  <a:srgbClr val="C8D400"/>
                </a:solidFill>
              </a:rPr>
              <a:t/>
            </a:r>
            <a:br>
              <a:rPr lang="de-DE" sz="3200" dirty="0">
                <a:solidFill>
                  <a:srgbClr val="C8D400"/>
                </a:solidFill>
              </a:rPr>
            </a:b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58273D4-2EE9-CDC7-9A96-EAB52A8DB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0" y="1994341"/>
            <a:ext cx="6955011" cy="4294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6850398B-2A41-A87C-D78D-27C5664769E5}"/>
              </a:ext>
            </a:extLst>
          </p:cNvPr>
          <p:cNvSpPr txBox="1"/>
          <p:nvPr/>
        </p:nvSpPr>
        <p:spPr bwMode="auto">
          <a:xfrm>
            <a:off x="8660112" y="3874366"/>
            <a:ext cx="2469826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ts val="2000"/>
              </a:lnSpc>
            </a:pPr>
            <a:r>
              <a:rPr lang="de-DE" altLang="en-US" b="1" cap="all" spc="100" dirty="0">
                <a:solidFill>
                  <a:schemeClr val="bg2"/>
                </a:solidFill>
              </a:rPr>
              <a:t>4 Beitragspunkte, </a:t>
            </a:r>
            <a:br>
              <a:rPr lang="de-DE" altLang="en-US" b="1" cap="all" spc="100" dirty="0">
                <a:solidFill>
                  <a:schemeClr val="bg2"/>
                </a:solidFill>
              </a:rPr>
            </a:br>
            <a:r>
              <a:rPr lang="de-DE" altLang="en-US" b="1" cap="all" spc="100" dirty="0">
                <a:solidFill>
                  <a:schemeClr val="bg2"/>
                </a:solidFill>
              </a:rPr>
              <a:t>~80 Milliarden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xmlns="" id="{FCA529AF-7431-A600-C818-450D2AB01820}"/>
              </a:ext>
            </a:extLst>
          </p:cNvPr>
          <p:cNvCxnSpPr>
            <a:cxnSpLocks/>
          </p:cNvCxnSpPr>
          <p:nvPr/>
        </p:nvCxnSpPr>
        <p:spPr bwMode="auto">
          <a:xfrm>
            <a:off x="8108403" y="4814143"/>
            <a:ext cx="30199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C38B18FE-5870-73C4-A711-57798D9FF0D6}"/>
              </a:ext>
            </a:extLst>
          </p:cNvPr>
          <p:cNvCxnSpPr>
            <a:cxnSpLocks/>
          </p:cNvCxnSpPr>
          <p:nvPr/>
        </p:nvCxnSpPr>
        <p:spPr bwMode="auto">
          <a:xfrm>
            <a:off x="8108403" y="3458706"/>
            <a:ext cx="30199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1C5F0513-4E01-2658-6CD1-9EC224D97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5</a:t>
            </a:fld>
            <a:endParaRPr lang="de-DE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76E45EAD-B53C-EE88-1126-20E6CAD6350A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GKV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</a:p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chemeClr val="bg2"/>
                </a:solidFill>
              </a:rPr>
              <a:t>Hohe Ausgaben, Mäßige Ergebnisse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73BB7E2-6A25-BB1E-D969-04731A7BD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526" y="1470014"/>
            <a:ext cx="8421096" cy="52001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88D0C665-2370-C1FA-0549-093826789FBD}"/>
              </a:ext>
            </a:extLst>
          </p:cNvPr>
          <p:cNvSpPr txBox="1"/>
          <p:nvPr/>
        </p:nvSpPr>
        <p:spPr bwMode="auto">
          <a:xfrm>
            <a:off x="9029414" y="2991207"/>
            <a:ext cx="246982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ts val="2000"/>
              </a:lnSpc>
              <a:spcAft>
                <a:spcPts val="600"/>
              </a:spcAft>
            </a:pPr>
            <a:r>
              <a:rPr lang="de-DE" altLang="en-US" b="1" cap="all" spc="100" dirty="0">
                <a:solidFill>
                  <a:schemeClr val="bg2"/>
                </a:solidFill>
              </a:rPr>
              <a:t>Deutschland schwach bei</a:t>
            </a:r>
          </a:p>
          <a:p>
            <a:pPr marL="213750" indent="-213750">
              <a:lnSpc>
                <a:spcPts val="2060"/>
              </a:lnSpc>
              <a:spcAft>
                <a:spcPts val="4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</a:rPr>
              <a:t>Prozesskoordination</a:t>
            </a:r>
            <a:endParaRPr lang="en-US" dirty="0">
              <a:solidFill>
                <a:schemeClr val="bg2"/>
              </a:solidFill>
            </a:endParaRPr>
          </a:p>
          <a:p>
            <a:pPr marL="213750" indent="-213750">
              <a:lnSpc>
                <a:spcPts val="2060"/>
              </a:lnSpc>
              <a:spcAft>
                <a:spcPts val="4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</a:rPr>
              <a:t>Administrativer Effizienz</a:t>
            </a:r>
            <a:endParaRPr lang="en-US" dirty="0">
              <a:solidFill>
                <a:schemeClr val="bg2"/>
              </a:solidFill>
            </a:endParaRPr>
          </a:p>
          <a:p>
            <a:pPr marL="213750" indent="-213750">
              <a:lnSpc>
                <a:spcPts val="2060"/>
              </a:lnSpc>
              <a:spcAft>
                <a:spcPts val="4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</a:rPr>
              <a:t>Ergebnisqualität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xmlns="" id="{31E51812-FCCA-8AAA-27A0-859C21BE0BF5}"/>
              </a:ext>
            </a:extLst>
          </p:cNvPr>
          <p:cNvCxnSpPr>
            <a:cxnSpLocks/>
          </p:cNvCxnSpPr>
          <p:nvPr/>
        </p:nvCxnSpPr>
        <p:spPr bwMode="auto">
          <a:xfrm>
            <a:off x="9029414" y="2784361"/>
            <a:ext cx="237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491AB0EB-FC76-FEBB-675E-BAAF8465DC33}"/>
              </a:ext>
            </a:extLst>
          </p:cNvPr>
          <p:cNvCxnSpPr>
            <a:cxnSpLocks/>
          </p:cNvCxnSpPr>
          <p:nvPr/>
        </p:nvCxnSpPr>
        <p:spPr bwMode="auto">
          <a:xfrm>
            <a:off x="9029414" y="5018224"/>
            <a:ext cx="237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57EAD5-5F79-2AB1-D2B5-EBAD77DD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0DBB253D-1925-59A1-4F03-7BF9DEB6B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6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3DE371E4-1C4D-7A09-58F1-81D8D7EB491F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GKV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Patientenpreise als Steuerungsinstrument 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9B1D250D-74AF-A824-A06F-812B29926B57}"/>
              </a:ext>
            </a:extLst>
          </p:cNvPr>
          <p:cNvSpPr txBox="1"/>
          <p:nvPr/>
        </p:nvSpPr>
        <p:spPr bwMode="auto">
          <a:xfrm>
            <a:off x="772935" y="1855763"/>
            <a:ext cx="10261136" cy="13747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sz="2000" b="1" cap="all" spc="100" dirty="0">
                <a:solidFill>
                  <a:schemeClr val="bg2"/>
                </a:solidFill>
                <a:latin typeface="Calibri"/>
              </a:rPr>
              <a:t>Weiterhin freie Arztwahl</a:t>
            </a:r>
          </a:p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en-GB" sz="2000" b="1" spc="100" dirty="0">
                <a:solidFill>
                  <a:srgbClr val="C8D400"/>
                </a:solidFill>
              </a:rPr>
              <a:t>ABER</a:t>
            </a:r>
            <a:endParaRPr lang="de-DE" sz="2000" b="1" cap="all" spc="100" dirty="0">
              <a:solidFill>
                <a:schemeClr val="bg2"/>
              </a:solidFill>
              <a:latin typeface="Calibri"/>
            </a:endParaRPr>
          </a:p>
          <a:p>
            <a:pPr marL="234900" indent="-234900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Registrierung von Hausarzt </a:t>
            </a:r>
          </a:p>
          <a:p>
            <a:pPr marL="234900" indent="-234900">
              <a:lnSpc>
                <a:spcPts val="2200"/>
              </a:lnSpc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Zuzahlung bei Facharzt ohne Überweisung („hausarztzentrierte Versorgung“)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EEA3F55D-B101-A475-F770-5BC5E47E3B9D}"/>
              </a:ext>
            </a:extLst>
          </p:cNvPr>
          <p:cNvSpPr txBox="1"/>
          <p:nvPr/>
        </p:nvSpPr>
        <p:spPr bwMode="auto">
          <a:xfrm>
            <a:off x="772935" y="3447843"/>
            <a:ext cx="1026113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sz="2000" b="1" cap="all" spc="100" dirty="0">
                <a:solidFill>
                  <a:schemeClr val="bg2"/>
                </a:solidFill>
                <a:latin typeface="Calibri"/>
              </a:rPr>
              <a:t>Neue Zuzahlungen </a:t>
            </a:r>
          </a:p>
          <a:p>
            <a:pPr marL="234900" indent="-234900">
              <a:lnSpc>
                <a:spcPts val="2200"/>
              </a:lnSpc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für Behandlungen mit geringem evidenzbasiertem Nutzen </a:t>
            </a:r>
          </a:p>
          <a:p>
            <a:pPr marL="234000">
              <a:spcAft>
                <a:spcPts val="600"/>
              </a:spcAft>
            </a:pPr>
            <a:r>
              <a:rPr lang="de-DE" sz="2000" dirty="0" err="1">
                <a:solidFill>
                  <a:schemeClr val="bg2"/>
                </a:solidFill>
              </a:rPr>
              <a:t>Bsp</a:t>
            </a:r>
            <a:r>
              <a:rPr lang="de-DE" sz="2000" dirty="0">
                <a:solidFill>
                  <a:schemeClr val="bg2"/>
                </a:solidFill>
              </a:rPr>
              <a:t>: 80% der Rücken-OPs nicht nötig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EF85ED15-AE32-F906-5F4A-E8898EB438A0}"/>
              </a:ext>
            </a:extLst>
          </p:cNvPr>
          <p:cNvSpPr txBox="1"/>
          <p:nvPr/>
        </p:nvSpPr>
        <p:spPr bwMode="auto">
          <a:xfrm>
            <a:off x="772935" y="4720171"/>
            <a:ext cx="1026113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sz="2000" b="1" cap="all" spc="100" dirty="0">
                <a:solidFill>
                  <a:schemeClr val="bg2"/>
                </a:solidFill>
                <a:latin typeface="Calibri"/>
              </a:rPr>
              <a:t>Neue Bonuszahlungen </a:t>
            </a:r>
          </a:p>
          <a:p>
            <a:pPr marL="234900" indent="-234900">
              <a:lnSpc>
                <a:spcPts val="2200"/>
              </a:lnSpc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für Behandlungen mit hohem evidenzbasiertem Nutzen </a:t>
            </a:r>
          </a:p>
          <a:p>
            <a:pPr marL="234000">
              <a:spcAft>
                <a:spcPts val="600"/>
              </a:spcAft>
            </a:pPr>
            <a:r>
              <a:rPr lang="de-DE" sz="2000" dirty="0" err="1">
                <a:solidFill>
                  <a:schemeClr val="bg2"/>
                </a:solidFill>
              </a:rPr>
              <a:t>Bsp</a:t>
            </a:r>
            <a:r>
              <a:rPr lang="de-DE" sz="2000" dirty="0">
                <a:solidFill>
                  <a:schemeClr val="bg2"/>
                </a:solidFill>
              </a:rPr>
              <a:t>: Impfungen, Vorsorge 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1A6617CF-E783-710F-D696-11E0E55BE50A}"/>
              </a:ext>
            </a:extLst>
          </p:cNvPr>
          <p:cNvCxnSpPr>
            <a:cxnSpLocks/>
          </p:cNvCxnSpPr>
          <p:nvPr/>
        </p:nvCxnSpPr>
        <p:spPr bwMode="auto">
          <a:xfrm>
            <a:off x="7869606" y="4508122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7CF9CF23-9421-100A-DCF3-3F4810BAE814}"/>
              </a:ext>
            </a:extLst>
          </p:cNvPr>
          <p:cNvSpPr txBox="1"/>
          <p:nvPr/>
        </p:nvSpPr>
        <p:spPr bwMode="auto">
          <a:xfrm>
            <a:off x="7768942" y="4676103"/>
            <a:ext cx="4132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Clr>
                <a:srgbClr val="C8D400"/>
              </a:buClr>
            </a:pPr>
            <a:r>
              <a:rPr lang="de-DE" b="1" cap="all" spc="100" noProof="0" dirty="0" err="1">
                <a:solidFill>
                  <a:schemeClr val="bg2"/>
                </a:solidFill>
                <a:latin typeface="+mj-lt"/>
              </a:rPr>
              <a:t>GKV</a:t>
            </a:r>
            <a:r>
              <a:rPr lang="de-DE" b="1" spc="100" noProof="0" dirty="0" err="1">
                <a:solidFill>
                  <a:schemeClr val="bg2"/>
                </a:solidFill>
                <a:latin typeface="+mj-lt"/>
              </a:rPr>
              <a:t>en</a:t>
            </a:r>
            <a:r>
              <a:rPr lang="de-DE" b="1" cap="all" spc="100" noProof="0" dirty="0">
                <a:solidFill>
                  <a:schemeClr val="bg2"/>
                </a:solidFill>
                <a:latin typeface="+mj-lt"/>
              </a:rPr>
              <a:t> müssen Zuzahlungen </a:t>
            </a:r>
            <a:br>
              <a:rPr lang="de-DE" b="1" cap="all" spc="100" noProof="0" dirty="0">
                <a:solidFill>
                  <a:schemeClr val="bg2"/>
                </a:solidFill>
                <a:latin typeface="+mj-lt"/>
              </a:rPr>
            </a:br>
            <a:r>
              <a:rPr lang="de-DE" b="1" cap="all" spc="100" noProof="0" dirty="0">
                <a:solidFill>
                  <a:schemeClr val="bg2"/>
                </a:solidFill>
                <a:latin typeface="+mj-lt"/>
              </a:rPr>
              <a:t>erheben und Boni erstatten —</a:t>
            </a:r>
            <a:br>
              <a:rPr lang="de-DE" b="1" cap="all" spc="100" noProof="0" dirty="0">
                <a:solidFill>
                  <a:schemeClr val="bg2"/>
                </a:solidFill>
                <a:latin typeface="+mj-lt"/>
              </a:rPr>
            </a:br>
            <a:r>
              <a:rPr lang="de-DE" b="1" cap="all" spc="100" noProof="0" dirty="0">
                <a:solidFill>
                  <a:schemeClr val="bg2"/>
                </a:solidFill>
                <a:latin typeface="+mj-lt"/>
              </a:rPr>
              <a:t>nach medizinischem Nutzen 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297D3B65-2130-745B-944D-7D30C566F478}"/>
              </a:ext>
            </a:extLst>
          </p:cNvPr>
          <p:cNvCxnSpPr>
            <a:cxnSpLocks/>
          </p:cNvCxnSpPr>
          <p:nvPr/>
        </p:nvCxnSpPr>
        <p:spPr bwMode="auto">
          <a:xfrm>
            <a:off x="7869606" y="5705431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B09953-24D5-6757-2C26-353EDC68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F31389F-A92F-1C66-525A-FCEB2639A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7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04637416-1569-F3BD-8DC4-C2A9E388EF5D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GKV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Weitere Sinnvolle Elemente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77E15A4F-D894-BD01-DA9D-299C92628ACE}"/>
              </a:ext>
            </a:extLst>
          </p:cNvPr>
          <p:cNvSpPr txBox="1"/>
          <p:nvPr/>
        </p:nvSpPr>
        <p:spPr bwMode="auto">
          <a:xfrm>
            <a:off x="864375" y="1984971"/>
            <a:ext cx="10261136" cy="4260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2900" indent="-162900">
              <a:lnSpc>
                <a:spcPts val="2200"/>
              </a:lnSpc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</a:rPr>
              <a:t>Leistungen ohne erwiesenen (Zusatz)Nutzen streichen</a:t>
            </a:r>
            <a:r>
              <a:rPr lang="de-DE" sz="2000" b="1" dirty="0">
                <a:solidFill>
                  <a:schemeClr val="bg2"/>
                </a:solidFill>
                <a:latin typeface="Calibri"/>
              </a:rPr>
              <a:t> </a:t>
            </a:r>
            <a:br>
              <a:rPr lang="de-DE" sz="2000" b="1" dirty="0">
                <a:solidFill>
                  <a:schemeClr val="bg2"/>
                </a:solidFill>
                <a:latin typeface="Calibri"/>
              </a:rPr>
            </a:br>
            <a:r>
              <a:rPr lang="en-GB" sz="2000" b="1" spc="100" dirty="0">
                <a:solidFill>
                  <a:srgbClr val="C8D400"/>
                </a:solidFill>
              </a:rPr>
              <a:t>(„</a:t>
            </a:r>
            <a:r>
              <a:rPr lang="en-GB" sz="2000" b="1" dirty="0" err="1">
                <a:solidFill>
                  <a:srgbClr val="C8D400"/>
                </a:solidFill>
              </a:rPr>
              <a:t>Homöopathie</a:t>
            </a:r>
            <a:r>
              <a:rPr lang="en-GB" sz="2000" b="1" spc="100" dirty="0">
                <a:solidFill>
                  <a:srgbClr val="C8D400"/>
                </a:solidFill>
              </a:rPr>
              <a:t>“)</a:t>
            </a:r>
          </a:p>
          <a:p>
            <a:pPr marL="162000" indent="-162000">
              <a:lnSpc>
                <a:spcPts val="2200"/>
              </a:lnSpc>
              <a:spcBef>
                <a:spcPts val="16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</a:rPr>
              <a:t>Zuzahlungen von 2004 an Preisentwicklung anpassen </a:t>
            </a:r>
            <a:r>
              <a:rPr lang="en-GB" sz="2000" b="1" dirty="0">
                <a:solidFill>
                  <a:srgbClr val="C8D400"/>
                </a:solidFill>
              </a:rPr>
              <a:t>(+50%)</a:t>
            </a:r>
          </a:p>
          <a:p>
            <a:pPr marL="162000" indent="-162000">
              <a:lnSpc>
                <a:spcPts val="2200"/>
              </a:lnSpc>
              <a:spcBef>
                <a:spcPts val="16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</a:rPr>
              <a:t>Beitragsfreie Mitversicherung von Ehepartnern abschaffen</a:t>
            </a:r>
          </a:p>
          <a:p>
            <a:pPr marL="162000" indent="-162000">
              <a:lnSpc>
                <a:spcPts val="2200"/>
              </a:lnSpc>
              <a:spcBef>
                <a:spcPts val="16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</a:rPr>
              <a:t>Versicherungsfremde Leistungen durch Steuerzuschüsse kompensieren</a:t>
            </a:r>
          </a:p>
          <a:p>
            <a:pPr marL="162000" indent="-162000">
              <a:lnSpc>
                <a:spcPts val="2200"/>
              </a:lnSpc>
              <a:spcBef>
                <a:spcPts val="16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bg2"/>
                </a:solidFill>
              </a:rPr>
              <a:t>Höhere Steuern auf</a:t>
            </a:r>
          </a:p>
          <a:p>
            <a:pPr marL="522900" indent="-16290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Tabak</a:t>
            </a:r>
          </a:p>
          <a:p>
            <a:pPr marL="522900" indent="-1629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Alkohol</a:t>
            </a:r>
          </a:p>
          <a:p>
            <a:pPr marL="522900" indent="-1629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Zucker</a:t>
            </a:r>
          </a:p>
          <a:p>
            <a:pPr marL="360000">
              <a:spcBef>
                <a:spcPts val="300"/>
              </a:spcBef>
              <a:buClr>
                <a:schemeClr val="bg1">
                  <a:lumMod val="65000"/>
                </a:schemeClr>
              </a:buClr>
            </a:pPr>
            <a:r>
              <a:rPr lang="de-DE" sz="2000" dirty="0">
                <a:solidFill>
                  <a:schemeClr val="bg2"/>
                </a:solidFill>
              </a:rPr>
              <a:t>senken schädlichen Konsum und erhöhen Einnahmen für den Gesundheitsfonds</a:t>
            </a:r>
            <a:endParaRPr lang="de-DE" sz="2000" b="1" cap="all" spc="100" dirty="0">
              <a:solidFill>
                <a:schemeClr val="bg2"/>
              </a:solidFill>
            </a:endParaRPr>
          </a:p>
          <a:p>
            <a:pPr>
              <a:lnSpc>
                <a:spcPts val="2200"/>
              </a:lnSpc>
              <a:spcAft>
                <a:spcPts val="200"/>
              </a:spcAft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021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632F3BE-51CD-BB85-01B7-1734CC3F1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8</a:t>
            </a:fld>
            <a:endParaRPr lang="de-DE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CEA7193F-6E93-8A7E-ADBB-3B848144B40D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GPV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Gesetzliche Pflegeversicherung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609C877-A0D0-03E0-E866-6014966F4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001" y="1994341"/>
            <a:ext cx="6956618" cy="42957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267BC667-9D74-8093-ADC0-35A7D8886A8F}"/>
              </a:ext>
            </a:extLst>
          </p:cNvPr>
          <p:cNvSpPr txBox="1"/>
          <p:nvPr/>
        </p:nvSpPr>
        <p:spPr bwMode="auto">
          <a:xfrm>
            <a:off x="8321161" y="3572864"/>
            <a:ext cx="2735859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ts val="2000"/>
              </a:lnSpc>
            </a:pPr>
            <a:r>
              <a:rPr lang="de-DE" altLang="en-US" b="1" cap="all" spc="100" dirty="0">
                <a:solidFill>
                  <a:schemeClr val="bg2"/>
                </a:solidFill>
              </a:rPr>
              <a:t>1,5 Beitragspunkte, </a:t>
            </a:r>
            <a:br>
              <a:rPr lang="de-DE" altLang="en-US" b="1" cap="all" spc="100" dirty="0">
                <a:solidFill>
                  <a:schemeClr val="bg2"/>
                </a:solidFill>
              </a:rPr>
            </a:br>
            <a:r>
              <a:rPr lang="de-DE" altLang="en-US" b="1" cap="all" spc="100" dirty="0">
                <a:solidFill>
                  <a:schemeClr val="bg2"/>
                </a:solidFill>
              </a:rPr>
              <a:t>~30 Milliarden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xmlns="" id="{51AB78B3-8E15-C98B-232A-415D83C1AA8A}"/>
              </a:ext>
            </a:extLst>
          </p:cNvPr>
          <p:cNvCxnSpPr>
            <a:cxnSpLocks/>
          </p:cNvCxnSpPr>
          <p:nvPr/>
        </p:nvCxnSpPr>
        <p:spPr bwMode="auto">
          <a:xfrm>
            <a:off x="7856620" y="4465766"/>
            <a:ext cx="30199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xmlns="" id="{59AB7886-CC77-7686-1391-EFB2DB531907}"/>
              </a:ext>
            </a:extLst>
          </p:cNvPr>
          <p:cNvCxnSpPr>
            <a:cxnSpLocks/>
          </p:cNvCxnSpPr>
          <p:nvPr/>
        </p:nvCxnSpPr>
        <p:spPr bwMode="auto">
          <a:xfrm>
            <a:off x="7856620" y="2982489"/>
            <a:ext cx="30199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52479D-C016-6103-366A-4449F323E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EDE057B7-FB61-1412-DDC4-E35431030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707" y="6453337"/>
            <a:ext cx="2844800" cy="1961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1"/>
                </a:solidFill>
              </a:rPr>
              <a:t>// </a:t>
            </a:r>
            <a:fld id="{E1A12CDA-83D3-4EF4-BC0D-8D5887487634}" type="slidenum">
              <a:rPr lang="de-DE" smtClean="0"/>
              <a:t>9</a:t>
            </a:fld>
            <a:endParaRPr lang="de-DE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DAE5B509-FC3C-AAC2-4187-EB164D1E3657}"/>
              </a:ext>
            </a:extLst>
          </p:cNvPr>
          <p:cNvSpPr txBox="1"/>
          <p:nvPr/>
        </p:nvSpPr>
        <p:spPr bwMode="auto">
          <a:xfrm>
            <a:off x="900000" y="720000"/>
            <a:ext cx="9551760" cy="86492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de-DE" sz="3200" b="1" cap="all" spc="100" dirty="0">
                <a:solidFill>
                  <a:srgbClr val="C8D400"/>
                </a:solidFill>
              </a:rPr>
              <a:t>GPV </a:t>
            </a:r>
            <a:r>
              <a:rPr lang="de-DE" sz="3200" dirty="0">
                <a:solidFill>
                  <a:srgbClr val="C8D400"/>
                </a:solidFill>
              </a:rPr>
              <a:t>//</a:t>
            </a:r>
            <a:br>
              <a:rPr lang="de-DE" sz="3200" dirty="0">
                <a:solidFill>
                  <a:srgbClr val="C8D400"/>
                </a:solidFill>
              </a:rPr>
            </a:br>
            <a:r>
              <a:rPr lang="de-DE" sz="3200" b="1" cap="all" spc="100" dirty="0">
                <a:solidFill>
                  <a:schemeClr val="bg2"/>
                </a:solidFill>
              </a:rPr>
              <a:t>In Würde altern</a:t>
            </a:r>
            <a:endParaRPr kumimoji="0" lang="en-US" sz="3200" b="1" i="0" u="none" strike="noStrike" kern="0" cap="all" spc="1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0B692630-6258-64C8-4D8C-7ED17784BFC5}"/>
              </a:ext>
            </a:extLst>
          </p:cNvPr>
          <p:cNvSpPr txBox="1"/>
          <p:nvPr/>
        </p:nvSpPr>
        <p:spPr bwMode="auto">
          <a:xfrm>
            <a:off x="1949726" y="2376000"/>
            <a:ext cx="3960744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sz="2000" b="1" cap="all" spc="100" dirty="0">
                <a:solidFill>
                  <a:srgbClr val="C8D400"/>
                </a:solidFill>
              </a:rPr>
              <a:t>sehr gutes System,</a:t>
            </a:r>
            <a:br>
              <a:rPr lang="de-DE" sz="2000" b="1" cap="all" spc="100" dirty="0">
                <a:solidFill>
                  <a:srgbClr val="C8D400"/>
                </a:solidFill>
              </a:rPr>
            </a:br>
            <a:r>
              <a:rPr lang="de-DE" sz="2000" b="1" cap="all" spc="100" dirty="0">
                <a:solidFill>
                  <a:srgbClr val="C8D400"/>
                </a:solidFill>
              </a:rPr>
              <a:t>Pflegekräfte besser bezahlt</a:t>
            </a:r>
            <a:endParaRPr lang="de-DE" sz="2000" b="1" cap="all" spc="100" dirty="0">
              <a:solidFill>
                <a:srgbClr val="C8D400"/>
              </a:solidFill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D6A2C0A-C5CE-FA8E-F2F3-0E08B4EBB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" y="1872795"/>
            <a:ext cx="1297792" cy="1297792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F85B6695-C3E6-A023-E064-891DF7608040}"/>
              </a:ext>
            </a:extLst>
          </p:cNvPr>
          <p:cNvSpPr txBox="1"/>
          <p:nvPr/>
        </p:nvSpPr>
        <p:spPr bwMode="auto">
          <a:xfrm>
            <a:off x="7214761" y="2376000"/>
            <a:ext cx="3639892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200"/>
              </a:spcAft>
            </a:pPr>
            <a:r>
              <a:rPr lang="de-DE" sz="2000" b="1" cap="all" spc="100" dirty="0">
                <a:solidFill>
                  <a:srgbClr val="505050"/>
                </a:solidFill>
              </a:rPr>
              <a:t>Selbstbehalte werden weiter steigen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EFC7AC9-5771-CF0D-0E9F-907B06378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6969" y="1872000"/>
            <a:ext cx="1297792" cy="1297792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B5380816-ADC6-4CF5-D57D-087E9FCFFB8F}"/>
              </a:ext>
            </a:extLst>
          </p:cNvPr>
          <p:cNvSpPr txBox="1"/>
          <p:nvPr/>
        </p:nvSpPr>
        <p:spPr bwMode="auto">
          <a:xfrm>
            <a:off x="900000" y="3591871"/>
            <a:ext cx="10261136" cy="2105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Keine falschen Versprechen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Stärke, dass 80% häusliche Pflege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spcAft>
                <a:spcPts val="200"/>
              </a:spcAft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Förderung innovativer ambulanter Wohnformen, </a:t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ggf. durch höhere Erbschaftssteuer</a:t>
            </a:r>
          </a:p>
          <a:p>
            <a:pPr marL="306000" lvl="1" indent="-205200">
              <a:lnSpc>
                <a:spcPts val="2300"/>
              </a:lnSpc>
              <a:spcBef>
                <a:spcPts val="1200"/>
              </a:spcBef>
              <a:buClr>
                <a:srgbClr val="C8D400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2"/>
                </a:solidFill>
              </a:rPr>
              <a:t>Produktivitätspotentiale durch ethisch vertretbare KI/Technik heben</a:t>
            </a:r>
          </a:p>
        </p:txBody>
      </p:sp>
    </p:spTree>
    <p:extLst>
      <p:ext uri="{BB962C8B-B14F-4D97-AF65-F5344CB8AC3E}">
        <p14:creationId xmlns:p14="http://schemas.microsoft.com/office/powerpoint/2010/main" val="2504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build="allAtOnce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EW Master">
  <a:themeElements>
    <a:clrScheme name="ZEW Farben">
      <a:dk1>
        <a:srgbClr val="000000"/>
      </a:dk1>
      <a:lt1>
        <a:sysClr val="window" lastClr="FFFFFF"/>
      </a:lt1>
      <a:dk2>
        <a:srgbClr val="000000"/>
      </a:dk2>
      <a:lt2>
        <a:srgbClr val="505050"/>
      </a:lt2>
      <a:accent1>
        <a:srgbClr val="B4C800"/>
      </a:accent1>
      <a:accent2>
        <a:srgbClr val="527DA4"/>
      </a:accent2>
      <a:accent3>
        <a:srgbClr val="9C2424"/>
      </a:accent3>
      <a:accent4>
        <a:srgbClr val="C7A92F"/>
      </a:accent4>
      <a:accent5>
        <a:srgbClr val="958C47"/>
      </a:accent5>
      <a:accent6>
        <a:srgbClr val="F79646"/>
      </a:accent6>
      <a:hlink>
        <a:srgbClr val="527DA4"/>
      </a:hlink>
      <a:folHlink>
        <a:srgbClr val="800080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noFill/>
        <a:ln w="28575">
          <a:solidFill>
            <a:schemeClr val="accent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 w="12700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C245B0-8306-4DB7-B3FF-ED2264C86960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1059</Words>
  <Application>Microsoft Office PowerPoint</Application>
  <PresentationFormat>Breitbild</PresentationFormat>
  <Paragraphs>318</Paragraphs>
  <Slides>33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Office 2013 - 2022 Theme</vt:lpstr>
      <vt:lpstr>ZEW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delacruz</dc:creator>
  <cp:lastModifiedBy>Ziebarth, Nicolas</cp:lastModifiedBy>
  <cp:revision>533</cp:revision>
  <cp:lastPrinted>2026-01-28T17:16:30Z</cp:lastPrinted>
  <dcterms:created xsi:type="dcterms:W3CDTF">2024-11-17T21:52:50Z</dcterms:created>
  <dcterms:modified xsi:type="dcterms:W3CDTF">2026-01-29T10:28:11Z</dcterms:modified>
</cp:coreProperties>
</file>