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20"/>
  </p:notesMasterIdLst>
  <p:handoutMasterIdLst>
    <p:handoutMasterId r:id="rId21"/>
  </p:handoutMasterIdLst>
  <p:sldIdLst>
    <p:sldId id="636" r:id="rId2"/>
    <p:sldId id="695" r:id="rId3"/>
    <p:sldId id="696" r:id="rId4"/>
    <p:sldId id="683" r:id="rId5"/>
    <p:sldId id="685" r:id="rId6"/>
    <p:sldId id="681" r:id="rId7"/>
    <p:sldId id="686" r:id="rId8"/>
    <p:sldId id="690" r:id="rId9"/>
    <p:sldId id="697" r:id="rId10"/>
    <p:sldId id="688" r:id="rId11"/>
    <p:sldId id="682" r:id="rId12"/>
    <p:sldId id="687" r:id="rId13"/>
    <p:sldId id="691" r:id="rId14"/>
    <p:sldId id="689" r:id="rId15"/>
    <p:sldId id="694" r:id="rId16"/>
    <p:sldId id="693" r:id="rId17"/>
    <p:sldId id="692" r:id="rId18"/>
    <p:sldId id="698" r:id="rId19"/>
  </p:sldIdLst>
  <p:sldSz cx="9144000" cy="5143500" type="screen16x9"/>
  <p:notesSz cx="6858000" cy="994568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6" userDrawn="1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AD7"/>
    <a:srgbClr val="05F0F9"/>
    <a:srgbClr val="D44B12"/>
    <a:srgbClr val="ED6E00"/>
    <a:srgbClr val="014308"/>
    <a:srgbClr val="013A06"/>
    <a:srgbClr val="013105"/>
    <a:srgbClr val="024006"/>
    <a:srgbClr val="032605"/>
    <a:srgbClr val="01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3" autoAdjust="0"/>
    <p:restoredTop sz="93204" autoAdjust="0"/>
  </p:normalViewPr>
  <p:slideViewPr>
    <p:cSldViewPr snapToGrid="0">
      <p:cViewPr varScale="1">
        <p:scale>
          <a:sx n="197" d="100"/>
          <a:sy n="197" d="100"/>
        </p:scale>
        <p:origin x="784" y="192"/>
      </p:cViewPr>
      <p:guideLst>
        <p:guide orient="horz" pos="3096"/>
        <p:guide pos="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124" y="-102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t" anchorCtr="0" compatLnSpc="1">
            <a:prstTxWarp prst="textNoShape">
              <a:avLst/>
            </a:prstTxWarp>
          </a:bodyPr>
          <a:lstStyle>
            <a:lvl1pPr defTabSz="920503">
              <a:defRPr sz="1300"/>
            </a:lvl1pPr>
          </a:lstStyle>
          <a:p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225" y="0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t" anchorCtr="0" compatLnSpc="1">
            <a:prstTxWarp prst="textNoShape">
              <a:avLst/>
            </a:prstTxWarp>
          </a:bodyPr>
          <a:lstStyle>
            <a:lvl1pPr algn="r" defTabSz="920503">
              <a:defRPr sz="1300"/>
            </a:lvl1pPr>
          </a:lstStyle>
          <a:p>
            <a:endParaRPr lang="de-DE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5842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b" anchorCtr="0" compatLnSpc="1">
            <a:prstTxWarp prst="textNoShape">
              <a:avLst/>
            </a:prstTxWarp>
          </a:bodyPr>
          <a:lstStyle>
            <a:lvl1pPr defTabSz="920503">
              <a:defRPr sz="1300"/>
            </a:lvl1pPr>
          </a:lstStyle>
          <a:p>
            <a:endParaRPr lang="de-DE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225" y="9445842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b" anchorCtr="0" compatLnSpc="1">
            <a:prstTxWarp prst="textNoShape">
              <a:avLst/>
            </a:prstTxWarp>
          </a:bodyPr>
          <a:lstStyle>
            <a:lvl1pPr algn="r" defTabSz="920503">
              <a:defRPr sz="1300"/>
            </a:lvl1pPr>
          </a:lstStyle>
          <a:p>
            <a:fld id="{8D4E178B-76FE-4203-B95C-9E86EA120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262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t" anchorCtr="0" compatLnSpc="1">
            <a:prstTxWarp prst="textNoShape">
              <a:avLst/>
            </a:prstTxWarp>
          </a:bodyPr>
          <a:lstStyle>
            <a:lvl1pPr defTabSz="920503">
              <a:defRPr sz="13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225" y="0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t" anchorCtr="0" compatLnSpc="1">
            <a:prstTxWarp prst="textNoShape">
              <a:avLst/>
            </a:prstTxWarp>
          </a:bodyPr>
          <a:lstStyle>
            <a:lvl1pPr algn="r" defTabSz="920503">
              <a:defRPr sz="13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544513"/>
            <a:ext cx="4913313" cy="2763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3785" y="3737645"/>
            <a:ext cx="6054227" cy="571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842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b" anchorCtr="0" compatLnSpc="1">
            <a:prstTxWarp prst="textNoShape">
              <a:avLst/>
            </a:prstTxWarp>
          </a:bodyPr>
          <a:lstStyle>
            <a:lvl1pPr defTabSz="920503">
              <a:defRPr sz="13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225" y="9445842"/>
            <a:ext cx="2968775" cy="49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66" tIns="46082" rIns="92166" bIns="46082" numCol="1" anchor="b" anchorCtr="0" compatLnSpc="1">
            <a:prstTxWarp prst="textNoShape">
              <a:avLst/>
            </a:prstTxWarp>
          </a:bodyPr>
          <a:lstStyle>
            <a:lvl1pPr algn="r" defTabSz="920503">
              <a:defRPr sz="1300"/>
            </a:lvl1pPr>
          </a:lstStyle>
          <a:p>
            <a:fld id="{20CAD1C5-E6A0-4379-A5DA-ECAF7DDA79A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8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8956F-29DE-4B52-9B5B-919D2DF08529}" type="slidenum">
              <a:rPr lang="de-DE"/>
              <a:pPr/>
              <a:t>1</a:t>
            </a:fld>
            <a:endParaRPr lang="de-DE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784225"/>
            <a:ext cx="6554788" cy="3687763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69" y="5647319"/>
            <a:ext cx="5030064" cy="3588651"/>
          </a:xfrm>
        </p:spPr>
        <p:txBody>
          <a:bodyPr lIns="92553" tIns="46275" rIns="92553" bIns="46275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Daten sind ökonomisch nicht-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rival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organisatorisch und rechtlich aber sehr wohl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Der Grenznutzen eines zusätzlichen Datensatzes ist gering – der Grenznutzen eines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zusätzlichen Modells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oft enorm.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Der Wert eines Datums liegt selten in ihm selbst, sondern fast immer in seiner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Verknüpfung</a:t>
            </a: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Daten beantworten keine Fragen – sie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reagieren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auf Fragen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Frühere Entscheidungen prägen Datenstrukturen, Modelle, Prozesse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D1C5-E6A0-4379-A5DA-ECAF7DDA79A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69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defence-network.com</a:t>
            </a:r>
            <a:r>
              <a:rPr lang="de-DE" dirty="0"/>
              <a:t>/</a:t>
            </a:r>
            <a:r>
              <a:rPr lang="de-DE" dirty="0" err="1"/>
              <a:t>runner</a:t>
            </a:r>
            <a:r>
              <a:rPr lang="de-DE" dirty="0"/>
              <a:t>-</a:t>
            </a:r>
            <a:r>
              <a:rPr lang="de-DE" dirty="0" err="1"/>
              <a:t>ki</a:t>
            </a:r>
            <a:r>
              <a:rPr lang="de-DE" dirty="0"/>
              <a:t>-</a:t>
            </a:r>
            <a:r>
              <a:rPr lang="de-DE" dirty="0" err="1"/>
              <a:t>gestuetzte</a:t>
            </a:r>
            <a:r>
              <a:rPr lang="de-DE" dirty="0"/>
              <a:t>-live-</a:t>
            </a:r>
            <a:r>
              <a:rPr lang="de-DE" dirty="0" err="1"/>
              <a:t>aufklaerung</a:t>
            </a:r>
            <a:r>
              <a:rPr lang="de-DE" dirty="0"/>
              <a:t>-all/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AD1C5-E6A0-4379-A5DA-ECAF7DDA79A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81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304800"/>
            <a:ext cx="77724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Master-Titelformat zu bearbeiten.</a:t>
            </a:r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304802" y="4572000"/>
            <a:ext cx="84566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sz="1800"/>
          </a:p>
        </p:txBody>
      </p:sp>
      <p:sp>
        <p:nvSpPr>
          <p:cNvPr id="10277" name="Rectangle 37"/>
          <p:cNvSpPr>
            <a:spLocks noChangeArrowheads="1"/>
          </p:cNvSpPr>
          <p:nvPr/>
        </p:nvSpPr>
        <p:spPr bwMode="gray">
          <a:xfrm>
            <a:off x="293688" y="791768"/>
            <a:ext cx="8456612" cy="67865"/>
          </a:xfrm>
          <a:prstGeom prst="rect">
            <a:avLst/>
          </a:prstGeom>
          <a:solidFill>
            <a:srgbClr val="ED6E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800"/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2B7000D-B34D-DD4C-A165-A46CE080F7A9}"/>
              </a:ext>
            </a:extLst>
          </p:cNvPr>
          <p:cNvSpPr/>
          <p:nvPr userDrawn="1"/>
        </p:nvSpPr>
        <p:spPr>
          <a:xfrm>
            <a:off x="3338347" y="4738205"/>
            <a:ext cx="18069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tabLst/>
              <a:defRPr/>
            </a:pPr>
            <a:r>
              <a:rPr kumimoji="1" lang="de-DE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Univ.-Prof. Dr. Thomas</a:t>
            </a:r>
            <a:r>
              <a:rPr kumimoji="1" lang="de-DE" sz="9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Hartung</a:t>
            </a:r>
            <a:endParaRPr kumimoji="1" lang="de-DE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Grafik 4" descr="Ein Bild, das Text, Schrift enthält.&#10;&#10;Automatisch generierte Beschreibung">
            <a:extLst>
              <a:ext uri="{FF2B5EF4-FFF2-40B4-BE49-F238E27FC236}">
                <a16:creationId xmlns:a16="http://schemas.microsoft.com/office/drawing/2014/main" id="{40FA3F6E-9A99-2FBC-E7AA-66095E83CD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05" y="4678790"/>
            <a:ext cx="2334006" cy="342900"/>
          </a:xfrm>
          <a:prstGeom prst="rect">
            <a:avLst/>
          </a:prstGeom>
        </p:spPr>
      </p:pic>
      <p:pic>
        <p:nvPicPr>
          <p:cNvPr id="7" name="Grafik 6" descr="Ein Bild, das Text, Schrift, Typografie enthält.&#10;&#10;Automatisch generierte Beschreibung">
            <a:extLst>
              <a:ext uri="{FF2B5EF4-FFF2-40B4-BE49-F238E27FC236}">
                <a16:creationId xmlns:a16="http://schemas.microsoft.com/office/drawing/2014/main" id="{D7D59C22-DD66-DD41-6B18-4FA66F53DE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511" y="4649820"/>
            <a:ext cx="1800000" cy="34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  <p:sldLayoutId id="214748366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kumimoji="1" sz="18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Monotype Sort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12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12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12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12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Monotype Sorts" pitchFamily="2" charset="2"/>
        <a:buChar char="n"/>
        <a:defRPr kumimoji="1"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hyperlink" Target="https://pxhere.com/de/photo/95068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svgsilh.com/de/00bcd4/image/1970476.html" TargetMode="External"/><Relationship Id="rId4" Type="http://schemas.openxmlformats.org/officeDocument/2006/relationships/image" Target="../media/image22.svg"/><Relationship Id="rId9" Type="http://schemas.openxmlformats.org/officeDocument/2006/relationships/hyperlink" Target="https://pixabay.com/de/illustrations/gold-balken-haufen-goldbarren-1013618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de/image/29746.html" TargetMode="External"/><Relationship Id="rId5" Type="http://schemas.openxmlformats.org/officeDocument/2006/relationships/image" Target="../media/image27.sv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gold-balken-haufen-goldbarren-1013618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illustrations/sternzeichen-l%C3%B6we-horoskop-1329373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de/image/303436.html" TargetMode="External"/><Relationship Id="rId5" Type="http://schemas.openxmlformats.org/officeDocument/2006/relationships/image" Target="../media/image13.svg"/><Relationship Id="rId10" Type="http://schemas.openxmlformats.org/officeDocument/2006/relationships/hyperlink" Target="https://commons.wikimedia.org/wiki/File:Bundesversammlung_Sitzplan_Parteien.svg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2" name="Rectangle 4"/>
          <p:cNvSpPr>
            <a:spLocks noChangeArrowheads="1"/>
          </p:cNvSpPr>
          <p:nvPr/>
        </p:nvSpPr>
        <p:spPr bwMode="auto">
          <a:xfrm>
            <a:off x="1428750" y="843492"/>
            <a:ext cx="6115050" cy="92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3200" b="1" baseline="30000" dirty="0">
                <a:solidFill>
                  <a:srgbClr val="ED6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50. Mannheimer Versicherungs-</a:t>
            </a:r>
          </a:p>
          <a:p>
            <a:pPr algn="ctr"/>
            <a:r>
              <a:rPr lang="de-DE" sz="3200" b="1" baseline="30000" dirty="0">
                <a:solidFill>
                  <a:srgbClr val="ED6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wissenschaftliche Jahrestagung</a:t>
            </a:r>
          </a:p>
        </p:txBody>
      </p:sp>
      <p:sp>
        <p:nvSpPr>
          <p:cNvPr id="631815" name="Rectangle 7"/>
          <p:cNvSpPr>
            <a:spLocks noChangeArrowheads="1"/>
          </p:cNvSpPr>
          <p:nvPr/>
        </p:nvSpPr>
        <p:spPr bwMode="gray">
          <a:xfrm>
            <a:off x="293615" y="1510936"/>
            <a:ext cx="8498047" cy="57150"/>
          </a:xfrm>
          <a:prstGeom prst="rect">
            <a:avLst/>
          </a:prstGeom>
          <a:solidFill>
            <a:srgbClr val="ED6E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2119312" y="3592041"/>
            <a:ext cx="4800600" cy="598959"/>
          </a:xfrm>
          <a:prstGeom prst="rect">
            <a:avLst/>
          </a:prstGeom>
        </p:spPr>
        <p:txBody>
          <a:bodyPr/>
          <a:lstStyle/>
          <a:p>
            <a:pPr marL="257175" indent="-257175" algn="ctr">
              <a:spcBef>
                <a:spcPct val="20000"/>
              </a:spcBef>
              <a:buClr>
                <a:schemeClr val="tx1"/>
              </a:buClr>
              <a:buSzPct val="85000"/>
              <a:defRPr/>
            </a:pPr>
            <a:r>
              <a:rPr kumimoji="1"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Univ.-Prof. Dr. Thomas Hartung</a:t>
            </a:r>
          </a:p>
          <a:p>
            <a:pPr marL="257175" indent="-257175" algn="ctr">
              <a:spcBef>
                <a:spcPct val="20000"/>
              </a:spcBef>
              <a:buClr>
                <a:schemeClr val="tx1"/>
              </a:buClr>
              <a:buSzPct val="85000"/>
              <a:defRPr/>
            </a:pPr>
            <a:r>
              <a:rPr lang="de-DE" sz="12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Mannheim</a:t>
            </a:r>
            <a:r>
              <a:rPr kumimoji="1"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, 30. April 2026</a:t>
            </a:r>
          </a:p>
        </p:txBody>
      </p:sp>
      <p:sp>
        <p:nvSpPr>
          <p:cNvPr id="3" name="Rechteck 2"/>
          <p:cNvSpPr/>
          <p:nvPr/>
        </p:nvSpPr>
        <p:spPr>
          <a:xfrm>
            <a:off x="2242350" y="1856939"/>
            <a:ext cx="4600575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Daten:</a:t>
            </a:r>
          </a:p>
          <a:p>
            <a:pPr algn="ctr">
              <a:lnSpc>
                <a:spcPct val="150000"/>
              </a:lnSpc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vom Produktionsfaktor zum</a:t>
            </a:r>
          </a:p>
          <a:p>
            <a:pPr algn="ctr">
              <a:lnSpc>
                <a:spcPct val="150000"/>
              </a:lnSpc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neuen Gold der Versicherungsbranche?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4529B4-7D5D-6F48-9A25-8F9D6CC0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952500"/>
            <a:ext cx="47625" cy="571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388A-0C94-4443-56A0-1D413F15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DEBE5-B1AD-FF36-F999-37AF3F63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Datenreichtum ➝ „Big Data“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DAAE65-1DFA-612E-94ED-C33CEBB1B661}"/>
              </a:ext>
            </a:extLst>
          </p:cNvPr>
          <p:cNvSpPr txBox="1"/>
          <p:nvPr/>
        </p:nvSpPr>
        <p:spPr>
          <a:xfrm>
            <a:off x="684401" y="1592093"/>
            <a:ext cx="822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B6E0A4-99F7-6C0B-0228-856FDA50E8BC}"/>
              </a:ext>
            </a:extLst>
          </p:cNvPr>
          <p:cNvSpPr txBox="1"/>
          <p:nvPr/>
        </p:nvSpPr>
        <p:spPr>
          <a:xfrm>
            <a:off x="690375" y="2166084"/>
            <a:ext cx="844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Velocity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92D30D-CC35-BC24-E0D8-A167FDE374F4}"/>
              </a:ext>
            </a:extLst>
          </p:cNvPr>
          <p:cNvSpPr txBox="1"/>
          <p:nvPr/>
        </p:nvSpPr>
        <p:spPr>
          <a:xfrm>
            <a:off x="684401" y="3154110"/>
            <a:ext cx="770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Variety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9511F8-ABFB-35FB-AEC1-08992DCE5E95}"/>
              </a:ext>
            </a:extLst>
          </p:cNvPr>
          <p:cNvSpPr txBox="1"/>
          <p:nvPr/>
        </p:nvSpPr>
        <p:spPr>
          <a:xfrm>
            <a:off x="684401" y="3674241"/>
            <a:ext cx="64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37030F-C8FF-6488-64C9-D03F78AB5BB6}"/>
              </a:ext>
            </a:extLst>
          </p:cNvPr>
          <p:cNvSpPr txBox="1"/>
          <p:nvPr/>
        </p:nvSpPr>
        <p:spPr>
          <a:xfrm>
            <a:off x="2036546" y="1592093"/>
            <a:ext cx="3417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⟶	Masse der verfügbaren Daten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31219FA-22F1-1BC1-E218-C0BE906BB64F}"/>
              </a:ext>
            </a:extLst>
          </p:cNvPr>
          <p:cNvSpPr txBox="1"/>
          <p:nvPr/>
        </p:nvSpPr>
        <p:spPr>
          <a:xfrm>
            <a:off x="2036545" y="2166084"/>
            <a:ext cx="451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⟶	Geschwindigkeit, mit der kontinuierlich neue Daten entstehen, gesammelt und schließlich verarbeitet werden können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9E3149-0D60-F9E3-7AF2-9760B35EBC71}"/>
              </a:ext>
            </a:extLst>
          </p:cNvPr>
          <p:cNvSpPr txBox="1"/>
          <p:nvPr/>
        </p:nvSpPr>
        <p:spPr>
          <a:xfrm>
            <a:off x="2036544" y="3154110"/>
            <a:ext cx="3916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⟶	unterschiedlich strukturierte Daten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9D243A0B-3851-7995-2D22-A1ABF9CB09DA}"/>
              </a:ext>
            </a:extLst>
          </p:cNvPr>
          <p:cNvSpPr txBox="1"/>
          <p:nvPr/>
        </p:nvSpPr>
        <p:spPr>
          <a:xfrm>
            <a:off x="2036544" y="3674241"/>
            <a:ext cx="4850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⟶	Nutzung der Daten soll wertschaffend sein </a:t>
            </a:r>
          </a:p>
        </p:txBody>
      </p:sp>
      <p:pic>
        <p:nvPicPr>
          <p:cNvPr id="112" name="Grafik 111">
            <a:extLst>
              <a:ext uri="{FF2B5EF4-FFF2-40B4-BE49-F238E27FC236}">
                <a16:creationId xmlns:a16="http://schemas.microsoft.com/office/drawing/2014/main" id="{C45058F9-5A5F-8430-90D4-68E1B9D7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0" t="13112" r="2477" b="1403"/>
          <a:stretch>
            <a:fillRect/>
          </a:stretch>
        </p:blipFill>
        <p:spPr>
          <a:xfrm>
            <a:off x="7478126" y="1025466"/>
            <a:ext cx="866137" cy="673537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18750B4B-4074-A258-78C5-B0D6BB85E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17539" y="1889648"/>
            <a:ext cx="673537" cy="673537"/>
          </a:xfrm>
          <a:prstGeom prst="rect">
            <a:avLst/>
          </a:prstGeom>
        </p:spPr>
      </p:pic>
      <p:pic>
        <p:nvPicPr>
          <p:cNvPr id="116" name="Grafik 115" descr="Ein Bild, das Bilderrahmen, Rechteck, Kunst, Rahmen enthält.&#10;&#10;KI-generierte Inhalte können fehlerhaft sein.">
            <a:extLst>
              <a:ext uri="{FF2B5EF4-FFF2-40B4-BE49-F238E27FC236}">
                <a16:creationId xmlns:a16="http://schemas.microsoft.com/office/drawing/2014/main" id="{51D7FD09-240F-5AAB-591C-DCAAFEDED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78126" y="2814079"/>
            <a:ext cx="1033232" cy="688821"/>
          </a:xfrm>
          <a:prstGeom prst="rect">
            <a:avLst/>
          </a:prstGeom>
        </p:spPr>
      </p:pic>
      <p:pic>
        <p:nvPicPr>
          <p:cNvPr id="118" name="Grafik 117" descr="Ein Bild, das gelb enthält.&#10;&#10;KI-generierte Inhalte können fehlerhaft sein.">
            <a:extLst>
              <a:ext uri="{FF2B5EF4-FFF2-40B4-BE49-F238E27FC236}">
                <a16:creationId xmlns:a16="http://schemas.microsoft.com/office/drawing/2014/main" id="{D59D63BE-8DED-03CD-7922-E30F28A081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34064" y="3652983"/>
            <a:ext cx="782052" cy="673537"/>
          </a:xfrm>
          <a:prstGeom prst="rect">
            <a:avLst/>
          </a:prstGeom>
        </p:spPr>
      </p:pic>
      <p:sp>
        <p:nvSpPr>
          <p:cNvPr id="119" name="Textfeld 118">
            <a:extLst>
              <a:ext uri="{FF2B5EF4-FFF2-40B4-BE49-F238E27FC236}">
                <a16:creationId xmlns:a16="http://schemas.microsoft.com/office/drawing/2014/main" id="{37939592-4223-E7C5-4356-BC2F0A6CD88D}"/>
              </a:ext>
            </a:extLst>
          </p:cNvPr>
          <p:cNvSpPr txBox="1"/>
          <p:nvPr/>
        </p:nvSpPr>
        <p:spPr>
          <a:xfrm>
            <a:off x="684400" y="4192320"/>
            <a:ext cx="1062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Was fehlt?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C729AE0D-73E6-7454-613C-EEE2E7241FA5}"/>
              </a:ext>
            </a:extLst>
          </p:cNvPr>
          <p:cNvSpPr txBox="1"/>
          <p:nvPr/>
        </p:nvSpPr>
        <p:spPr>
          <a:xfrm>
            <a:off x="2036544" y="4163384"/>
            <a:ext cx="1362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Verlässlichkeit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811154F-E7F8-E8DC-544B-EB589DB34ED6}"/>
              </a:ext>
            </a:extLst>
          </p:cNvPr>
          <p:cNvSpPr txBox="1"/>
          <p:nvPr/>
        </p:nvSpPr>
        <p:spPr>
          <a:xfrm>
            <a:off x="381437" y="1021470"/>
            <a:ext cx="535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Merkmale von Big Data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(McAfee und Brynjolfsson (2012))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051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2B0E7-4673-4481-FDC0-EEFABDAF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Datenkonstellationen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759EC7-D6CE-980C-577B-16F689456374}"/>
              </a:ext>
            </a:extLst>
          </p:cNvPr>
          <p:cNvSpPr txBox="1"/>
          <p:nvPr/>
        </p:nvSpPr>
        <p:spPr>
          <a:xfrm>
            <a:off x="1099448" y="1293295"/>
            <a:ext cx="839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Idealfall</a:t>
            </a:r>
          </a:p>
        </p:txBody>
      </p: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5C93E786-D88B-A657-A7F4-7675C2FEE42A}"/>
              </a:ext>
            </a:extLst>
          </p:cNvPr>
          <p:cNvGrpSpPr/>
          <p:nvPr/>
        </p:nvGrpSpPr>
        <p:grpSpPr>
          <a:xfrm>
            <a:off x="342238" y="2182194"/>
            <a:ext cx="2559572" cy="2200803"/>
            <a:chOff x="106018" y="1731660"/>
            <a:chExt cx="2559572" cy="2200803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A67EE77A-7703-8D6E-9813-FC30A70EEF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2244" y="3505201"/>
              <a:ext cx="17824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18E13E6A-5418-E4C5-FE7D-60A468644DB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2244" y="2068168"/>
              <a:ext cx="0" cy="1437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41C97EA-0228-69F5-A127-A6BE9992B401}"/>
                </a:ext>
              </a:extLst>
            </p:cNvPr>
            <p:cNvSpPr txBox="1"/>
            <p:nvPr/>
          </p:nvSpPr>
          <p:spPr>
            <a:xfrm>
              <a:off x="2266122" y="3670853"/>
              <a:ext cx="399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Zeit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683E78B-A51F-DE05-D15E-41C00E59F97D}"/>
                </a:ext>
              </a:extLst>
            </p:cNvPr>
            <p:cNvSpPr txBox="1"/>
            <p:nvPr/>
          </p:nvSpPr>
          <p:spPr>
            <a:xfrm>
              <a:off x="106018" y="1731660"/>
              <a:ext cx="6692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Schaden in €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C0D766-A397-B8EB-D056-45B3EF67223F}"/>
                </a:ext>
              </a:extLst>
            </p:cNvPr>
            <p:cNvSpPr/>
            <p:nvPr/>
          </p:nvSpPr>
          <p:spPr bwMode="auto">
            <a:xfrm>
              <a:off x="1295733" y="25010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AF527-43F9-35C3-6D08-E3E4A3B638A1}"/>
                </a:ext>
              </a:extLst>
            </p:cNvPr>
            <p:cNvSpPr/>
            <p:nvPr/>
          </p:nvSpPr>
          <p:spPr bwMode="auto">
            <a:xfrm>
              <a:off x="1623391" y="26769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02F3E6-0953-53BF-C232-E0CCCABA52B7}"/>
                </a:ext>
              </a:extLst>
            </p:cNvPr>
            <p:cNvSpPr/>
            <p:nvPr/>
          </p:nvSpPr>
          <p:spPr bwMode="auto">
            <a:xfrm>
              <a:off x="1775791" y="28293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8704F5-42E2-93E9-A406-7B2CF63A55DD}"/>
                </a:ext>
              </a:extLst>
            </p:cNvPr>
            <p:cNvSpPr/>
            <p:nvPr/>
          </p:nvSpPr>
          <p:spPr bwMode="auto">
            <a:xfrm rot="16200000">
              <a:off x="1328532" y="29015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B486F05-3CEE-5259-7BC6-A1BA793494FA}"/>
                </a:ext>
              </a:extLst>
            </p:cNvPr>
            <p:cNvSpPr/>
            <p:nvPr/>
          </p:nvSpPr>
          <p:spPr bwMode="auto">
            <a:xfrm rot="16200000">
              <a:off x="1775791" y="28293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278E9E-3FBD-F77E-C9BB-271B00EBAD02}"/>
                </a:ext>
              </a:extLst>
            </p:cNvPr>
            <p:cNvSpPr/>
            <p:nvPr/>
          </p:nvSpPr>
          <p:spPr bwMode="auto">
            <a:xfrm rot="16200000">
              <a:off x="1457739" y="320006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4A2AC1-B30A-D7C2-1210-43A5A95466BA}"/>
                </a:ext>
              </a:extLst>
            </p:cNvPr>
            <p:cNvSpPr/>
            <p:nvPr/>
          </p:nvSpPr>
          <p:spPr bwMode="auto">
            <a:xfrm>
              <a:off x="1448133" y="26534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7DCC4C-B354-451E-5A71-7AC658BAB424}"/>
                </a:ext>
              </a:extLst>
            </p:cNvPr>
            <p:cNvSpPr/>
            <p:nvPr/>
          </p:nvSpPr>
          <p:spPr bwMode="auto">
            <a:xfrm>
              <a:off x="1775791" y="28293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CAD8606-8F33-2466-96F4-3326500BB6ED}"/>
                </a:ext>
              </a:extLst>
            </p:cNvPr>
            <p:cNvSpPr/>
            <p:nvPr/>
          </p:nvSpPr>
          <p:spPr bwMode="auto">
            <a:xfrm>
              <a:off x="1928191" y="29817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5B5B7F-A832-62BA-6D51-0DCDFD6CE59B}"/>
                </a:ext>
              </a:extLst>
            </p:cNvPr>
            <p:cNvSpPr/>
            <p:nvPr/>
          </p:nvSpPr>
          <p:spPr bwMode="auto">
            <a:xfrm rot="16200000">
              <a:off x="1480932" y="30539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C913A7-4DF1-1A08-0612-79526EF81C6C}"/>
                </a:ext>
              </a:extLst>
            </p:cNvPr>
            <p:cNvSpPr/>
            <p:nvPr/>
          </p:nvSpPr>
          <p:spPr bwMode="auto">
            <a:xfrm rot="16200000">
              <a:off x="1928191" y="29817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72ACF0-9540-DF4B-2B58-D46C149A70F9}"/>
                </a:ext>
              </a:extLst>
            </p:cNvPr>
            <p:cNvSpPr/>
            <p:nvPr/>
          </p:nvSpPr>
          <p:spPr bwMode="auto">
            <a:xfrm rot="16200000">
              <a:off x="1610139" y="335246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A2CAD51-DB3F-B80F-CC6E-8E824FB7542A}"/>
                </a:ext>
              </a:extLst>
            </p:cNvPr>
            <p:cNvSpPr/>
            <p:nvPr/>
          </p:nvSpPr>
          <p:spPr bwMode="auto">
            <a:xfrm rot="1877427">
              <a:off x="1110207" y="25871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68204E-30AA-94A6-452A-4F7F3EC57874}"/>
                </a:ext>
              </a:extLst>
            </p:cNvPr>
            <p:cNvSpPr/>
            <p:nvPr/>
          </p:nvSpPr>
          <p:spPr bwMode="auto">
            <a:xfrm rot="1877427">
              <a:off x="1358353" y="275645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424CAE6-81B3-3FA1-452E-562C57DF5C25}"/>
                </a:ext>
              </a:extLst>
            </p:cNvPr>
            <p:cNvSpPr/>
            <p:nvPr/>
          </p:nvSpPr>
          <p:spPr bwMode="auto">
            <a:xfrm rot="1877427">
              <a:off x="159026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AFC7E8-B293-56DA-3ACB-77332D97794F}"/>
                </a:ext>
              </a:extLst>
            </p:cNvPr>
            <p:cNvSpPr/>
            <p:nvPr/>
          </p:nvSpPr>
          <p:spPr bwMode="auto">
            <a:xfrm rot="18077427">
              <a:off x="1143006" y="29877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155515-E95B-396E-6E85-EE19D9C0CEAD}"/>
                </a:ext>
              </a:extLst>
            </p:cNvPr>
            <p:cNvSpPr/>
            <p:nvPr/>
          </p:nvSpPr>
          <p:spPr bwMode="auto">
            <a:xfrm rot="18077427">
              <a:off x="159026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90F5B8E-A8CA-1045-EC30-0FA60E75C5D9}"/>
                </a:ext>
              </a:extLst>
            </p:cNvPr>
            <p:cNvSpPr/>
            <p:nvPr/>
          </p:nvSpPr>
          <p:spPr bwMode="auto">
            <a:xfrm rot="18077427">
              <a:off x="1272213" y="328620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D0391E0-31D3-76E1-49C0-27DE895BDBDE}"/>
                </a:ext>
              </a:extLst>
            </p:cNvPr>
            <p:cNvSpPr/>
            <p:nvPr/>
          </p:nvSpPr>
          <p:spPr bwMode="auto">
            <a:xfrm rot="1877427">
              <a:off x="1262607" y="27395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73A7742-D229-8B83-45FE-91E2C18CB295}"/>
                </a:ext>
              </a:extLst>
            </p:cNvPr>
            <p:cNvSpPr/>
            <p:nvPr/>
          </p:nvSpPr>
          <p:spPr bwMode="auto">
            <a:xfrm rot="1877427">
              <a:off x="159026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D81FF44-E3C6-AED4-8DB5-B5247D1C213E}"/>
                </a:ext>
              </a:extLst>
            </p:cNvPr>
            <p:cNvSpPr/>
            <p:nvPr/>
          </p:nvSpPr>
          <p:spPr bwMode="auto">
            <a:xfrm rot="1877427">
              <a:off x="172278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B487C4-A457-BD17-3E46-0377A5691E37}"/>
                </a:ext>
              </a:extLst>
            </p:cNvPr>
            <p:cNvSpPr/>
            <p:nvPr/>
          </p:nvSpPr>
          <p:spPr bwMode="auto">
            <a:xfrm rot="18077427">
              <a:off x="1295406" y="31401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7D9A32C-CEA7-CE1C-2699-BA6E9ADE40FB}"/>
                </a:ext>
              </a:extLst>
            </p:cNvPr>
            <p:cNvSpPr/>
            <p:nvPr/>
          </p:nvSpPr>
          <p:spPr bwMode="auto">
            <a:xfrm rot="18077427">
              <a:off x="172278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25183AD-AEBE-A567-22BE-FD8E416EF28D}"/>
                </a:ext>
              </a:extLst>
            </p:cNvPr>
            <p:cNvSpPr/>
            <p:nvPr/>
          </p:nvSpPr>
          <p:spPr bwMode="auto">
            <a:xfrm rot="18077427">
              <a:off x="1424613" y="343860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82E8FC-75D9-41FF-FE1F-7BEA93313C0A}"/>
                </a:ext>
              </a:extLst>
            </p:cNvPr>
            <p:cNvSpPr/>
            <p:nvPr/>
          </p:nvSpPr>
          <p:spPr bwMode="auto">
            <a:xfrm>
              <a:off x="951183" y="24943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B2DB9A-19EB-70A3-335B-7489C39D1C3D}"/>
                </a:ext>
              </a:extLst>
            </p:cNvPr>
            <p:cNvSpPr/>
            <p:nvPr/>
          </p:nvSpPr>
          <p:spPr bwMode="auto">
            <a:xfrm>
              <a:off x="1258963" y="26968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9D1135-B69C-C47C-408E-BC4A126B5353}"/>
                </a:ext>
              </a:extLst>
            </p:cNvPr>
            <p:cNvSpPr/>
            <p:nvPr/>
          </p:nvSpPr>
          <p:spPr bwMode="auto">
            <a:xfrm>
              <a:off x="1411363" y="28492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8205B20-60EF-FABA-14F6-B3FFCB90CCDF}"/>
                </a:ext>
              </a:extLst>
            </p:cNvPr>
            <p:cNvSpPr/>
            <p:nvPr/>
          </p:nvSpPr>
          <p:spPr bwMode="auto">
            <a:xfrm rot="16200000">
              <a:off x="983982" y="289493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3F4DF6B-B3D6-6934-3B8E-9C3214007341}"/>
                </a:ext>
              </a:extLst>
            </p:cNvPr>
            <p:cNvSpPr/>
            <p:nvPr/>
          </p:nvSpPr>
          <p:spPr bwMode="auto">
            <a:xfrm rot="16200000">
              <a:off x="1411363" y="28492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629544E-0141-6946-9AE7-F886A597FE84}"/>
                </a:ext>
              </a:extLst>
            </p:cNvPr>
            <p:cNvSpPr/>
            <p:nvPr/>
          </p:nvSpPr>
          <p:spPr bwMode="auto">
            <a:xfrm rot="16200000">
              <a:off x="1113189" y="319344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80AC4E5-D04E-6C45-7094-034147FAD733}"/>
                </a:ext>
              </a:extLst>
            </p:cNvPr>
            <p:cNvSpPr/>
            <p:nvPr/>
          </p:nvSpPr>
          <p:spPr bwMode="auto">
            <a:xfrm>
              <a:off x="1103583" y="26467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7FACBDB-1FBE-864D-4B4E-85E2CC456BE0}"/>
                </a:ext>
              </a:extLst>
            </p:cNvPr>
            <p:cNvSpPr/>
            <p:nvPr/>
          </p:nvSpPr>
          <p:spPr bwMode="auto">
            <a:xfrm>
              <a:off x="1411363" y="28492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7AC6939-1E2C-3018-8A7A-02F988080E95}"/>
                </a:ext>
              </a:extLst>
            </p:cNvPr>
            <p:cNvSpPr/>
            <p:nvPr/>
          </p:nvSpPr>
          <p:spPr bwMode="auto">
            <a:xfrm>
              <a:off x="1583641" y="297511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1F9BE7A-AC49-E2F9-858D-496BB81F359E}"/>
                </a:ext>
              </a:extLst>
            </p:cNvPr>
            <p:cNvSpPr/>
            <p:nvPr/>
          </p:nvSpPr>
          <p:spPr bwMode="auto">
            <a:xfrm rot="16200000">
              <a:off x="1136382" y="304733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FB5E8A0-6D77-467C-8140-6B28A9039342}"/>
                </a:ext>
              </a:extLst>
            </p:cNvPr>
            <p:cNvSpPr/>
            <p:nvPr/>
          </p:nvSpPr>
          <p:spPr bwMode="auto">
            <a:xfrm rot="16200000">
              <a:off x="1583641" y="297511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CD5F5E-4CE3-0209-1093-6C0D126F2F68}"/>
                </a:ext>
              </a:extLst>
            </p:cNvPr>
            <p:cNvSpPr/>
            <p:nvPr/>
          </p:nvSpPr>
          <p:spPr bwMode="auto">
            <a:xfrm rot="16200000">
              <a:off x="1265589" y="334584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75141FE-5060-4DF6-6D32-1ED2BB450E50}"/>
                </a:ext>
              </a:extLst>
            </p:cNvPr>
            <p:cNvSpPr/>
            <p:nvPr/>
          </p:nvSpPr>
          <p:spPr bwMode="auto">
            <a:xfrm rot="1877427">
              <a:off x="765657" y="25805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56D5BA2-3A95-5609-7F10-3C130A6BF8A5}"/>
                </a:ext>
              </a:extLst>
            </p:cNvPr>
            <p:cNvSpPr/>
            <p:nvPr/>
          </p:nvSpPr>
          <p:spPr bwMode="auto">
            <a:xfrm rot="1877427">
              <a:off x="1073437" y="27829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0380F57-C5C0-EDDD-C3BF-CFE7FEA46BEC}"/>
                </a:ext>
              </a:extLst>
            </p:cNvPr>
            <p:cNvSpPr/>
            <p:nvPr/>
          </p:nvSpPr>
          <p:spPr bwMode="auto">
            <a:xfrm rot="1877427">
              <a:off x="1225837" y="29353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06D56D-5CF8-1733-AA3E-0D85163ABD36}"/>
                </a:ext>
              </a:extLst>
            </p:cNvPr>
            <p:cNvSpPr/>
            <p:nvPr/>
          </p:nvSpPr>
          <p:spPr bwMode="auto">
            <a:xfrm rot="18077427">
              <a:off x="798456" y="29810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9BB3167-AEB8-6C19-E910-856D6F51B942}"/>
                </a:ext>
              </a:extLst>
            </p:cNvPr>
            <p:cNvSpPr/>
            <p:nvPr/>
          </p:nvSpPr>
          <p:spPr bwMode="auto">
            <a:xfrm rot="18077427">
              <a:off x="1225837" y="29353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165799E-360E-56CC-624A-E0F747FC36B3}"/>
                </a:ext>
              </a:extLst>
            </p:cNvPr>
            <p:cNvSpPr/>
            <p:nvPr/>
          </p:nvSpPr>
          <p:spPr bwMode="auto">
            <a:xfrm rot="18077427">
              <a:off x="927663" y="32795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A74F936-F309-F1B2-A1FA-0353133D463B}"/>
                </a:ext>
              </a:extLst>
            </p:cNvPr>
            <p:cNvSpPr/>
            <p:nvPr/>
          </p:nvSpPr>
          <p:spPr bwMode="auto">
            <a:xfrm rot="1877427">
              <a:off x="918057" y="27329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A979EB0-716C-E825-BF4F-67C2C4FC4D0C}"/>
                </a:ext>
              </a:extLst>
            </p:cNvPr>
            <p:cNvSpPr/>
            <p:nvPr/>
          </p:nvSpPr>
          <p:spPr bwMode="auto">
            <a:xfrm rot="1877427">
              <a:off x="1225837" y="29353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B421F59-A445-21E0-B1F5-4E3933FBE2ED}"/>
                </a:ext>
              </a:extLst>
            </p:cNvPr>
            <p:cNvSpPr/>
            <p:nvPr/>
          </p:nvSpPr>
          <p:spPr bwMode="auto">
            <a:xfrm rot="1877427">
              <a:off x="137823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14768CB-6461-94ED-02A6-9D24C57E98B9}"/>
                </a:ext>
              </a:extLst>
            </p:cNvPr>
            <p:cNvSpPr/>
            <p:nvPr/>
          </p:nvSpPr>
          <p:spPr bwMode="auto">
            <a:xfrm rot="18077427">
              <a:off x="950856" y="31334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05F4138-3E85-5352-C16E-423F5D13959B}"/>
                </a:ext>
              </a:extLst>
            </p:cNvPr>
            <p:cNvSpPr/>
            <p:nvPr/>
          </p:nvSpPr>
          <p:spPr bwMode="auto">
            <a:xfrm rot="18077427">
              <a:off x="137823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775634-BEDF-0349-5B73-36E56664A697}"/>
                </a:ext>
              </a:extLst>
            </p:cNvPr>
            <p:cNvSpPr/>
            <p:nvPr/>
          </p:nvSpPr>
          <p:spPr bwMode="auto">
            <a:xfrm rot="18077427">
              <a:off x="1080063" y="34319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FE7E5C-B2C1-98CB-7693-23DB79AA56FF}"/>
                </a:ext>
              </a:extLst>
            </p:cNvPr>
            <p:cNvSpPr/>
            <p:nvPr/>
          </p:nvSpPr>
          <p:spPr bwMode="auto">
            <a:xfrm>
              <a:off x="1620411" y="277931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721035D-6D72-8FB0-F65F-B7E19ED914C7}"/>
                </a:ext>
              </a:extLst>
            </p:cNvPr>
            <p:cNvSpPr/>
            <p:nvPr/>
          </p:nvSpPr>
          <p:spPr bwMode="auto">
            <a:xfrm rot="16200000">
              <a:off x="1633332" y="32063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82AF892-7AF6-1175-EA3E-E424D5B79078}"/>
                </a:ext>
              </a:extLst>
            </p:cNvPr>
            <p:cNvSpPr/>
            <p:nvPr/>
          </p:nvSpPr>
          <p:spPr bwMode="auto">
            <a:xfrm>
              <a:off x="1772811" y="293171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F73621C-6F42-4AD8-8C75-2C9839FA0E3A}"/>
                </a:ext>
              </a:extLst>
            </p:cNvPr>
            <p:cNvSpPr/>
            <p:nvPr/>
          </p:nvSpPr>
          <p:spPr bwMode="auto">
            <a:xfrm rot="1877427">
              <a:off x="172278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FA787B-405D-E34E-9F39-3A3E91896813}"/>
                </a:ext>
              </a:extLst>
            </p:cNvPr>
            <p:cNvSpPr/>
            <p:nvPr/>
          </p:nvSpPr>
          <p:spPr bwMode="auto">
            <a:xfrm rot="1877427">
              <a:off x="1567407" y="30443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C5F33BA-450C-75CE-2AA6-C7B120110B3E}"/>
                </a:ext>
              </a:extLst>
            </p:cNvPr>
            <p:cNvSpPr/>
            <p:nvPr/>
          </p:nvSpPr>
          <p:spPr bwMode="auto">
            <a:xfrm>
              <a:off x="1669779" y="297511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EFB871E-61D0-E067-C951-CD0AEF29FC3F}"/>
                </a:ext>
              </a:extLst>
            </p:cNvPr>
            <p:cNvSpPr/>
            <p:nvPr/>
          </p:nvSpPr>
          <p:spPr bwMode="auto">
            <a:xfrm>
              <a:off x="1716163" y="31540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4500A15-60CE-7879-531B-4FE54342E9EA}"/>
                </a:ext>
              </a:extLst>
            </p:cNvPr>
            <p:cNvSpPr/>
            <p:nvPr/>
          </p:nvSpPr>
          <p:spPr bwMode="auto">
            <a:xfrm rot="16200000">
              <a:off x="1716163" y="31540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6FA12D7-47C3-AC6C-0D3A-C5E11659BDCD}"/>
                </a:ext>
              </a:extLst>
            </p:cNvPr>
            <p:cNvSpPr/>
            <p:nvPr/>
          </p:nvSpPr>
          <p:spPr bwMode="auto">
            <a:xfrm>
              <a:off x="1716163" y="31540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4FC84E1-DB2E-BAFA-F64D-1F7CA88AE81A}"/>
                </a:ext>
              </a:extLst>
            </p:cNvPr>
            <p:cNvSpPr/>
            <p:nvPr/>
          </p:nvSpPr>
          <p:spPr bwMode="auto">
            <a:xfrm>
              <a:off x="1812565" y="271305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18B75B7-52AD-8E69-C31D-A2313BB73121}"/>
                </a:ext>
              </a:extLst>
            </p:cNvPr>
            <p:cNvSpPr/>
            <p:nvPr/>
          </p:nvSpPr>
          <p:spPr bwMode="auto">
            <a:xfrm>
              <a:off x="212034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3D4DD40-D2BB-088E-6C49-BC5EA9AC3000}"/>
                </a:ext>
              </a:extLst>
            </p:cNvPr>
            <p:cNvSpPr/>
            <p:nvPr/>
          </p:nvSpPr>
          <p:spPr bwMode="auto">
            <a:xfrm>
              <a:off x="225286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A5D6E8A-231E-712C-6FCB-68C717F022F4}"/>
                </a:ext>
              </a:extLst>
            </p:cNvPr>
            <p:cNvSpPr/>
            <p:nvPr/>
          </p:nvSpPr>
          <p:spPr bwMode="auto">
            <a:xfrm rot="16200000">
              <a:off x="1825486" y="31401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25E40E5-3B91-6DAC-D6C0-103A22B86700}"/>
                </a:ext>
              </a:extLst>
            </p:cNvPr>
            <p:cNvSpPr/>
            <p:nvPr/>
          </p:nvSpPr>
          <p:spPr bwMode="auto">
            <a:xfrm rot="16200000">
              <a:off x="225286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8696FA1-990E-A167-1AC4-BDBD556F7F4A}"/>
                </a:ext>
              </a:extLst>
            </p:cNvPr>
            <p:cNvSpPr/>
            <p:nvPr/>
          </p:nvSpPr>
          <p:spPr bwMode="auto">
            <a:xfrm>
              <a:off x="1964965" y="286545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97F5854-45D3-565B-BE64-B14F5086AA84}"/>
                </a:ext>
              </a:extLst>
            </p:cNvPr>
            <p:cNvSpPr/>
            <p:nvPr/>
          </p:nvSpPr>
          <p:spPr bwMode="auto">
            <a:xfrm>
              <a:off x="225286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0AE7FAB-1CCD-9658-662A-352F11453BF4}"/>
                </a:ext>
              </a:extLst>
            </p:cNvPr>
            <p:cNvSpPr/>
            <p:nvPr/>
          </p:nvSpPr>
          <p:spPr bwMode="auto">
            <a:xfrm rot="1877427">
              <a:off x="1627039" y="27991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EF41519-0ED0-207E-A2A3-3C1421011AAD}"/>
                </a:ext>
              </a:extLst>
            </p:cNvPr>
            <p:cNvSpPr/>
            <p:nvPr/>
          </p:nvSpPr>
          <p:spPr bwMode="auto">
            <a:xfrm rot="1877427">
              <a:off x="1914941" y="302812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A9785B2-3433-A7DF-46BE-799755392ADD}"/>
                </a:ext>
              </a:extLst>
            </p:cNvPr>
            <p:cNvSpPr/>
            <p:nvPr/>
          </p:nvSpPr>
          <p:spPr bwMode="auto">
            <a:xfrm rot="1877427">
              <a:off x="1779439" y="29515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E0ED7B0-0AAC-BEAC-4E71-99EC65FC78CA}"/>
                </a:ext>
              </a:extLst>
            </p:cNvPr>
            <p:cNvSpPr/>
            <p:nvPr/>
          </p:nvSpPr>
          <p:spPr bwMode="auto">
            <a:xfrm>
              <a:off x="1448137" y="27329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4FBE7D2-33DB-1E4B-5B8D-6ABB146972E2}"/>
                </a:ext>
              </a:extLst>
            </p:cNvPr>
            <p:cNvSpPr/>
            <p:nvPr/>
          </p:nvSpPr>
          <p:spPr bwMode="auto">
            <a:xfrm>
              <a:off x="1775795" y="290885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C8890B3-FCCD-E5EC-4FFB-026CC1D3C1F4}"/>
                </a:ext>
              </a:extLst>
            </p:cNvPr>
            <p:cNvSpPr/>
            <p:nvPr/>
          </p:nvSpPr>
          <p:spPr bwMode="auto">
            <a:xfrm>
              <a:off x="190831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BF68AFD-5E1D-C77D-786B-9FE1E4901170}"/>
                </a:ext>
              </a:extLst>
            </p:cNvPr>
            <p:cNvSpPr/>
            <p:nvPr/>
          </p:nvSpPr>
          <p:spPr bwMode="auto">
            <a:xfrm rot="16200000">
              <a:off x="1480936" y="31334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2A5F0DD-D94C-6173-BEA3-223CDB4CD42F}"/>
                </a:ext>
              </a:extLst>
            </p:cNvPr>
            <p:cNvSpPr/>
            <p:nvPr/>
          </p:nvSpPr>
          <p:spPr bwMode="auto">
            <a:xfrm rot="16200000">
              <a:off x="190831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9C2B1F2-3B8F-9A70-8678-45984DF1B903}"/>
                </a:ext>
              </a:extLst>
            </p:cNvPr>
            <p:cNvSpPr/>
            <p:nvPr/>
          </p:nvSpPr>
          <p:spPr bwMode="auto">
            <a:xfrm>
              <a:off x="1507773" y="285882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D8AB127-90B1-A12B-00B2-27BD97054764}"/>
                </a:ext>
              </a:extLst>
            </p:cNvPr>
            <p:cNvSpPr/>
            <p:nvPr/>
          </p:nvSpPr>
          <p:spPr bwMode="auto">
            <a:xfrm>
              <a:off x="190831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5FF174A-3797-5F63-1C7E-74A77780DDD9}"/>
                </a:ext>
              </a:extLst>
            </p:cNvPr>
            <p:cNvSpPr/>
            <p:nvPr/>
          </p:nvSpPr>
          <p:spPr bwMode="auto">
            <a:xfrm rot="1877427">
              <a:off x="1570391" y="302149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4D64D88-4FB5-67EA-B886-7468B8F672AB}"/>
                </a:ext>
              </a:extLst>
            </p:cNvPr>
            <p:cNvSpPr/>
            <p:nvPr/>
          </p:nvSpPr>
          <p:spPr bwMode="auto">
            <a:xfrm rot="1877427">
              <a:off x="1415011" y="297147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5949095-43A0-42CC-DDA1-7FAD773303A7}"/>
                </a:ext>
              </a:extLst>
            </p:cNvPr>
            <p:cNvSpPr/>
            <p:nvPr/>
          </p:nvSpPr>
          <p:spPr bwMode="auto">
            <a:xfrm>
              <a:off x="2097487" y="30443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144640C-8990-81ED-1337-06D03D783FC4}"/>
                </a:ext>
              </a:extLst>
            </p:cNvPr>
            <p:cNvSpPr/>
            <p:nvPr/>
          </p:nvSpPr>
          <p:spPr bwMode="auto">
            <a:xfrm>
              <a:off x="2034209" y="33196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228562-8276-C04E-F0F1-D4710EB6BF0E}"/>
                </a:ext>
              </a:extLst>
            </p:cNvPr>
            <p:cNvSpPr/>
            <p:nvPr/>
          </p:nvSpPr>
          <p:spPr bwMode="auto">
            <a:xfrm rot="16200000">
              <a:off x="2034209" y="33196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8A975B3-AC3A-BC15-E6BB-F46299F9963E}"/>
                </a:ext>
              </a:extLst>
            </p:cNvPr>
            <p:cNvSpPr/>
            <p:nvPr/>
          </p:nvSpPr>
          <p:spPr bwMode="auto">
            <a:xfrm>
              <a:off x="2226363" y="325340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1115348-E640-D44C-4F64-C4D953733F92}"/>
                </a:ext>
              </a:extLst>
            </p:cNvPr>
            <p:cNvSpPr/>
            <p:nvPr/>
          </p:nvSpPr>
          <p:spPr bwMode="auto">
            <a:xfrm>
              <a:off x="2070983" y="32033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51B98AB-E7CF-4571-0D80-708E69725F8D}"/>
                </a:ext>
              </a:extLst>
            </p:cNvPr>
            <p:cNvSpPr/>
            <p:nvPr/>
          </p:nvSpPr>
          <p:spPr bwMode="auto">
            <a:xfrm rot="1877427">
              <a:off x="1908317" y="336605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EAAFCE7-C77F-81D2-5B9B-0392A0C505CD}"/>
                </a:ext>
              </a:extLst>
            </p:cNvPr>
            <p:cNvSpPr/>
            <p:nvPr/>
          </p:nvSpPr>
          <p:spPr bwMode="auto">
            <a:xfrm>
              <a:off x="2203505" y="338228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5E46514-44A0-8CCF-0E15-49C30F85C4FF}"/>
                </a:ext>
              </a:extLst>
            </p:cNvPr>
            <p:cNvSpPr/>
            <p:nvPr/>
          </p:nvSpPr>
          <p:spPr bwMode="auto">
            <a:xfrm>
              <a:off x="2073963" y="274320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D214FDB-81F4-1E25-E7AD-01FA5E49D94C}"/>
                </a:ext>
              </a:extLst>
            </p:cNvPr>
            <p:cNvSpPr/>
            <p:nvPr/>
          </p:nvSpPr>
          <p:spPr bwMode="auto">
            <a:xfrm rot="16200000">
              <a:off x="2073963" y="274320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99B35106-85FF-FB7C-94A8-54AE861160AD}"/>
                </a:ext>
              </a:extLst>
            </p:cNvPr>
            <p:cNvSpPr/>
            <p:nvPr/>
          </p:nvSpPr>
          <p:spPr bwMode="auto">
            <a:xfrm>
              <a:off x="2073963" y="274320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41018F1-E165-67B8-4BD6-BD0BD83FE9E8}"/>
                </a:ext>
              </a:extLst>
            </p:cNvPr>
            <p:cNvSpPr/>
            <p:nvPr/>
          </p:nvSpPr>
          <p:spPr bwMode="auto">
            <a:xfrm>
              <a:off x="2110737" y="26269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D03D903-39D4-71AE-F6F5-313EA6758CAF}"/>
                </a:ext>
              </a:extLst>
            </p:cNvPr>
            <p:cNvSpPr/>
            <p:nvPr/>
          </p:nvSpPr>
          <p:spPr bwMode="auto">
            <a:xfrm>
              <a:off x="2418517" y="282934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BB6DD86-2DF4-7EA1-05C3-43C7D458C7A5}"/>
                </a:ext>
              </a:extLst>
            </p:cNvPr>
            <p:cNvSpPr/>
            <p:nvPr/>
          </p:nvSpPr>
          <p:spPr bwMode="auto">
            <a:xfrm>
              <a:off x="2263137" y="27793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3D2FA14-DCAD-E081-4667-0654C72387FA}"/>
                </a:ext>
              </a:extLst>
            </p:cNvPr>
            <p:cNvSpPr/>
            <p:nvPr/>
          </p:nvSpPr>
          <p:spPr bwMode="auto">
            <a:xfrm>
              <a:off x="2073967" y="28227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5" name="Textfeld 104">
            <a:extLst>
              <a:ext uri="{FF2B5EF4-FFF2-40B4-BE49-F238E27FC236}">
                <a16:creationId xmlns:a16="http://schemas.microsoft.com/office/drawing/2014/main" id="{7E343101-189C-7115-1402-3C2FFDBD7A68}"/>
              </a:ext>
            </a:extLst>
          </p:cNvPr>
          <p:cNvSpPr txBox="1"/>
          <p:nvPr/>
        </p:nvSpPr>
        <p:spPr>
          <a:xfrm>
            <a:off x="4795000" y="1294503"/>
            <a:ext cx="130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weniger ideal</a:t>
            </a:r>
          </a:p>
        </p:txBody>
      </p:sp>
      <p:grpSp>
        <p:nvGrpSpPr>
          <p:cNvPr id="339" name="Gruppieren 338">
            <a:extLst>
              <a:ext uri="{FF2B5EF4-FFF2-40B4-BE49-F238E27FC236}">
                <a16:creationId xmlns:a16="http://schemas.microsoft.com/office/drawing/2014/main" id="{AE1B0557-5C01-CECA-B6FA-D5DAA42104F3}"/>
              </a:ext>
            </a:extLst>
          </p:cNvPr>
          <p:cNvGrpSpPr/>
          <p:nvPr/>
        </p:nvGrpSpPr>
        <p:grpSpPr>
          <a:xfrm>
            <a:off x="3040587" y="2195446"/>
            <a:ext cx="2559572" cy="2200803"/>
            <a:chOff x="2804367" y="1744912"/>
            <a:chExt cx="2559572" cy="2200803"/>
          </a:xfrm>
        </p:grpSpPr>
        <p:cxnSp>
          <p:nvCxnSpPr>
            <p:cNvPr id="108" name="Gerade Verbindung mit Pfeil 107">
              <a:extLst>
                <a:ext uri="{FF2B5EF4-FFF2-40B4-BE49-F238E27FC236}">
                  <a16:creationId xmlns:a16="http://schemas.microsoft.com/office/drawing/2014/main" id="{15C4592F-AA11-7C2E-7140-CB72D98640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20593" y="3518453"/>
              <a:ext cx="17824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D9420845-8D59-D915-2CE7-D1A0DDDBF64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20593" y="2081420"/>
              <a:ext cx="0" cy="1437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927B1D2F-611E-7B39-9C34-A4C7BB4E5FCA}"/>
                </a:ext>
              </a:extLst>
            </p:cNvPr>
            <p:cNvSpPr txBox="1"/>
            <p:nvPr/>
          </p:nvSpPr>
          <p:spPr>
            <a:xfrm>
              <a:off x="4964471" y="3684105"/>
              <a:ext cx="399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Zeit</a:t>
              </a:r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4BF8D5B9-A406-05C1-588B-B833677F8F44}"/>
                </a:ext>
              </a:extLst>
            </p:cNvPr>
            <p:cNvSpPr txBox="1"/>
            <p:nvPr/>
          </p:nvSpPr>
          <p:spPr>
            <a:xfrm>
              <a:off x="2804367" y="1744912"/>
              <a:ext cx="6692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Schaden in €</a:t>
              </a: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67DA30BB-C26A-D0B8-90BD-19F805CB005E}"/>
                </a:ext>
              </a:extLst>
            </p:cNvPr>
            <p:cNvSpPr/>
            <p:nvPr/>
          </p:nvSpPr>
          <p:spPr bwMode="auto">
            <a:xfrm>
              <a:off x="3994082" y="251426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37" name="Gruppieren 336">
            <a:extLst>
              <a:ext uri="{FF2B5EF4-FFF2-40B4-BE49-F238E27FC236}">
                <a16:creationId xmlns:a16="http://schemas.microsoft.com/office/drawing/2014/main" id="{D30905E3-A655-30D0-97AF-128F6C77BCBC}"/>
              </a:ext>
            </a:extLst>
          </p:cNvPr>
          <p:cNvGrpSpPr/>
          <p:nvPr/>
        </p:nvGrpSpPr>
        <p:grpSpPr>
          <a:xfrm>
            <a:off x="6166568" y="2195446"/>
            <a:ext cx="2559572" cy="2200803"/>
            <a:chOff x="5930348" y="1744912"/>
            <a:chExt cx="2559572" cy="2200803"/>
          </a:xfrm>
        </p:grpSpPr>
        <p:cxnSp>
          <p:nvCxnSpPr>
            <p:cNvPr id="203" name="Gerade Verbindung mit Pfeil 202">
              <a:extLst>
                <a:ext uri="{FF2B5EF4-FFF2-40B4-BE49-F238E27FC236}">
                  <a16:creationId xmlns:a16="http://schemas.microsoft.com/office/drawing/2014/main" id="{71E5C053-1359-359A-40F8-136D6C0B57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6574" y="3518453"/>
              <a:ext cx="17824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4" name="Gerade Verbindung mit Pfeil 203">
              <a:extLst>
                <a:ext uri="{FF2B5EF4-FFF2-40B4-BE49-F238E27FC236}">
                  <a16:creationId xmlns:a16="http://schemas.microsoft.com/office/drawing/2014/main" id="{EAF19F95-9138-E507-FA09-E02459E55C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46574" y="2081420"/>
              <a:ext cx="0" cy="1437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5" name="Textfeld 204">
              <a:extLst>
                <a:ext uri="{FF2B5EF4-FFF2-40B4-BE49-F238E27FC236}">
                  <a16:creationId xmlns:a16="http://schemas.microsoft.com/office/drawing/2014/main" id="{1035106E-2F0B-7CF9-BD7C-E6EB9259E1F0}"/>
                </a:ext>
              </a:extLst>
            </p:cNvPr>
            <p:cNvSpPr txBox="1"/>
            <p:nvPr/>
          </p:nvSpPr>
          <p:spPr>
            <a:xfrm>
              <a:off x="8090452" y="3684105"/>
              <a:ext cx="399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Zeit</a:t>
              </a:r>
            </a:p>
          </p:txBody>
        </p:sp>
        <p:sp>
          <p:nvSpPr>
            <p:cNvPr id="206" name="Textfeld 205">
              <a:extLst>
                <a:ext uri="{FF2B5EF4-FFF2-40B4-BE49-F238E27FC236}">
                  <a16:creationId xmlns:a16="http://schemas.microsoft.com/office/drawing/2014/main" id="{EDD9C3F1-20B0-833D-F450-E6047EE2F759}"/>
                </a:ext>
              </a:extLst>
            </p:cNvPr>
            <p:cNvSpPr txBox="1"/>
            <p:nvPr/>
          </p:nvSpPr>
          <p:spPr>
            <a:xfrm>
              <a:off x="5930348" y="1744912"/>
              <a:ext cx="6692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Schaden in €</a:t>
              </a: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FB99A8E9-7E39-ADBA-0E95-1EC79FC5DBA3}"/>
                </a:ext>
              </a:extLst>
            </p:cNvPr>
            <p:cNvSpPr/>
            <p:nvPr/>
          </p:nvSpPr>
          <p:spPr bwMode="auto">
            <a:xfrm>
              <a:off x="7120063" y="320999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A8A45402-3408-AAAD-6E87-1133D39A8E79}"/>
                </a:ext>
              </a:extLst>
            </p:cNvPr>
            <p:cNvSpPr/>
            <p:nvPr/>
          </p:nvSpPr>
          <p:spPr bwMode="auto">
            <a:xfrm>
              <a:off x="6831503" y="338592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FF279661-EFBC-909F-2B5A-23899DB02395}"/>
                </a:ext>
              </a:extLst>
            </p:cNvPr>
            <p:cNvSpPr/>
            <p:nvPr/>
          </p:nvSpPr>
          <p:spPr bwMode="auto">
            <a:xfrm rot="16200000">
              <a:off x="7152862" y="29148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7A404B9D-61A8-29F6-F207-4008DBF1C357}"/>
                </a:ext>
              </a:extLst>
            </p:cNvPr>
            <p:cNvSpPr/>
            <p:nvPr/>
          </p:nvSpPr>
          <p:spPr bwMode="auto">
            <a:xfrm rot="16200000">
              <a:off x="7282069" y="321332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888D41D5-F641-5873-E342-0B4F3C1C01F1}"/>
                </a:ext>
              </a:extLst>
            </p:cNvPr>
            <p:cNvSpPr/>
            <p:nvPr/>
          </p:nvSpPr>
          <p:spPr bwMode="auto">
            <a:xfrm>
              <a:off x="7272463" y="336239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29EDC3D8-7D31-323B-1EAB-B90690E1663E}"/>
                </a:ext>
              </a:extLst>
            </p:cNvPr>
            <p:cNvSpPr/>
            <p:nvPr/>
          </p:nvSpPr>
          <p:spPr bwMode="auto">
            <a:xfrm rot="16200000">
              <a:off x="7305262" y="30672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BE4DC989-ACD4-299A-3EFC-5101BE7C2224}"/>
                </a:ext>
              </a:extLst>
            </p:cNvPr>
            <p:cNvSpPr/>
            <p:nvPr/>
          </p:nvSpPr>
          <p:spPr bwMode="auto">
            <a:xfrm rot="1877427">
              <a:off x="6934537" y="329613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DAEA4E77-6F33-7DBF-7726-932ED8CE2130}"/>
                </a:ext>
              </a:extLst>
            </p:cNvPr>
            <p:cNvSpPr/>
            <p:nvPr/>
          </p:nvSpPr>
          <p:spPr bwMode="auto">
            <a:xfrm rot="1877427">
              <a:off x="7182683" y="276970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988C35D6-6D8D-614D-7256-953613966290}"/>
                </a:ext>
              </a:extLst>
            </p:cNvPr>
            <p:cNvSpPr/>
            <p:nvPr/>
          </p:nvSpPr>
          <p:spPr bwMode="auto">
            <a:xfrm rot="1877427">
              <a:off x="6798377" y="292873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4C9E2913-D702-F520-D8A8-A18AFB829B4A}"/>
                </a:ext>
              </a:extLst>
            </p:cNvPr>
            <p:cNvSpPr/>
            <p:nvPr/>
          </p:nvSpPr>
          <p:spPr bwMode="auto">
            <a:xfrm rot="18077427">
              <a:off x="6967336" y="30009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E270E837-223B-1110-CCAF-19EA04E51146}"/>
                </a:ext>
              </a:extLst>
            </p:cNvPr>
            <p:cNvSpPr/>
            <p:nvPr/>
          </p:nvSpPr>
          <p:spPr bwMode="auto">
            <a:xfrm rot="18077427">
              <a:off x="6798377" y="292873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4B9E807-8F3D-E3E6-6659-B6124BBDCB4E}"/>
                </a:ext>
              </a:extLst>
            </p:cNvPr>
            <p:cNvSpPr/>
            <p:nvPr/>
          </p:nvSpPr>
          <p:spPr bwMode="auto">
            <a:xfrm rot="18077427">
              <a:off x="7096543" y="329946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CEC98556-30F9-DF38-290E-EB22174C9384}"/>
                </a:ext>
              </a:extLst>
            </p:cNvPr>
            <p:cNvSpPr/>
            <p:nvPr/>
          </p:nvSpPr>
          <p:spPr bwMode="auto">
            <a:xfrm rot="1877427">
              <a:off x="7086937" y="344853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F4D1AC73-66D4-368E-4B85-15D5188C83B3}"/>
                </a:ext>
              </a:extLst>
            </p:cNvPr>
            <p:cNvSpPr/>
            <p:nvPr/>
          </p:nvSpPr>
          <p:spPr bwMode="auto">
            <a:xfrm rot="1877427">
              <a:off x="6798377" y="292873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7DD7BDC8-4ACE-5C7A-C8F3-9ACD9CA3148E}"/>
                </a:ext>
              </a:extLst>
            </p:cNvPr>
            <p:cNvSpPr/>
            <p:nvPr/>
          </p:nvSpPr>
          <p:spPr bwMode="auto">
            <a:xfrm rot="18077427">
              <a:off x="7119736" y="31533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907FB6A-D030-323C-0888-533E3A829398}"/>
                </a:ext>
              </a:extLst>
            </p:cNvPr>
            <p:cNvSpPr/>
            <p:nvPr/>
          </p:nvSpPr>
          <p:spPr bwMode="auto">
            <a:xfrm rot="18077427">
              <a:off x="7248943" y="345186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3DE6E0E-7FD3-9031-2608-969314934A02}"/>
                </a:ext>
              </a:extLst>
            </p:cNvPr>
            <p:cNvSpPr/>
            <p:nvPr/>
          </p:nvSpPr>
          <p:spPr bwMode="auto">
            <a:xfrm>
              <a:off x="6775513" y="320337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D194455D-0E61-6DD5-99BC-D5899FDF97FB}"/>
                </a:ext>
              </a:extLst>
            </p:cNvPr>
            <p:cNvSpPr/>
            <p:nvPr/>
          </p:nvSpPr>
          <p:spPr bwMode="auto">
            <a:xfrm>
              <a:off x="7083293" y="340580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D05CAA21-1C9D-D843-EC00-AC774800F541}"/>
                </a:ext>
              </a:extLst>
            </p:cNvPr>
            <p:cNvSpPr/>
            <p:nvPr/>
          </p:nvSpPr>
          <p:spPr bwMode="auto">
            <a:xfrm>
              <a:off x="7235693" y="28624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E9470A1-F538-0EA2-119E-DF07FA9139E4}"/>
                </a:ext>
              </a:extLst>
            </p:cNvPr>
            <p:cNvSpPr/>
            <p:nvPr/>
          </p:nvSpPr>
          <p:spPr bwMode="auto">
            <a:xfrm rot="16200000">
              <a:off x="6808312" y="29081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FE06979-FDBB-3EF7-1538-95D562FA12D9}"/>
                </a:ext>
              </a:extLst>
            </p:cNvPr>
            <p:cNvSpPr/>
            <p:nvPr/>
          </p:nvSpPr>
          <p:spPr bwMode="auto">
            <a:xfrm rot="16200000">
              <a:off x="7235693" y="28624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38A2723-2FF0-92D4-36FA-4BE154191E76}"/>
                </a:ext>
              </a:extLst>
            </p:cNvPr>
            <p:cNvSpPr/>
            <p:nvPr/>
          </p:nvSpPr>
          <p:spPr bwMode="auto">
            <a:xfrm rot="16200000">
              <a:off x="6937519" y="320669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DE05AD49-2F1E-8B9A-BAFF-D15C1DBC99E8}"/>
                </a:ext>
              </a:extLst>
            </p:cNvPr>
            <p:cNvSpPr/>
            <p:nvPr/>
          </p:nvSpPr>
          <p:spPr bwMode="auto">
            <a:xfrm>
              <a:off x="6927913" y="335577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65AB114-017C-9C8E-7B38-CC5A1E686180}"/>
                </a:ext>
              </a:extLst>
            </p:cNvPr>
            <p:cNvSpPr/>
            <p:nvPr/>
          </p:nvSpPr>
          <p:spPr bwMode="auto">
            <a:xfrm>
              <a:off x="7235693" y="28624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D825A4A9-C23B-8558-62EF-333647F8390C}"/>
                </a:ext>
              </a:extLst>
            </p:cNvPr>
            <p:cNvSpPr/>
            <p:nvPr/>
          </p:nvSpPr>
          <p:spPr bwMode="auto">
            <a:xfrm>
              <a:off x="6791753" y="29883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61224A62-5766-E807-6444-377F884221A2}"/>
                </a:ext>
              </a:extLst>
            </p:cNvPr>
            <p:cNvSpPr/>
            <p:nvPr/>
          </p:nvSpPr>
          <p:spPr bwMode="auto">
            <a:xfrm rot="16200000">
              <a:off x="6960712" y="30605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A591CDB5-6050-B203-7E11-3F375B58EBBC}"/>
                </a:ext>
              </a:extLst>
            </p:cNvPr>
            <p:cNvSpPr/>
            <p:nvPr/>
          </p:nvSpPr>
          <p:spPr bwMode="auto">
            <a:xfrm rot="16200000">
              <a:off x="6791753" y="29883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FBD2FED8-F40A-117C-5693-46FCE6CA349D}"/>
                </a:ext>
              </a:extLst>
            </p:cNvPr>
            <p:cNvSpPr/>
            <p:nvPr/>
          </p:nvSpPr>
          <p:spPr bwMode="auto">
            <a:xfrm rot="16200000">
              <a:off x="7089919" y="335909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AD3A62D0-6C00-F0AC-7037-3D9F4EA7FF53}"/>
                </a:ext>
              </a:extLst>
            </p:cNvPr>
            <p:cNvSpPr/>
            <p:nvPr/>
          </p:nvSpPr>
          <p:spPr bwMode="auto">
            <a:xfrm rot="1877427">
              <a:off x="6589987" y="328951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E26D61B6-9E21-E308-377A-C0D1FFD5A8FD}"/>
                </a:ext>
              </a:extLst>
            </p:cNvPr>
            <p:cNvSpPr/>
            <p:nvPr/>
          </p:nvSpPr>
          <p:spPr bwMode="auto">
            <a:xfrm rot="1877427">
              <a:off x="6897767" y="27962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3C530C1-0CAD-391D-0A6F-29A88FED49B7}"/>
                </a:ext>
              </a:extLst>
            </p:cNvPr>
            <p:cNvSpPr/>
            <p:nvPr/>
          </p:nvSpPr>
          <p:spPr bwMode="auto">
            <a:xfrm rot="1877427">
              <a:off x="7050167" y="29486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7640A6D-03E7-7DD4-659B-3BFDE26102B2}"/>
                </a:ext>
              </a:extLst>
            </p:cNvPr>
            <p:cNvSpPr/>
            <p:nvPr/>
          </p:nvSpPr>
          <p:spPr bwMode="auto">
            <a:xfrm rot="18077427">
              <a:off x="6622786" y="29943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2F155AEA-7642-86C4-3303-76BA944E0A24}"/>
                </a:ext>
              </a:extLst>
            </p:cNvPr>
            <p:cNvSpPr/>
            <p:nvPr/>
          </p:nvSpPr>
          <p:spPr bwMode="auto">
            <a:xfrm rot="18077427">
              <a:off x="7050167" y="29486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74CC180-F31A-0298-1120-E5267B93E17B}"/>
                </a:ext>
              </a:extLst>
            </p:cNvPr>
            <p:cNvSpPr/>
            <p:nvPr/>
          </p:nvSpPr>
          <p:spPr bwMode="auto">
            <a:xfrm rot="18077427">
              <a:off x="6751993" y="329283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B6256D8B-53FF-3E8D-0AA2-59A39F4B9F38}"/>
                </a:ext>
              </a:extLst>
            </p:cNvPr>
            <p:cNvSpPr/>
            <p:nvPr/>
          </p:nvSpPr>
          <p:spPr bwMode="auto">
            <a:xfrm rot="1877427">
              <a:off x="6742387" y="344191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FDD3DA82-CD43-CFF6-59A2-3C254B00BF3A}"/>
                </a:ext>
              </a:extLst>
            </p:cNvPr>
            <p:cNvSpPr/>
            <p:nvPr/>
          </p:nvSpPr>
          <p:spPr bwMode="auto">
            <a:xfrm rot="1877427">
              <a:off x="7050167" y="29486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88DA5D22-FF6B-63F8-25D3-DC9DA4E2E8B4}"/>
                </a:ext>
              </a:extLst>
            </p:cNvPr>
            <p:cNvSpPr/>
            <p:nvPr/>
          </p:nvSpPr>
          <p:spPr bwMode="auto">
            <a:xfrm rot="1877427">
              <a:off x="7202567" y="31010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91D6BA92-010B-9EE9-D01F-6394E37DBB41}"/>
                </a:ext>
              </a:extLst>
            </p:cNvPr>
            <p:cNvSpPr/>
            <p:nvPr/>
          </p:nvSpPr>
          <p:spPr bwMode="auto">
            <a:xfrm rot="18077427">
              <a:off x="6775186" y="31467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D8E1EAE-6DB6-4C73-B73B-A6FE623AB46E}"/>
                </a:ext>
              </a:extLst>
            </p:cNvPr>
            <p:cNvSpPr/>
            <p:nvPr/>
          </p:nvSpPr>
          <p:spPr bwMode="auto">
            <a:xfrm rot="18077427">
              <a:off x="7202567" y="31010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55C60D5D-DBA6-2E50-712E-516F13B66DE9}"/>
                </a:ext>
              </a:extLst>
            </p:cNvPr>
            <p:cNvSpPr/>
            <p:nvPr/>
          </p:nvSpPr>
          <p:spPr bwMode="auto">
            <a:xfrm rot="18077427">
              <a:off x="6904393" y="344523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8253409-F925-BD1E-3F26-91AA40980A95}"/>
                </a:ext>
              </a:extLst>
            </p:cNvPr>
            <p:cNvSpPr/>
            <p:nvPr/>
          </p:nvSpPr>
          <p:spPr bwMode="auto">
            <a:xfrm>
              <a:off x="6828523" y="27925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D3F5004-8752-8592-7D82-321CDD8B1FCE}"/>
                </a:ext>
              </a:extLst>
            </p:cNvPr>
            <p:cNvSpPr/>
            <p:nvPr/>
          </p:nvSpPr>
          <p:spPr bwMode="auto">
            <a:xfrm rot="1877427">
              <a:off x="6775519" y="305760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5171B7F-DCDC-8987-6C89-CFC455940516}"/>
                </a:ext>
              </a:extLst>
            </p:cNvPr>
            <p:cNvSpPr/>
            <p:nvPr/>
          </p:nvSpPr>
          <p:spPr bwMode="auto">
            <a:xfrm rot="1877427">
              <a:off x="6835151" y="281244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95C3B78B-CA81-B7A7-838E-55522E6B6936}"/>
                </a:ext>
              </a:extLst>
            </p:cNvPr>
            <p:cNvSpPr/>
            <p:nvPr/>
          </p:nvSpPr>
          <p:spPr bwMode="auto">
            <a:xfrm>
              <a:off x="7272467" y="344191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B1573DE7-EE42-DC8E-C9A6-4F803A7E5F2C}"/>
                </a:ext>
              </a:extLst>
            </p:cNvPr>
            <p:cNvSpPr/>
            <p:nvPr/>
          </p:nvSpPr>
          <p:spPr bwMode="auto">
            <a:xfrm rot="16200000">
              <a:off x="7305266" y="31467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EC01C852-67DE-CABB-B119-89D945C13395}"/>
                </a:ext>
              </a:extLst>
            </p:cNvPr>
            <p:cNvSpPr/>
            <p:nvPr/>
          </p:nvSpPr>
          <p:spPr bwMode="auto">
            <a:xfrm>
              <a:off x="7332103" y="28720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0438855C-D804-B575-5E5D-E1169084F5C4}"/>
                </a:ext>
              </a:extLst>
            </p:cNvPr>
            <p:cNvSpPr/>
            <p:nvPr/>
          </p:nvSpPr>
          <p:spPr bwMode="auto">
            <a:xfrm rot="1877427">
              <a:off x="6778503" y="303475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C9388EA-A6ED-F0C4-B711-2512CB83F58E}"/>
                </a:ext>
              </a:extLst>
            </p:cNvPr>
            <p:cNvSpPr/>
            <p:nvPr/>
          </p:nvSpPr>
          <p:spPr bwMode="auto">
            <a:xfrm rot="1877427">
              <a:off x="7239341" y="298472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947813B-2211-F714-5ABA-D2CE65712B2A}"/>
                </a:ext>
              </a:extLst>
            </p:cNvPr>
            <p:cNvSpPr/>
            <p:nvPr/>
          </p:nvSpPr>
          <p:spPr bwMode="auto">
            <a:xfrm>
              <a:off x="8090452" y="23287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00FB5596-C16D-636A-0508-4F93CDE67310}"/>
                </a:ext>
              </a:extLst>
            </p:cNvPr>
            <p:cNvSpPr/>
            <p:nvPr/>
          </p:nvSpPr>
          <p:spPr bwMode="auto">
            <a:xfrm>
              <a:off x="6738741" y="284259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91BDD386-84E9-1DAE-F755-3E5CCC45C499}"/>
                </a:ext>
              </a:extLst>
            </p:cNvPr>
            <p:cNvSpPr/>
            <p:nvPr/>
          </p:nvSpPr>
          <p:spPr bwMode="auto">
            <a:xfrm rot="16200000">
              <a:off x="6738741" y="284259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DD703B2-3643-D1DD-3176-A25CCB30AF25}"/>
                </a:ext>
              </a:extLst>
            </p:cNvPr>
            <p:cNvSpPr/>
            <p:nvPr/>
          </p:nvSpPr>
          <p:spPr bwMode="auto">
            <a:xfrm>
              <a:off x="6738741" y="284259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4A193416-9F64-67D3-D0D5-4F587420BDD8}"/>
                </a:ext>
              </a:extLst>
            </p:cNvPr>
            <p:cNvSpPr/>
            <p:nvPr/>
          </p:nvSpPr>
          <p:spPr bwMode="auto">
            <a:xfrm>
              <a:off x="6891141" y="299499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5294AD3E-92A6-8309-8401-2710B016270C}"/>
                </a:ext>
              </a:extLst>
            </p:cNvPr>
            <p:cNvSpPr/>
            <p:nvPr/>
          </p:nvSpPr>
          <p:spPr bwMode="auto">
            <a:xfrm rot="16200000">
              <a:off x="6891141" y="299499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DEF2E7A4-A5A4-FC98-DE8A-A06353DDD40B}"/>
                </a:ext>
              </a:extLst>
            </p:cNvPr>
            <p:cNvSpPr/>
            <p:nvPr/>
          </p:nvSpPr>
          <p:spPr bwMode="auto">
            <a:xfrm rot="1877427">
              <a:off x="6685737" y="31076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CBB0620A-76ED-6912-ECA6-C9D15541711D}"/>
                </a:ext>
              </a:extLst>
            </p:cNvPr>
            <p:cNvSpPr/>
            <p:nvPr/>
          </p:nvSpPr>
          <p:spPr bwMode="auto">
            <a:xfrm rot="18077427">
              <a:off x="6685737" y="31076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AD178B82-83D0-1390-02AC-A948AF3AAE9C}"/>
                </a:ext>
              </a:extLst>
            </p:cNvPr>
            <p:cNvSpPr/>
            <p:nvPr/>
          </p:nvSpPr>
          <p:spPr bwMode="auto">
            <a:xfrm rot="16200000">
              <a:off x="6596282" y="32196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3787C0A4-553A-D24D-83AC-BFC433043DDE}"/>
                </a:ext>
              </a:extLst>
            </p:cNvPr>
            <p:cNvSpPr/>
            <p:nvPr/>
          </p:nvSpPr>
          <p:spPr bwMode="auto">
            <a:xfrm>
              <a:off x="6735761" y="29449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40A577FC-4771-1B51-C0FE-2CBA02F02D1F}"/>
                </a:ext>
              </a:extLst>
            </p:cNvPr>
            <p:cNvSpPr/>
            <p:nvPr/>
          </p:nvSpPr>
          <p:spPr bwMode="auto">
            <a:xfrm rot="1877427">
              <a:off x="6685737" y="31076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E354D073-1A56-87B7-FD7C-F7FBBA56A30A}"/>
                </a:ext>
              </a:extLst>
            </p:cNvPr>
            <p:cNvSpPr/>
            <p:nvPr/>
          </p:nvSpPr>
          <p:spPr bwMode="auto">
            <a:xfrm>
              <a:off x="6632729" y="29883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A0F00500-FC27-FFFA-F040-1DA2E4C84B77}"/>
                </a:ext>
              </a:extLst>
            </p:cNvPr>
            <p:cNvSpPr/>
            <p:nvPr/>
          </p:nvSpPr>
          <p:spPr bwMode="auto">
            <a:xfrm>
              <a:off x="6679113" y="31672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23FC867B-CC97-25FC-3D16-ED46AFA6BD9F}"/>
                </a:ext>
              </a:extLst>
            </p:cNvPr>
            <p:cNvSpPr/>
            <p:nvPr/>
          </p:nvSpPr>
          <p:spPr bwMode="auto">
            <a:xfrm rot="16200000">
              <a:off x="6679113" y="31672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2E5D6894-945F-9F4B-98D0-342418923735}"/>
                </a:ext>
              </a:extLst>
            </p:cNvPr>
            <p:cNvSpPr/>
            <p:nvPr/>
          </p:nvSpPr>
          <p:spPr bwMode="auto">
            <a:xfrm>
              <a:off x="6679113" y="31672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C3280818-49EA-CBAF-BE01-31C43E773643}"/>
                </a:ext>
              </a:extLst>
            </p:cNvPr>
            <p:cNvSpPr/>
            <p:nvPr/>
          </p:nvSpPr>
          <p:spPr bwMode="auto">
            <a:xfrm>
              <a:off x="6775515" y="342203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8CA99299-E18C-8A8A-6F63-70FEEF642AF9}"/>
                </a:ext>
              </a:extLst>
            </p:cNvPr>
            <p:cNvSpPr/>
            <p:nvPr/>
          </p:nvSpPr>
          <p:spPr bwMode="auto">
            <a:xfrm>
              <a:off x="7083295" y="292873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747D3C5F-013B-D604-7FE2-70D188EEF6A1}"/>
                </a:ext>
              </a:extLst>
            </p:cNvPr>
            <p:cNvSpPr/>
            <p:nvPr/>
          </p:nvSpPr>
          <p:spPr bwMode="auto">
            <a:xfrm>
              <a:off x="7215817" y="31076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C4F6895F-D460-CEA2-170E-B6AFBF5328B3}"/>
                </a:ext>
              </a:extLst>
            </p:cNvPr>
            <p:cNvSpPr/>
            <p:nvPr/>
          </p:nvSpPr>
          <p:spPr bwMode="auto">
            <a:xfrm rot="16200000">
              <a:off x="6788436" y="31533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B0561495-7BFD-DD70-A2A3-B87AC26E721F}"/>
                </a:ext>
              </a:extLst>
            </p:cNvPr>
            <p:cNvSpPr/>
            <p:nvPr/>
          </p:nvSpPr>
          <p:spPr bwMode="auto">
            <a:xfrm rot="16200000">
              <a:off x="7215817" y="31076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0811C60D-8B14-230D-E920-B4E2072BFAEE}"/>
                </a:ext>
              </a:extLst>
            </p:cNvPr>
            <p:cNvSpPr/>
            <p:nvPr/>
          </p:nvSpPr>
          <p:spPr bwMode="auto">
            <a:xfrm>
              <a:off x="6927915" y="28787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59D0BEE8-D1F8-A5DE-9642-D1546F67DA18}"/>
                </a:ext>
              </a:extLst>
            </p:cNvPr>
            <p:cNvSpPr/>
            <p:nvPr/>
          </p:nvSpPr>
          <p:spPr bwMode="auto">
            <a:xfrm>
              <a:off x="7215817" y="310763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C1B2023-221E-2EA8-821C-2A35E459F185}"/>
                </a:ext>
              </a:extLst>
            </p:cNvPr>
            <p:cNvSpPr/>
            <p:nvPr/>
          </p:nvSpPr>
          <p:spPr bwMode="auto">
            <a:xfrm rot="1877427">
              <a:off x="6877891" y="304137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4A40FAC-BBF2-13A6-BE99-1B97B9DDE0DC}"/>
                </a:ext>
              </a:extLst>
            </p:cNvPr>
            <p:cNvSpPr/>
            <p:nvPr/>
          </p:nvSpPr>
          <p:spPr bwMode="auto">
            <a:xfrm rot="1877427">
              <a:off x="6742389" y="296484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DCF54F63-0F73-9DF9-40DE-C18C1283B5A2}"/>
                </a:ext>
              </a:extLst>
            </p:cNvPr>
            <p:cNvSpPr/>
            <p:nvPr/>
          </p:nvSpPr>
          <p:spPr bwMode="auto">
            <a:xfrm>
              <a:off x="6738745" y="292210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FD726BDB-3A8A-7EF0-F08E-A0B92B25C119}"/>
                </a:ext>
              </a:extLst>
            </p:cNvPr>
            <p:cNvSpPr/>
            <p:nvPr/>
          </p:nvSpPr>
          <p:spPr bwMode="auto">
            <a:xfrm>
              <a:off x="6871267" y="31010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4619799F-05DB-7D88-ECBB-B23476EC6D51}"/>
                </a:ext>
              </a:extLst>
            </p:cNvPr>
            <p:cNvSpPr/>
            <p:nvPr/>
          </p:nvSpPr>
          <p:spPr bwMode="auto">
            <a:xfrm rot="16200000">
              <a:off x="6871267" y="31010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A835C7B3-014E-EACA-6A16-F057F0C50B7F}"/>
                </a:ext>
              </a:extLst>
            </p:cNvPr>
            <p:cNvSpPr/>
            <p:nvPr/>
          </p:nvSpPr>
          <p:spPr bwMode="auto">
            <a:xfrm>
              <a:off x="6871267" y="310101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E05FEA5-D20B-7B71-5017-C6D57662408F}"/>
                </a:ext>
              </a:extLst>
            </p:cNvPr>
            <p:cNvSpPr/>
            <p:nvPr/>
          </p:nvSpPr>
          <p:spPr bwMode="auto">
            <a:xfrm>
              <a:off x="7060437" y="305760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BCD50439-1846-18AE-166B-27A02E10B205}"/>
                </a:ext>
              </a:extLst>
            </p:cNvPr>
            <p:cNvSpPr/>
            <p:nvPr/>
          </p:nvSpPr>
          <p:spPr bwMode="auto">
            <a:xfrm>
              <a:off x="6997159" y="33329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0C7D592A-1795-3EAF-6DB4-AF73A31BE6A0}"/>
                </a:ext>
              </a:extLst>
            </p:cNvPr>
            <p:cNvSpPr/>
            <p:nvPr/>
          </p:nvSpPr>
          <p:spPr bwMode="auto">
            <a:xfrm rot="16200000">
              <a:off x="6997159" y="33329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E6291D06-D9FD-B0B9-69F0-03160CD937E9}"/>
                </a:ext>
              </a:extLst>
            </p:cNvPr>
            <p:cNvSpPr/>
            <p:nvPr/>
          </p:nvSpPr>
          <p:spPr bwMode="auto">
            <a:xfrm>
              <a:off x="7189313" y="32666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FE31FD1-6F1B-B012-8021-713CE95F1888}"/>
                </a:ext>
              </a:extLst>
            </p:cNvPr>
            <p:cNvSpPr/>
            <p:nvPr/>
          </p:nvSpPr>
          <p:spPr bwMode="auto">
            <a:xfrm>
              <a:off x="7033933" y="32166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475F7FB7-EC91-59DE-ABCD-D9EAFA855A41}"/>
                </a:ext>
              </a:extLst>
            </p:cNvPr>
            <p:cNvSpPr/>
            <p:nvPr/>
          </p:nvSpPr>
          <p:spPr bwMode="auto">
            <a:xfrm>
              <a:off x="7036913" y="34521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A3475777-47AE-E109-7C9F-B9635EFAF38A}"/>
                </a:ext>
              </a:extLst>
            </p:cNvPr>
            <p:cNvSpPr/>
            <p:nvPr/>
          </p:nvSpPr>
          <p:spPr bwMode="auto">
            <a:xfrm rot="16200000">
              <a:off x="7036913" y="34521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3637F5A-24F7-2E73-604A-EE37A0CCE3DE}"/>
                </a:ext>
              </a:extLst>
            </p:cNvPr>
            <p:cNvSpPr/>
            <p:nvPr/>
          </p:nvSpPr>
          <p:spPr bwMode="auto">
            <a:xfrm>
              <a:off x="7036913" y="34521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032B154-58C1-9DA9-E716-BF49A88FA100}"/>
                </a:ext>
              </a:extLst>
            </p:cNvPr>
            <p:cNvSpPr/>
            <p:nvPr/>
          </p:nvSpPr>
          <p:spPr bwMode="auto">
            <a:xfrm>
              <a:off x="7073687" y="333589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2C36221C-FCC7-D70F-5B59-66905DEDF6DE}"/>
                </a:ext>
              </a:extLst>
            </p:cNvPr>
            <p:cNvSpPr/>
            <p:nvPr/>
          </p:nvSpPr>
          <p:spPr bwMode="auto">
            <a:xfrm>
              <a:off x="6765249" y="284259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05F92B23-00F7-DFB2-B712-C5550B0C2CAB}"/>
                </a:ext>
              </a:extLst>
            </p:cNvPr>
            <p:cNvSpPr/>
            <p:nvPr/>
          </p:nvSpPr>
          <p:spPr bwMode="auto">
            <a:xfrm>
              <a:off x="7226087" y="279256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10AF4EA6-FAEF-3C1C-A7D1-36C53AA408B4}"/>
                </a:ext>
              </a:extLst>
            </p:cNvPr>
            <p:cNvSpPr/>
            <p:nvPr/>
          </p:nvSpPr>
          <p:spPr bwMode="auto">
            <a:xfrm>
              <a:off x="7036917" y="283597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4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1E22C-048F-7FF7-A5CD-746BE0DF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rafik 112">
            <a:extLst>
              <a:ext uri="{FF2B5EF4-FFF2-40B4-BE49-F238E27FC236}">
                <a16:creationId xmlns:a16="http://schemas.microsoft.com/office/drawing/2014/main" id="{03359B1C-2C3A-10FB-5F89-F9912355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5200" y1="8485" x2="45200" y2="8485"/>
                        <a14:backgroundMark x1="45200" y1="7273" x2="41600" y2="8889"/>
                        <a14:backgroundMark x1="43800" y1="6061" x2="65000" y2="11919"/>
                        <a14:backgroundMark x1="65000" y1="11919" x2="91200" y2="48081"/>
                        <a14:backgroundMark x1="91200" y1="48081" x2="94600" y2="69495"/>
                        <a14:backgroundMark x1="94600" y1="69495" x2="88800" y2="91515"/>
                        <a14:backgroundMark x1="88800" y1="91515" x2="45600" y2="98586"/>
                        <a14:backgroundMark x1="45600" y1="98586" x2="23400" y2="95152"/>
                        <a14:backgroundMark x1="23400" y1="95152" x2="3000" y2="84040"/>
                        <a14:backgroundMark x1="3000" y1="84040" x2="200" y2="60000"/>
                        <a14:backgroundMark x1="200" y1="60000" x2="20400" y2="21212"/>
                        <a14:backgroundMark x1="20400" y1="21212" x2="20400" y2="2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761" y="2474907"/>
            <a:ext cx="2233582" cy="22112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DA72FC-173A-5D86-FD7A-4F71A86B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Wunsch nach mehr Daten?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E5B9A1AB-0A90-B632-F5D9-A5F00034B4FF}"/>
              </a:ext>
            </a:extLst>
          </p:cNvPr>
          <p:cNvSpPr txBox="1"/>
          <p:nvPr/>
        </p:nvSpPr>
        <p:spPr>
          <a:xfrm>
            <a:off x="1582463" y="1219032"/>
            <a:ext cx="597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= kausaler Zusammenhang zwischen Risikofaktor und Schadenbedarf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8CF974-A783-B99E-7B42-EF033DF82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4266" y="1076528"/>
            <a:ext cx="522572" cy="5296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35FAA7B-239A-93DF-F5F1-D970CD557956}"/>
              </a:ext>
            </a:extLst>
          </p:cNvPr>
          <p:cNvSpPr txBox="1"/>
          <p:nvPr/>
        </p:nvSpPr>
        <p:spPr>
          <a:xfrm>
            <a:off x="1203798" y="1961487"/>
            <a:ext cx="1306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Ausgangslage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E5E48C3-E01B-C4F7-731A-2B61480710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10" t="13112" r="2477" b="1403"/>
          <a:stretch>
            <a:fillRect/>
          </a:stretch>
        </p:blipFill>
        <p:spPr>
          <a:xfrm>
            <a:off x="668765" y="2491266"/>
            <a:ext cx="2508937" cy="19510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2BF3FFE-9D6A-96CA-515C-3AA9BF2314C7}"/>
              </a:ext>
            </a:extLst>
          </p:cNvPr>
          <p:cNvSpPr txBox="1"/>
          <p:nvPr/>
        </p:nvSpPr>
        <p:spPr>
          <a:xfrm>
            <a:off x="5740137" y="1961487"/>
            <a:ext cx="1187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mehr Daten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F7FE637C-837F-9954-1EFB-CCE55BB042D5}"/>
              </a:ext>
            </a:extLst>
          </p:cNvPr>
          <p:cNvSpPr txBox="1"/>
          <p:nvPr/>
        </p:nvSpPr>
        <p:spPr>
          <a:xfrm rot="16200000">
            <a:off x="7551907" y="3018685"/>
            <a:ext cx="2889115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00" dirty="0">
                <a:latin typeface="+mn-lt"/>
              </a:rPr>
              <a:t>&lt;a </a:t>
            </a:r>
            <a:r>
              <a:rPr lang="de-DE" sz="500" dirty="0" err="1">
                <a:latin typeface="+mn-lt"/>
              </a:rPr>
              <a:t>href</a:t>
            </a:r>
            <a:r>
              <a:rPr lang="de-DE" sz="500" dirty="0">
                <a:latin typeface="+mn-lt"/>
              </a:rPr>
              <a:t>="https://</a:t>
            </a:r>
            <a:r>
              <a:rPr lang="de-DE" sz="500" dirty="0" err="1">
                <a:latin typeface="+mn-lt"/>
              </a:rPr>
              <a:t>de.vecteezy.com</a:t>
            </a:r>
            <a:r>
              <a:rPr lang="de-DE" sz="500" dirty="0">
                <a:latin typeface="+mn-lt"/>
              </a:rPr>
              <a:t>/gratis-vektor/heu"&gt;Heu Vektoren von </a:t>
            </a:r>
            <a:r>
              <a:rPr lang="de-DE" sz="500" dirty="0" err="1">
                <a:latin typeface="+mn-lt"/>
              </a:rPr>
              <a:t>Vecteezy</a:t>
            </a:r>
            <a:r>
              <a:rPr lang="de-DE" sz="500" dirty="0">
                <a:latin typeface="+mn-lt"/>
              </a:rPr>
              <a:t>&lt;/a&gt;</a:t>
            </a:r>
          </a:p>
        </p:txBody>
      </p:sp>
      <p:pic>
        <p:nvPicPr>
          <p:cNvPr id="112" name="Grafik 111">
            <a:extLst>
              <a:ext uri="{FF2B5EF4-FFF2-40B4-BE49-F238E27FC236}">
                <a16:creationId xmlns:a16="http://schemas.microsoft.com/office/drawing/2014/main" id="{FE19B4CF-853E-485C-2ABF-DE45A438D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5200" y1="8485" x2="45200" y2="8485"/>
                        <a14:backgroundMark x1="45200" y1="7273" x2="41600" y2="8889"/>
                        <a14:backgroundMark x1="43800" y1="6061" x2="65000" y2="11919"/>
                        <a14:backgroundMark x1="65000" y1="11919" x2="91200" y2="48081"/>
                        <a14:backgroundMark x1="91200" y1="48081" x2="94600" y2="69495"/>
                        <a14:backgroundMark x1="94600" y1="69495" x2="88800" y2="91515"/>
                        <a14:backgroundMark x1="88800" y1="91515" x2="45600" y2="98586"/>
                        <a14:backgroundMark x1="45600" y1="98586" x2="23400" y2="95152"/>
                        <a14:backgroundMark x1="23400" y1="95152" x2="3000" y2="84040"/>
                        <a14:backgroundMark x1="3000" y1="84040" x2="200" y2="60000"/>
                        <a14:backgroundMark x1="200" y1="60000" x2="20400" y2="21212"/>
                        <a14:backgroundMark x1="20400" y1="21212" x2="20400" y2="2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6309" y="2431744"/>
            <a:ext cx="2233582" cy="22112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595375-E6E9-7963-BE18-3814FD8CF39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23" b="96660" l="5647" r="93989">
                        <a14:foregroundMark x1="9064" y1="89229" x2="9337" y2="89435"/>
                        <a14:foregroundMark x1="7063" y1="87726" x2="7861" y2="88325"/>
                        <a14:foregroundMark x1="91800" y1="91930" x2="92661" y2="91828"/>
                        <a14:foregroundMark x1="86018" y1="92617" x2="86398" y2="92572"/>
                        <a14:foregroundMark x1="66637" y1="94918" x2="67496" y2="94816"/>
                        <a14:foregroundMark x1="94042" y1="88654" x2="93896" y2="85283"/>
                        <a14:foregroundMark x1="49172" y1="12268" x2="48844" y2="12168"/>
                        <a14:foregroundMark x1="42129" y1="13655" x2="41899" y2="13800"/>
                        <a14:foregroundMark x1="85974" y1="64718" x2="88666" y2="70511"/>
                        <a14:foregroundMark x1="91623" y1="85580" x2="85192" y2="88830"/>
                        <a14:foregroundMark x1="59910" y1="93027" x2="27127" y2="94012"/>
                        <a14:foregroundMark x1="64241" y1="92896" x2="63115" y2="92930"/>
                        <a14:foregroundMark x1="68476" y1="92769" x2="65735" y2="92851"/>
                        <a14:foregroundMark x1="6396" y1="85977" x2="5647" y2="85595"/>
                        <a14:foregroundMark x1="8906" y1="87259" x2="7672" y2="86629"/>
                        <a14:foregroundMark x1="11400" y1="88533" x2="9712" y2="87671"/>
                        <a14:foregroundMark x1="10124" y1="71260" x2="10933" y2="68668"/>
                        <a14:foregroundMark x1="6164" y1="83940" x2="8235" y2="77307"/>
                        <a14:foregroundMark x1="12877" y1="65634" x2="43898" y2="61795"/>
                        <a14:foregroundMark x1="43898" y1="61795" x2="82514" y2="65344"/>
                        <a14:foregroundMark x1="82514" y1="65344" x2="85974" y2="65136"/>
                        <a14:backgroundMark x1="14390" y1="91023" x2="30965" y2="99791"/>
                        <a14:backgroundMark x1="30965" y1="99791" x2="61202" y2="96242"/>
                        <a14:backgroundMark x1="59199" y1="93737" x2="62659" y2="97077"/>
                        <a14:backgroundMark x1="62659" y1="93737" x2="63934" y2="96660"/>
                        <a14:backgroundMark x1="67213" y1="95407" x2="73588" y2="93528"/>
                        <a14:backgroundMark x1="45355" y1="17954" x2="50091" y2="15031"/>
                        <a14:backgroundMark x1="43898" y1="11900" x2="46995" y2="11900"/>
                        <a14:backgroundMark x1="48634" y1="11900" x2="47541" y2="12526"/>
                        <a14:backgroundMark x1="41348" y1="13570" x2="41348" y2="13570"/>
                        <a14:backgroundMark x1="42077" y1="13987" x2="27505" y2="26722"/>
                        <a14:backgroundMark x1="27505" y1="26722" x2="17122" y2="44259"/>
                        <a14:backgroundMark x1="17122" y1="44259" x2="20765" y2="41962"/>
                        <a14:backgroundMark x1="16393" y1="45929" x2="9107" y2="64718"/>
                        <a14:backgroundMark x1="11111" y1="63883" x2="6193" y2="68685"/>
                        <a14:backgroundMark x1="8925" y1="71399" x2="4189" y2="77035"/>
                        <a14:backgroundMark x1="9654" y1="70772" x2="7104" y2="73069"/>
                        <a14:backgroundMark x1="4372" y1="78079" x2="1457" y2="82672"/>
                        <a14:backgroundMark x1="5100" y1="82463" x2="729" y2="84342"/>
                        <a14:backgroundMark x1="5100" y1="84760" x2="3279" y2="86013"/>
                        <a14:backgroundMark x1="9836" y1="92276" x2="11840" y2="89770"/>
                        <a14:backgroundMark x1="11111" y1="89770" x2="11658" y2="93111"/>
                        <a14:backgroundMark x1="11293" y1="89562" x2="11293" y2="89562"/>
                        <a14:backgroundMark x1="11658" y1="89562" x2="11658" y2="89562"/>
                        <a14:backgroundMark x1="53005" y1="19415" x2="64663" y2="19833"/>
                        <a14:backgroundMark x1="52277" y1="16284" x2="57741" y2="15031"/>
                        <a14:backgroundMark x1="63206" y1="16493" x2="56831" y2="15658"/>
                        <a14:backgroundMark x1="63934" y1="17328" x2="63388" y2="17119"/>
                        <a14:backgroundMark x1="62477" y1="22965" x2="71038" y2="26722"/>
                        <a14:backgroundMark x1="67213" y1="18789" x2="67942" y2="23591"/>
                        <a14:backgroundMark x1="70674" y1="26722" x2="91985" y2="67641"/>
                        <a14:backgroundMark x1="64117" y1="18372" x2="65209" y2="18998"/>
                        <a14:backgroundMark x1="90164" y1="69937" x2="94718" y2="84969"/>
                        <a14:backgroundMark x1="94171" y1="88727" x2="92714" y2="91858"/>
                        <a14:backgroundMark x1="89253" y1="91023" x2="87978" y2="93528"/>
                        <a14:backgroundMark x1="71949" y1="94572" x2="86703" y2="91232"/>
                        <a14:backgroundMark x1="92350" y1="93111" x2="89435" y2="92067"/>
                        <a14:backgroundMark x1="63752" y1="17954" x2="64845" y2="19833"/>
                        <a14:backgroundMark x1="48998" y1="12526" x2="54098" y2="14196"/>
                        <a14:backgroundMark x1="42623" y1="15031" x2="40437" y2="14405"/>
                        <a14:backgroundMark x1="46266" y1="12735" x2="42077" y2="13570"/>
                        <a14:backgroundMark x1="4189" y1="75783" x2="4736" y2="78706"/>
                        <a14:backgroundMark x1="91439" y1="67641" x2="92350" y2="69937"/>
                        <a14:backgroundMark x1="5100" y1="88309" x2="6740" y2="88309"/>
                        <a14:backgroundMark x1="6740" y1="91023" x2="8925" y2="89562"/>
                        <a14:backgroundMark x1="11658" y1="88727" x2="12204" y2="91023"/>
                      </a14:backgroundRemoval>
                    </a14:imgEffect>
                  </a14:imgLayer>
                </a14:imgProps>
              </a:ext>
            </a:extLst>
          </a:blip>
          <a:srcRect l="1610" t="13112" r="2477" b="1403"/>
          <a:stretch>
            <a:fillRect/>
          </a:stretch>
        </p:blipFill>
        <p:spPr>
          <a:xfrm>
            <a:off x="4957302" y="2378847"/>
            <a:ext cx="2816419" cy="21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7C90-6B23-3CAD-0309-EAB73BC46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A184D-E8F5-65EE-D87F-BA40C4DB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Wunsch nach mehr Daten …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41101450-BC0B-331D-A71A-CAE1348EAEF3}"/>
              </a:ext>
            </a:extLst>
          </p:cNvPr>
          <p:cNvSpPr txBox="1"/>
          <p:nvPr/>
        </p:nvSpPr>
        <p:spPr>
          <a:xfrm>
            <a:off x="547412" y="1327402"/>
            <a:ext cx="5891487" cy="24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… kann auch begründbar sein:</a:t>
            </a:r>
          </a:p>
          <a:p>
            <a:pPr marL="285750" indent="-28575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mehr Daten (Big Data) erweitern die Möglichkeit für individuellere Tarifierung</a:t>
            </a:r>
          </a:p>
          <a:p>
            <a:pPr marL="285750" indent="-28575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Künstliche Intelligenz eröffnet Spielräume für schnelle Datenauswertung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⟶ Daten sollten dann gewissen “Qualitätsanforderungen“ genügen</a:t>
            </a:r>
          </a:p>
        </p:txBody>
      </p:sp>
      <p:pic>
        <p:nvPicPr>
          <p:cNvPr id="5" name="Grafik 4" descr="Ein Bild, das Clipart, Entwurf,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AE637081-2295-F87A-10CD-88099A648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36" y="1587500"/>
            <a:ext cx="536752" cy="7667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D0766D-C092-E62E-C6BC-9B8C499B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0" t="13112" r="2477" b="1403"/>
          <a:stretch>
            <a:fillRect/>
          </a:stretch>
        </p:blipFill>
        <p:spPr>
          <a:xfrm>
            <a:off x="6252576" y="1680676"/>
            <a:ext cx="866137" cy="673537"/>
          </a:xfrm>
          <a:prstGeom prst="rect">
            <a:avLst/>
          </a:prstGeom>
        </p:spPr>
      </p:pic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D05EBB46-7845-5C88-9DAB-969FBB278896}"/>
              </a:ext>
            </a:extLst>
          </p:cNvPr>
          <p:cNvSpPr/>
          <p:nvPr/>
        </p:nvSpPr>
        <p:spPr bwMode="auto">
          <a:xfrm>
            <a:off x="7380022" y="1932897"/>
            <a:ext cx="393700" cy="16909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4B6A02-2AA9-A9D2-CC43-DD19120AE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0" t="13112" r="2477" b="1403"/>
          <a:stretch>
            <a:fillRect/>
          </a:stretch>
        </p:blipFill>
        <p:spPr>
          <a:xfrm>
            <a:off x="6258020" y="2571749"/>
            <a:ext cx="866137" cy="673537"/>
          </a:xfrm>
          <a:prstGeom prst="rect">
            <a:avLst/>
          </a:prstGeom>
        </p:spPr>
      </p:pic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BD987916-B89D-28AF-3B78-A6CB2133D483}"/>
              </a:ext>
            </a:extLst>
          </p:cNvPr>
          <p:cNvSpPr/>
          <p:nvPr/>
        </p:nvSpPr>
        <p:spPr bwMode="auto">
          <a:xfrm>
            <a:off x="7380022" y="2872416"/>
            <a:ext cx="393700" cy="16909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A9A6B58-4436-F582-4B67-CF7F6D82BB8F}"/>
              </a:ext>
            </a:extLst>
          </p:cNvPr>
          <p:cNvGrpSpPr/>
          <p:nvPr/>
        </p:nvGrpSpPr>
        <p:grpSpPr>
          <a:xfrm>
            <a:off x="8114132" y="2697331"/>
            <a:ext cx="482456" cy="519263"/>
            <a:chOff x="722244" y="2068168"/>
            <a:chExt cx="1782417" cy="1437033"/>
          </a:xfrm>
        </p:grpSpPr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0833CE53-8132-5917-77BF-E49DF15CF0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2244" y="3505201"/>
              <a:ext cx="17824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EFCDF9A8-A666-F930-6137-E75230BE434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2244" y="2068168"/>
              <a:ext cx="0" cy="1437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6DACE1-6B1E-F284-46A4-223A3BEAF9FE}"/>
                </a:ext>
              </a:extLst>
            </p:cNvPr>
            <p:cNvSpPr/>
            <p:nvPr/>
          </p:nvSpPr>
          <p:spPr bwMode="auto">
            <a:xfrm>
              <a:off x="1295733" y="25010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35481F-5291-4C85-0844-CBBF3C721FC3}"/>
                </a:ext>
              </a:extLst>
            </p:cNvPr>
            <p:cNvSpPr/>
            <p:nvPr/>
          </p:nvSpPr>
          <p:spPr bwMode="auto">
            <a:xfrm>
              <a:off x="1623391" y="26769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872B84-E70A-4C1D-FD3B-0C3BE306EB26}"/>
                </a:ext>
              </a:extLst>
            </p:cNvPr>
            <p:cNvSpPr/>
            <p:nvPr/>
          </p:nvSpPr>
          <p:spPr bwMode="auto">
            <a:xfrm>
              <a:off x="1775791" y="28293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C07AE6-206A-7518-989C-40F80809FAE9}"/>
                </a:ext>
              </a:extLst>
            </p:cNvPr>
            <p:cNvSpPr/>
            <p:nvPr/>
          </p:nvSpPr>
          <p:spPr bwMode="auto">
            <a:xfrm rot="16200000">
              <a:off x="1328532" y="29015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06A9740-F857-E5AB-F7E7-0B464D7EB5F3}"/>
                </a:ext>
              </a:extLst>
            </p:cNvPr>
            <p:cNvSpPr/>
            <p:nvPr/>
          </p:nvSpPr>
          <p:spPr bwMode="auto">
            <a:xfrm rot="16200000">
              <a:off x="1775791" y="28293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0C6433-37B0-80D3-2A4B-ED7E4D34B12C}"/>
                </a:ext>
              </a:extLst>
            </p:cNvPr>
            <p:cNvSpPr/>
            <p:nvPr/>
          </p:nvSpPr>
          <p:spPr bwMode="auto">
            <a:xfrm rot="16200000">
              <a:off x="1457739" y="320006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AA664E-FAFD-13F7-CF07-0C937B9A191B}"/>
                </a:ext>
              </a:extLst>
            </p:cNvPr>
            <p:cNvSpPr/>
            <p:nvPr/>
          </p:nvSpPr>
          <p:spPr bwMode="auto">
            <a:xfrm>
              <a:off x="1448133" y="26534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9DF47E1-715D-DC72-3ACE-3811D932CE2B}"/>
                </a:ext>
              </a:extLst>
            </p:cNvPr>
            <p:cNvSpPr/>
            <p:nvPr/>
          </p:nvSpPr>
          <p:spPr bwMode="auto">
            <a:xfrm>
              <a:off x="1775791" y="28293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F81C0B3-AD97-C1F4-90EB-F0DB4D4AADE5}"/>
                </a:ext>
              </a:extLst>
            </p:cNvPr>
            <p:cNvSpPr/>
            <p:nvPr/>
          </p:nvSpPr>
          <p:spPr bwMode="auto">
            <a:xfrm>
              <a:off x="1928191" y="29817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2A6A02-6B79-22FB-407B-21D9B17E1AFE}"/>
                </a:ext>
              </a:extLst>
            </p:cNvPr>
            <p:cNvSpPr/>
            <p:nvPr/>
          </p:nvSpPr>
          <p:spPr bwMode="auto">
            <a:xfrm rot="16200000">
              <a:off x="1480932" y="30539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44AF12-8738-CC25-A8B4-B3B3116ABF81}"/>
                </a:ext>
              </a:extLst>
            </p:cNvPr>
            <p:cNvSpPr/>
            <p:nvPr/>
          </p:nvSpPr>
          <p:spPr bwMode="auto">
            <a:xfrm rot="16200000">
              <a:off x="1928191" y="298173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4BAC1F-D486-3F9F-1702-F33B81A53984}"/>
                </a:ext>
              </a:extLst>
            </p:cNvPr>
            <p:cNvSpPr/>
            <p:nvPr/>
          </p:nvSpPr>
          <p:spPr bwMode="auto">
            <a:xfrm rot="16200000">
              <a:off x="1610139" y="335246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1BA7B86-E30F-49ED-D4E6-5DA7AD320170}"/>
                </a:ext>
              </a:extLst>
            </p:cNvPr>
            <p:cNvSpPr/>
            <p:nvPr/>
          </p:nvSpPr>
          <p:spPr bwMode="auto">
            <a:xfrm rot="1877427">
              <a:off x="1110207" y="25871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C82DF14-B99E-8A51-C6FB-CC788C3C7B44}"/>
                </a:ext>
              </a:extLst>
            </p:cNvPr>
            <p:cNvSpPr/>
            <p:nvPr/>
          </p:nvSpPr>
          <p:spPr bwMode="auto">
            <a:xfrm rot="1877427">
              <a:off x="1358353" y="275645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BA9BCD0-5646-2E97-4D6C-F6BB66CBE2BB}"/>
                </a:ext>
              </a:extLst>
            </p:cNvPr>
            <p:cNvSpPr/>
            <p:nvPr/>
          </p:nvSpPr>
          <p:spPr bwMode="auto">
            <a:xfrm rot="1877427">
              <a:off x="159026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927DB1-6A76-A9BB-8246-AA393DBAD15D}"/>
                </a:ext>
              </a:extLst>
            </p:cNvPr>
            <p:cNvSpPr/>
            <p:nvPr/>
          </p:nvSpPr>
          <p:spPr bwMode="auto">
            <a:xfrm rot="18077427">
              <a:off x="1143006" y="29877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353BAA8-16DC-121F-CC33-262E602FC6C4}"/>
                </a:ext>
              </a:extLst>
            </p:cNvPr>
            <p:cNvSpPr/>
            <p:nvPr/>
          </p:nvSpPr>
          <p:spPr bwMode="auto">
            <a:xfrm rot="18077427">
              <a:off x="159026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1CE4AA-0F3A-7427-AA69-510EFCE30500}"/>
                </a:ext>
              </a:extLst>
            </p:cNvPr>
            <p:cNvSpPr/>
            <p:nvPr/>
          </p:nvSpPr>
          <p:spPr bwMode="auto">
            <a:xfrm rot="18077427">
              <a:off x="1272213" y="328620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361261-B775-0976-76BE-13167E4C0705}"/>
                </a:ext>
              </a:extLst>
            </p:cNvPr>
            <p:cNvSpPr/>
            <p:nvPr/>
          </p:nvSpPr>
          <p:spPr bwMode="auto">
            <a:xfrm rot="1877427">
              <a:off x="1262607" y="27395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7CBE2D0-E9DB-8F6B-63F3-6B5D95B9E79C}"/>
                </a:ext>
              </a:extLst>
            </p:cNvPr>
            <p:cNvSpPr/>
            <p:nvPr/>
          </p:nvSpPr>
          <p:spPr bwMode="auto">
            <a:xfrm rot="1877427">
              <a:off x="159026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A1C39A-ED83-355D-F71B-1210689263AF}"/>
                </a:ext>
              </a:extLst>
            </p:cNvPr>
            <p:cNvSpPr/>
            <p:nvPr/>
          </p:nvSpPr>
          <p:spPr bwMode="auto">
            <a:xfrm rot="1877427">
              <a:off x="172278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33DF9D2-094D-24FF-C033-C41712C3CD6E}"/>
                </a:ext>
              </a:extLst>
            </p:cNvPr>
            <p:cNvSpPr/>
            <p:nvPr/>
          </p:nvSpPr>
          <p:spPr bwMode="auto">
            <a:xfrm rot="18077427">
              <a:off x="1295406" y="31401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DCBE1C1-FE0B-C9D0-3DFF-B786A6416D29}"/>
                </a:ext>
              </a:extLst>
            </p:cNvPr>
            <p:cNvSpPr/>
            <p:nvPr/>
          </p:nvSpPr>
          <p:spPr bwMode="auto">
            <a:xfrm rot="18077427">
              <a:off x="172278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43DE6D4-82BE-106D-EAE5-536890653B7D}"/>
                </a:ext>
              </a:extLst>
            </p:cNvPr>
            <p:cNvSpPr/>
            <p:nvPr/>
          </p:nvSpPr>
          <p:spPr bwMode="auto">
            <a:xfrm rot="18077427">
              <a:off x="1424613" y="343860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4F46EC2-0C91-C44F-5228-E59A739BF5C2}"/>
                </a:ext>
              </a:extLst>
            </p:cNvPr>
            <p:cNvSpPr/>
            <p:nvPr/>
          </p:nvSpPr>
          <p:spPr bwMode="auto">
            <a:xfrm>
              <a:off x="951183" y="24943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EE685F-14F6-8BF4-51D0-4760A0BF6E80}"/>
                </a:ext>
              </a:extLst>
            </p:cNvPr>
            <p:cNvSpPr/>
            <p:nvPr/>
          </p:nvSpPr>
          <p:spPr bwMode="auto">
            <a:xfrm>
              <a:off x="1258963" y="26968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D6E34C3-4589-D261-35DC-9DE602AE4E81}"/>
                </a:ext>
              </a:extLst>
            </p:cNvPr>
            <p:cNvSpPr/>
            <p:nvPr/>
          </p:nvSpPr>
          <p:spPr bwMode="auto">
            <a:xfrm>
              <a:off x="1411363" y="28492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FEBFA1F-3B38-CBB3-9056-71AF53CD48D4}"/>
                </a:ext>
              </a:extLst>
            </p:cNvPr>
            <p:cNvSpPr/>
            <p:nvPr/>
          </p:nvSpPr>
          <p:spPr bwMode="auto">
            <a:xfrm rot="16200000">
              <a:off x="983982" y="289493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0394C3-3639-A3CA-CAFA-02E5EC22AA1D}"/>
                </a:ext>
              </a:extLst>
            </p:cNvPr>
            <p:cNvSpPr/>
            <p:nvPr/>
          </p:nvSpPr>
          <p:spPr bwMode="auto">
            <a:xfrm rot="16200000">
              <a:off x="1411363" y="28492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452965F-911D-96E6-8692-D68A021C42E4}"/>
                </a:ext>
              </a:extLst>
            </p:cNvPr>
            <p:cNvSpPr/>
            <p:nvPr/>
          </p:nvSpPr>
          <p:spPr bwMode="auto">
            <a:xfrm rot="16200000">
              <a:off x="1113189" y="319344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9AE99A8-9566-ADC2-40FA-4365AFA540EF}"/>
                </a:ext>
              </a:extLst>
            </p:cNvPr>
            <p:cNvSpPr/>
            <p:nvPr/>
          </p:nvSpPr>
          <p:spPr bwMode="auto">
            <a:xfrm>
              <a:off x="1103583" y="26467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976CB09-324E-FA9A-7BBC-DCCC9CEE5CBD}"/>
                </a:ext>
              </a:extLst>
            </p:cNvPr>
            <p:cNvSpPr/>
            <p:nvPr/>
          </p:nvSpPr>
          <p:spPr bwMode="auto">
            <a:xfrm>
              <a:off x="1411363" y="28492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F4E39DD-C1CD-3B87-FED2-41B13A75812A}"/>
                </a:ext>
              </a:extLst>
            </p:cNvPr>
            <p:cNvSpPr/>
            <p:nvPr/>
          </p:nvSpPr>
          <p:spPr bwMode="auto">
            <a:xfrm>
              <a:off x="1583641" y="297511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1A5B69-6419-6B31-ED96-B9DF465FE2D4}"/>
                </a:ext>
              </a:extLst>
            </p:cNvPr>
            <p:cNvSpPr/>
            <p:nvPr/>
          </p:nvSpPr>
          <p:spPr bwMode="auto">
            <a:xfrm rot="16200000">
              <a:off x="1136382" y="304733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F0A3495-E54C-4601-D4B5-8CE0677B352B}"/>
                </a:ext>
              </a:extLst>
            </p:cNvPr>
            <p:cNvSpPr/>
            <p:nvPr/>
          </p:nvSpPr>
          <p:spPr bwMode="auto">
            <a:xfrm rot="16200000">
              <a:off x="1583641" y="297511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2155D9-3D81-A4AA-3F01-59FB49503551}"/>
                </a:ext>
              </a:extLst>
            </p:cNvPr>
            <p:cNvSpPr/>
            <p:nvPr/>
          </p:nvSpPr>
          <p:spPr bwMode="auto">
            <a:xfrm rot="16200000">
              <a:off x="1265589" y="334584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A707EC8-B243-62C3-9E92-1EF0594791AF}"/>
                </a:ext>
              </a:extLst>
            </p:cNvPr>
            <p:cNvSpPr/>
            <p:nvPr/>
          </p:nvSpPr>
          <p:spPr bwMode="auto">
            <a:xfrm rot="1877427">
              <a:off x="765657" y="25805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0067C9E-B80D-EE6D-269D-4EFB552ECB5A}"/>
                </a:ext>
              </a:extLst>
            </p:cNvPr>
            <p:cNvSpPr/>
            <p:nvPr/>
          </p:nvSpPr>
          <p:spPr bwMode="auto">
            <a:xfrm rot="1877427">
              <a:off x="1073437" y="27829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A1AEB32-5C98-7F1E-ED6D-F9AF71D91F05}"/>
                </a:ext>
              </a:extLst>
            </p:cNvPr>
            <p:cNvSpPr/>
            <p:nvPr/>
          </p:nvSpPr>
          <p:spPr bwMode="auto">
            <a:xfrm rot="1877427">
              <a:off x="1225837" y="29353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37A3417-8586-43DE-0B8C-3783425782BD}"/>
                </a:ext>
              </a:extLst>
            </p:cNvPr>
            <p:cNvSpPr/>
            <p:nvPr/>
          </p:nvSpPr>
          <p:spPr bwMode="auto">
            <a:xfrm rot="18077427">
              <a:off x="798456" y="29810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B28DE14-C902-18E7-54AD-BFE58FCF9575}"/>
                </a:ext>
              </a:extLst>
            </p:cNvPr>
            <p:cNvSpPr/>
            <p:nvPr/>
          </p:nvSpPr>
          <p:spPr bwMode="auto">
            <a:xfrm rot="18077427">
              <a:off x="1225837" y="29353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6C78723-723A-D1DB-EB9C-D6E8AE5A1D66}"/>
                </a:ext>
              </a:extLst>
            </p:cNvPr>
            <p:cNvSpPr/>
            <p:nvPr/>
          </p:nvSpPr>
          <p:spPr bwMode="auto">
            <a:xfrm rot="18077427">
              <a:off x="927663" y="32795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433FB6E-BD93-B810-F31B-9C430553AA99}"/>
                </a:ext>
              </a:extLst>
            </p:cNvPr>
            <p:cNvSpPr/>
            <p:nvPr/>
          </p:nvSpPr>
          <p:spPr bwMode="auto">
            <a:xfrm rot="1877427">
              <a:off x="918057" y="27329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21EC7F-D001-6DB0-A2B3-1017B20D09F6}"/>
                </a:ext>
              </a:extLst>
            </p:cNvPr>
            <p:cNvSpPr/>
            <p:nvPr/>
          </p:nvSpPr>
          <p:spPr bwMode="auto">
            <a:xfrm rot="1877427">
              <a:off x="1225837" y="29353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F703E4C-2A81-F6D5-C473-AD608276BF26}"/>
                </a:ext>
              </a:extLst>
            </p:cNvPr>
            <p:cNvSpPr/>
            <p:nvPr/>
          </p:nvSpPr>
          <p:spPr bwMode="auto">
            <a:xfrm rot="1877427">
              <a:off x="137823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EDBE27B-26DF-63B1-7D3A-CA0EA9AD94FE}"/>
                </a:ext>
              </a:extLst>
            </p:cNvPr>
            <p:cNvSpPr/>
            <p:nvPr/>
          </p:nvSpPr>
          <p:spPr bwMode="auto">
            <a:xfrm rot="18077427">
              <a:off x="950856" y="31334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30F12BC-8B2C-2795-337A-EB5051BA206E}"/>
                </a:ext>
              </a:extLst>
            </p:cNvPr>
            <p:cNvSpPr/>
            <p:nvPr/>
          </p:nvSpPr>
          <p:spPr bwMode="auto">
            <a:xfrm rot="18077427">
              <a:off x="137823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4F25425-ED3A-6790-3328-97CD0F429D94}"/>
                </a:ext>
              </a:extLst>
            </p:cNvPr>
            <p:cNvSpPr/>
            <p:nvPr/>
          </p:nvSpPr>
          <p:spPr bwMode="auto">
            <a:xfrm rot="18077427">
              <a:off x="1080063" y="343198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8EC6721-E3D7-42F4-58AD-889A43E664CC}"/>
                </a:ext>
              </a:extLst>
            </p:cNvPr>
            <p:cNvSpPr/>
            <p:nvPr/>
          </p:nvSpPr>
          <p:spPr bwMode="auto">
            <a:xfrm>
              <a:off x="1620411" y="277931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24B423E-310B-E463-CC33-7A8B1DCBB8D9}"/>
                </a:ext>
              </a:extLst>
            </p:cNvPr>
            <p:cNvSpPr/>
            <p:nvPr/>
          </p:nvSpPr>
          <p:spPr bwMode="auto">
            <a:xfrm rot="16200000">
              <a:off x="1633332" y="320636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EFDC420-19D3-2F0F-E70C-414BADD21F02}"/>
                </a:ext>
              </a:extLst>
            </p:cNvPr>
            <p:cNvSpPr/>
            <p:nvPr/>
          </p:nvSpPr>
          <p:spPr bwMode="auto">
            <a:xfrm>
              <a:off x="1772811" y="293171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7327506-0AE8-EDB5-74C2-464A88E885A0}"/>
                </a:ext>
              </a:extLst>
            </p:cNvPr>
            <p:cNvSpPr/>
            <p:nvPr/>
          </p:nvSpPr>
          <p:spPr bwMode="auto">
            <a:xfrm rot="1877427">
              <a:off x="172278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A1C8F26-F7F7-37BF-81CC-1C8505656927}"/>
                </a:ext>
              </a:extLst>
            </p:cNvPr>
            <p:cNvSpPr/>
            <p:nvPr/>
          </p:nvSpPr>
          <p:spPr bwMode="auto">
            <a:xfrm rot="1877427">
              <a:off x="1567407" y="30443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96FE3FC-F412-6C12-0BBD-70BAFCF48544}"/>
                </a:ext>
              </a:extLst>
            </p:cNvPr>
            <p:cNvSpPr/>
            <p:nvPr/>
          </p:nvSpPr>
          <p:spPr bwMode="auto">
            <a:xfrm>
              <a:off x="1669779" y="297511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74D926-2616-1927-6678-C8BC4BE5877C}"/>
                </a:ext>
              </a:extLst>
            </p:cNvPr>
            <p:cNvSpPr/>
            <p:nvPr/>
          </p:nvSpPr>
          <p:spPr bwMode="auto">
            <a:xfrm>
              <a:off x="1716163" y="31540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E701AAF-2CDD-983C-6B94-C63AC15D83E2}"/>
                </a:ext>
              </a:extLst>
            </p:cNvPr>
            <p:cNvSpPr/>
            <p:nvPr/>
          </p:nvSpPr>
          <p:spPr bwMode="auto">
            <a:xfrm rot="16200000">
              <a:off x="1716163" y="31540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CDE97D-6A24-C39A-B2C5-2286065302E4}"/>
                </a:ext>
              </a:extLst>
            </p:cNvPr>
            <p:cNvSpPr/>
            <p:nvPr/>
          </p:nvSpPr>
          <p:spPr bwMode="auto">
            <a:xfrm>
              <a:off x="1716163" y="31540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2C67314-CFFA-1C40-021A-1E7C9F63925D}"/>
                </a:ext>
              </a:extLst>
            </p:cNvPr>
            <p:cNvSpPr/>
            <p:nvPr/>
          </p:nvSpPr>
          <p:spPr bwMode="auto">
            <a:xfrm>
              <a:off x="1812565" y="271305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D8C3A46-B684-C24A-53AE-E0EB45180AC3}"/>
                </a:ext>
              </a:extLst>
            </p:cNvPr>
            <p:cNvSpPr/>
            <p:nvPr/>
          </p:nvSpPr>
          <p:spPr bwMode="auto">
            <a:xfrm>
              <a:off x="2120345" y="291547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7A3A8F8-9FE2-3E7F-4809-6B65CA7D8BE9}"/>
                </a:ext>
              </a:extLst>
            </p:cNvPr>
            <p:cNvSpPr/>
            <p:nvPr/>
          </p:nvSpPr>
          <p:spPr bwMode="auto">
            <a:xfrm>
              <a:off x="225286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6571608-185A-D964-A06C-7C54A94F0521}"/>
                </a:ext>
              </a:extLst>
            </p:cNvPr>
            <p:cNvSpPr/>
            <p:nvPr/>
          </p:nvSpPr>
          <p:spPr bwMode="auto">
            <a:xfrm rot="16200000">
              <a:off x="1825486" y="314010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4F0075-41C5-77E2-98AD-C8F385E49B77}"/>
                </a:ext>
              </a:extLst>
            </p:cNvPr>
            <p:cNvSpPr/>
            <p:nvPr/>
          </p:nvSpPr>
          <p:spPr bwMode="auto">
            <a:xfrm rot="16200000">
              <a:off x="225286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14BBE83-20FB-79C1-9C3D-FEF7A692995D}"/>
                </a:ext>
              </a:extLst>
            </p:cNvPr>
            <p:cNvSpPr/>
            <p:nvPr/>
          </p:nvSpPr>
          <p:spPr bwMode="auto">
            <a:xfrm>
              <a:off x="1964965" y="286545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DA04EA5-E760-FC5C-E254-993DB32B8E21}"/>
                </a:ext>
              </a:extLst>
            </p:cNvPr>
            <p:cNvSpPr/>
            <p:nvPr/>
          </p:nvSpPr>
          <p:spPr bwMode="auto">
            <a:xfrm>
              <a:off x="2252867" y="309438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88088F2-6282-5A8E-CBD0-C9CB1D4E04A2}"/>
                </a:ext>
              </a:extLst>
            </p:cNvPr>
            <p:cNvSpPr/>
            <p:nvPr/>
          </p:nvSpPr>
          <p:spPr bwMode="auto">
            <a:xfrm rot="1877427">
              <a:off x="1627039" y="27991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725775B-1FB5-2743-84A2-0350C2E3F012}"/>
                </a:ext>
              </a:extLst>
            </p:cNvPr>
            <p:cNvSpPr/>
            <p:nvPr/>
          </p:nvSpPr>
          <p:spPr bwMode="auto">
            <a:xfrm rot="1877427">
              <a:off x="1914941" y="302812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F2A8A34-B522-06DD-7083-75AFECBF5918}"/>
                </a:ext>
              </a:extLst>
            </p:cNvPr>
            <p:cNvSpPr/>
            <p:nvPr/>
          </p:nvSpPr>
          <p:spPr bwMode="auto">
            <a:xfrm rot="1877427">
              <a:off x="1779439" y="295159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6C7C500-7433-A458-7312-E4D1B7318823}"/>
                </a:ext>
              </a:extLst>
            </p:cNvPr>
            <p:cNvSpPr/>
            <p:nvPr/>
          </p:nvSpPr>
          <p:spPr bwMode="auto">
            <a:xfrm>
              <a:off x="1448137" y="273293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78FED1F-B5FE-463B-CD20-F49FA97604CF}"/>
                </a:ext>
              </a:extLst>
            </p:cNvPr>
            <p:cNvSpPr/>
            <p:nvPr/>
          </p:nvSpPr>
          <p:spPr bwMode="auto">
            <a:xfrm>
              <a:off x="1775795" y="2908855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50183F1-4131-CDA2-470A-A8A514F8C2A9}"/>
                </a:ext>
              </a:extLst>
            </p:cNvPr>
            <p:cNvSpPr/>
            <p:nvPr/>
          </p:nvSpPr>
          <p:spPr bwMode="auto">
            <a:xfrm>
              <a:off x="190831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999D703-35CA-24D1-C49F-03B155F3AEA8}"/>
                </a:ext>
              </a:extLst>
            </p:cNvPr>
            <p:cNvSpPr/>
            <p:nvPr/>
          </p:nvSpPr>
          <p:spPr bwMode="auto">
            <a:xfrm rot="16200000">
              <a:off x="1480936" y="31334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0513897-3A17-124B-3C01-9AB12518F1E3}"/>
                </a:ext>
              </a:extLst>
            </p:cNvPr>
            <p:cNvSpPr/>
            <p:nvPr/>
          </p:nvSpPr>
          <p:spPr bwMode="auto">
            <a:xfrm rot="16200000">
              <a:off x="190831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EF8AC6F-1FAA-5408-D982-D368FDDC609A}"/>
                </a:ext>
              </a:extLst>
            </p:cNvPr>
            <p:cNvSpPr/>
            <p:nvPr/>
          </p:nvSpPr>
          <p:spPr bwMode="auto">
            <a:xfrm>
              <a:off x="1507773" y="2858826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702BA79-FE35-5CD5-53BA-2209738B636B}"/>
                </a:ext>
              </a:extLst>
            </p:cNvPr>
            <p:cNvSpPr/>
            <p:nvPr/>
          </p:nvSpPr>
          <p:spPr bwMode="auto">
            <a:xfrm>
              <a:off x="1908317" y="308775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3E96618-7EDD-CBD4-9571-58232D2205AF}"/>
                </a:ext>
              </a:extLst>
            </p:cNvPr>
            <p:cNvSpPr/>
            <p:nvPr/>
          </p:nvSpPr>
          <p:spPr bwMode="auto">
            <a:xfrm rot="1877427">
              <a:off x="1570391" y="302149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CE2DD1E-1645-E693-4F7B-7F31265BC405}"/>
                </a:ext>
              </a:extLst>
            </p:cNvPr>
            <p:cNvSpPr/>
            <p:nvPr/>
          </p:nvSpPr>
          <p:spPr bwMode="auto">
            <a:xfrm rot="1877427">
              <a:off x="1415011" y="2971470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BA54735-2B21-EFF6-B6A0-2BA60E614CB2}"/>
                </a:ext>
              </a:extLst>
            </p:cNvPr>
            <p:cNvSpPr/>
            <p:nvPr/>
          </p:nvSpPr>
          <p:spPr bwMode="auto">
            <a:xfrm>
              <a:off x="2097487" y="304435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B2EEEBD-FACD-190E-14F7-4E13F29ED422}"/>
                </a:ext>
              </a:extLst>
            </p:cNvPr>
            <p:cNvSpPr/>
            <p:nvPr/>
          </p:nvSpPr>
          <p:spPr bwMode="auto">
            <a:xfrm>
              <a:off x="2034209" y="33196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1A87A54-C155-BB1B-5FA2-1C55F40CAE41}"/>
                </a:ext>
              </a:extLst>
            </p:cNvPr>
            <p:cNvSpPr/>
            <p:nvPr/>
          </p:nvSpPr>
          <p:spPr bwMode="auto">
            <a:xfrm rot="16200000">
              <a:off x="2034209" y="331966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416047-2D80-19C4-E4A3-8B5B41F25D4C}"/>
                </a:ext>
              </a:extLst>
            </p:cNvPr>
            <p:cNvSpPr/>
            <p:nvPr/>
          </p:nvSpPr>
          <p:spPr bwMode="auto">
            <a:xfrm>
              <a:off x="2226363" y="3253407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40C5315-3595-0727-6C5C-EA2F0501F9AA}"/>
                </a:ext>
              </a:extLst>
            </p:cNvPr>
            <p:cNvSpPr/>
            <p:nvPr/>
          </p:nvSpPr>
          <p:spPr bwMode="auto">
            <a:xfrm>
              <a:off x="2070983" y="3203378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8050BC4-2EE5-3D27-3EB5-9CDD309C83AB}"/>
                </a:ext>
              </a:extLst>
            </p:cNvPr>
            <p:cNvSpPr/>
            <p:nvPr/>
          </p:nvSpPr>
          <p:spPr bwMode="auto">
            <a:xfrm rot="1877427">
              <a:off x="1908317" y="3366051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AD2C22F-CC72-29D0-FD8F-FEB8EF71477B}"/>
                </a:ext>
              </a:extLst>
            </p:cNvPr>
            <p:cNvSpPr/>
            <p:nvPr/>
          </p:nvSpPr>
          <p:spPr bwMode="auto">
            <a:xfrm>
              <a:off x="2203505" y="3382282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6A3524-FE2D-0F71-DCCD-3B81D2752B91}"/>
                </a:ext>
              </a:extLst>
            </p:cNvPr>
            <p:cNvSpPr/>
            <p:nvPr/>
          </p:nvSpPr>
          <p:spPr bwMode="auto">
            <a:xfrm>
              <a:off x="2073963" y="274320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2A43C8F-8980-E70B-4B4B-B334D0406A30}"/>
                </a:ext>
              </a:extLst>
            </p:cNvPr>
            <p:cNvSpPr/>
            <p:nvPr/>
          </p:nvSpPr>
          <p:spPr bwMode="auto">
            <a:xfrm rot="16200000">
              <a:off x="2073963" y="274320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761F042-D3AE-77E6-554A-27263B8E8A92}"/>
                </a:ext>
              </a:extLst>
            </p:cNvPr>
            <p:cNvSpPr/>
            <p:nvPr/>
          </p:nvSpPr>
          <p:spPr bwMode="auto">
            <a:xfrm>
              <a:off x="2073963" y="274320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874E4ED-92BF-24B6-E1DE-798B8005D903}"/>
                </a:ext>
              </a:extLst>
            </p:cNvPr>
            <p:cNvSpPr/>
            <p:nvPr/>
          </p:nvSpPr>
          <p:spPr bwMode="auto">
            <a:xfrm>
              <a:off x="2110737" y="26269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263B791-DA6B-CF2D-47B9-C575505505FC}"/>
                </a:ext>
              </a:extLst>
            </p:cNvPr>
            <p:cNvSpPr/>
            <p:nvPr/>
          </p:nvSpPr>
          <p:spPr bwMode="auto">
            <a:xfrm>
              <a:off x="2418517" y="2829343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367ACC2-DDC9-D782-CC09-E86F0DC58D46}"/>
                </a:ext>
              </a:extLst>
            </p:cNvPr>
            <p:cNvSpPr/>
            <p:nvPr/>
          </p:nvSpPr>
          <p:spPr bwMode="auto">
            <a:xfrm>
              <a:off x="2263137" y="2779314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6E0DA9C-5060-13E1-546E-B07273B81410}"/>
                </a:ext>
              </a:extLst>
            </p:cNvPr>
            <p:cNvSpPr/>
            <p:nvPr/>
          </p:nvSpPr>
          <p:spPr bwMode="auto">
            <a:xfrm>
              <a:off x="2073967" y="2822719"/>
              <a:ext cx="45719" cy="46383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83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4670F-14B9-3025-00DD-7CADFE53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02121-5AC7-96B3-BCDC-6E9BD80A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819240" cy="438150"/>
          </a:xfrm>
        </p:spPr>
        <p:txBody>
          <a:bodyPr/>
          <a:lstStyle/>
          <a:p>
            <a:r>
              <a:rPr lang="de-DE" sz="2400" dirty="0"/>
              <a:t>Können Versicherer zu viele oder die falschen Daten haben?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50C5B1-028A-A5A5-83A4-3253408EC883}"/>
              </a:ext>
            </a:extLst>
          </p:cNvPr>
          <p:cNvSpPr txBox="1"/>
          <p:nvPr/>
        </p:nvSpPr>
        <p:spPr>
          <a:xfrm>
            <a:off x="554700" y="1154046"/>
            <a:ext cx="4892790" cy="334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für Versicherer ist es nicht nur von Relevanz, wieviel sie verkaufen, sondern auch an WEN</a:t>
            </a:r>
          </a:p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Information über Kunden notwendig, um Selektions­probleme zu vermeiden</a:t>
            </a:r>
          </a:p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Beispiel Lebensversicherung:</a:t>
            </a:r>
            <a:b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trotz großer Datenmengen bei Versicherern haben Kunden exklusive Informationen über ihre Lebens­erwartung</a:t>
            </a:r>
          </a:p>
          <a:p>
            <a:pPr marL="285750" indent="-28575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Welche Kunden wollen umfangreiche Deckung kaufen?</a:t>
            </a:r>
          </a:p>
        </p:txBody>
      </p:sp>
      <p:pic>
        <p:nvPicPr>
          <p:cNvPr id="7" name="Grafik 6" descr="Ein Bild, das Text, Schrift, Poster, rot enthält.&#10;&#10;KI-generierte Inhalte können fehlerhaft sein.">
            <a:extLst>
              <a:ext uri="{FF2B5EF4-FFF2-40B4-BE49-F238E27FC236}">
                <a16:creationId xmlns:a16="http://schemas.microsoft.com/office/drawing/2014/main" id="{9588BD79-1F06-DDFA-2B64-BC6C5938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21" y="1075784"/>
            <a:ext cx="1691478" cy="26076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C853D01-5258-EB24-0A3F-668F76F935A3}"/>
              </a:ext>
            </a:extLst>
          </p:cNvPr>
          <p:cNvSpPr txBox="1"/>
          <p:nvPr/>
        </p:nvSpPr>
        <p:spPr>
          <a:xfrm>
            <a:off x="5969496" y="3769590"/>
            <a:ext cx="2484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Einav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Liran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/ Finkelstein, Amy /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Fisman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Ray (2023):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Risky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Business: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Insurance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Markets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Fail and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Do About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New Haven &amp; London</a:t>
            </a:r>
          </a:p>
        </p:txBody>
      </p:sp>
    </p:spTree>
    <p:extLst>
      <p:ext uri="{BB962C8B-B14F-4D97-AF65-F5344CB8AC3E}">
        <p14:creationId xmlns:p14="http://schemas.microsoft.com/office/powerpoint/2010/main" val="2770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8426-B4A5-AA48-9F88-8CBEF85A3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917AB-3D87-282B-EE2F-3FAC3A28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819240" cy="438150"/>
          </a:xfrm>
        </p:spPr>
        <p:txBody>
          <a:bodyPr/>
          <a:lstStyle/>
          <a:p>
            <a:r>
              <a:rPr lang="de-DE" sz="2400" dirty="0"/>
              <a:t>Hemmnisse umfangreicher Datennutzung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0F3E2D-F9CD-1385-18D2-0631EC1C0A80}"/>
              </a:ext>
            </a:extLst>
          </p:cNvPr>
          <p:cNvSpPr txBox="1"/>
          <p:nvPr/>
        </p:nvSpPr>
        <p:spPr>
          <a:xfrm>
            <a:off x="535244" y="1324744"/>
            <a:ext cx="4892790" cy="2864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Kosten der Beschaffung an sich</a:t>
            </a:r>
          </a:p>
          <a:p>
            <a:pPr marL="285750" indent="-285750">
              <a:lnSpc>
                <a:spcPct val="114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Kosten der Erklärung, warum bestimmte Daten nützlich sind</a:t>
            </a:r>
          </a:p>
          <a:p>
            <a:pPr marL="285750" indent="-285750">
              <a:lnSpc>
                <a:spcPct val="114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Fragen der Fairness</a:t>
            </a:r>
          </a:p>
          <a:p>
            <a:pPr marL="285750" indent="-285750">
              <a:lnSpc>
                <a:spcPct val="114000"/>
              </a:lnSpc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gesetzliche Restriktionen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3F88F1-0CF5-67B0-A855-59BF1FA7C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762" y="1219196"/>
            <a:ext cx="848637" cy="719826"/>
          </a:xfrm>
          <a:prstGeom prst="rect">
            <a:avLst/>
          </a:prstGeom>
        </p:spPr>
      </p:pic>
      <p:pic>
        <p:nvPicPr>
          <p:cNvPr id="4" name="Bild 16">
            <a:extLst>
              <a:ext uri="{FF2B5EF4-FFF2-40B4-BE49-F238E27FC236}">
                <a16:creationId xmlns:a16="http://schemas.microsoft.com/office/drawing/2014/main" id="{05B7A1F8-AC16-448E-4629-DA7957710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98" y="2067931"/>
            <a:ext cx="829901" cy="829901"/>
          </a:xfrm>
          <a:prstGeom prst="rect">
            <a:avLst/>
          </a:prstGeom>
        </p:spPr>
      </p:pic>
      <p:pic>
        <p:nvPicPr>
          <p:cNvPr id="6" name="Bild 11">
            <a:extLst>
              <a:ext uri="{FF2B5EF4-FFF2-40B4-BE49-F238E27FC236}">
                <a16:creationId xmlns:a16="http://schemas.microsoft.com/office/drawing/2014/main" id="{4BA7C902-0124-7FFC-9837-8DA1B6A9E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1" t="12213" r="38103" b="16925"/>
          <a:stretch/>
        </p:blipFill>
        <p:spPr>
          <a:xfrm>
            <a:off x="7287536" y="3865123"/>
            <a:ext cx="282847" cy="5454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F934ED1-ED22-CD96-A507-60FFDA3CD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759" y="3035221"/>
            <a:ext cx="877838" cy="7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0A135-DF0A-4E9B-67DA-0FABB07BB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AE83B-D181-1143-D98E-BC46019C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Daten sind immer dann besonders wertvoll …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5C310C44-1BAB-DA87-89CA-BD61048A60A5}"/>
              </a:ext>
            </a:extLst>
          </p:cNvPr>
          <p:cNvSpPr txBox="1"/>
          <p:nvPr/>
        </p:nvSpPr>
        <p:spPr>
          <a:xfrm>
            <a:off x="547413" y="1209956"/>
            <a:ext cx="277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… wenn man sie nicht hat!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A643749-01F2-D21E-85F7-FD1245DB33A4}"/>
              </a:ext>
            </a:extLst>
          </p:cNvPr>
          <p:cNvGrpSpPr/>
          <p:nvPr/>
        </p:nvGrpSpPr>
        <p:grpSpPr>
          <a:xfrm>
            <a:off x="2457975" y="1743503"/>
            <a:ext cx="4776156" cy="1260844"/>
            <a:chOff x="2457975" y="1743503"/>
            <a:chExt cx="4776156" cy="126084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340F0E9A-3262-9906-B860-2F7172C74BB7}"/>
                </a:ext>
              </a:extLst>
            </p:cNvPr>
            <p:cNvGrpSpPr/>
            <p:nvPr/>
          </p:nvGrpSpPr>
          <p:grpSpPr>
            <a:xfrm>
              <a:off x="2457975" y="1845578"/>
              <a:ext cx="687897" cy="1107347"/>
              <a:chOff x="3558378" y="2104401"/>
              <a:chExt cx="2257216" cy="3983179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ED165577-EC7A-F653-B135-E1FF5F553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8378" y="2104401"/>
                <a:ext cx="2174651" cy="3983179"/>
              </a:xfrm>
              <a:prstGeom prst="rect">
                <a:avLst/>
              </a:prstGeom>
            </p:spPr>
          </p:pic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13A8CBD2-D008-E369-B474-BD91D6E027E7}"/>
                  </a:ext>
                </a:extLst>
              </p:cNvPr>
              <p:cNvSpPr/>
              <p:nvPr/>
            </p:nvSpPr>
            <p:spPr bwMode="auto">
              <a:xfrm>
                <a:off x="5418905" y="4761245"/>
                <a:ext cx="396689" cy="39668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6306113-312F-0BEB-CBFB-9EF2EA467CCF}"/>
                </a:ext>
              </a:extLst>
            </p:cNvPr>
            <p:cNvSpPr txBox="1"/>
            <p:nvPr/>
          </p:nvSpPr>
          <p:spPr>
            <a:xfrm>
              <a:off x="3884108" y="1806523"/>
              <a:ext cx="121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Telematik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E0DC2E2-F167-C8DD-171D-A65E88EE6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3500" y="1743503"/>
              <a:ext cx="943349" cy="332059"/>
            </a:xfrm>
            <a:prstGeom prst="rect">
              <a:avLst/>
            </a:prstGeom>
          </p:spPr>
        </p:pic>
        <p:pic>
          <p:nvPicPr>
            <p:cNvPr id="17" name="Grafik 16" descr="Mercedes-Benz Logo">
              <a:extLst>
                <a:ext uri="{FF2B5EF4-FFF2-40B4-BE49-F238E27FC236}">
                  <a16:creationId xmlns:a16="http://schemas.microsoft.com/office/drawing/2014/main" id="{5155B477-010D-BEC7-2CF4-449D3BADD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551" y="1991189"/>
              <a:ext cx="453580" cy="45358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2C69E4DD-573A-4706-1153-31AA30BC3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9035" y="2342655"/>
              <a:ext cx="458190" cy="458190"/>
            </a:xfrm>
            <a:prstGeom prst="rect">
              <a:avLst/>
            </a:prstGeom>
          </p:spPr>
        </p:pic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B9BF9A8F-E92E-A11E-6148-038650C3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0056" y="2477364"/>
              <a:ext cx="526983" cy="526983"/>
            </a:xfrm>
            <a:prstGeom prst="rect">
              <a:avLst/>
            </a:prstGeom>
          </p:spPr>
        </p:pic>
        <p:sp>
          <p:nvSpPr>
            <p:cNvPr id="5" name="Pfeil nach links 4">
              <a:extLst>
                <a:ext uri="{FF2B5EF4-FFF2-40B4-BE49-F238E27FC236}">
                  <a16:creationId xmlns:a16="http://schemas.microsoft.com/office/drawing/2014/main" id="{6E9B3504-9320-C328-F0A5-8247FA632375}"/>
                </a:ext>
              </a:extLst>
            </p:cNvPr>
            <p:cNvSpPr/>
            <p:nvPr/>
          </p:nvSpPr>
          <p:spPr bwMode="auto">
            <a:xfrm>
              <a:off x="3847804" y="2144880"/>
              <a:ext cx="1154820" cy="351823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FEB1A37-E3BA-AA80-9018-516F6F56B77D}"/>
              </a:ext>
            </a:extLst>
          </p:cNvPr>
          <p:cNvGrpSpPr/>
          <p:nvPr/>
        </p:nvGrpSpPr>
        <p:grpSpPr>
          <a:xfrm>
            <a:off x="2457975" y="3213122"/>
            <a:ext cx="5833400" cy="1127023"/>
            <a:chOff x="2457975" y="3213122"/>
            <a:chExt cx="5833400" cy="1127023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268B2E49-3494-85EF-EF85-19873E537A70}"/>
                </a:ext>
              </a:extLst>
            </p:cNvPr>
            <p:cNvGrpSpPr/>
            <p:nvPr/>
          </p:nvGrpSpPr>
          <p:grpSpPr>
            <a:xfrm>
              <a:off x="2457975" y="3232798"/>
              <a:ext cx="687897" cy="1107347"/>
              <a:chOff x="3558378" y="2104401"/>
              <a:chExt cx="2257216" cy="3983179"/>
            </a:xfrm>
          </p:grpSpPr>
          <p:pic>
            <p:nvPicPr>
              <p:cNvPr id="112" name="Grafik 111">
                <a:extLst>
                  <a:ext uri="{FF2B5EF4-FFF2-40B4-BE49-F238E27FC236}">
                    <a16:creationId xmlns:a16="http://schemas.microsoft.com/office/drawing/2014/main" id="{D462E4D9-183D-D90F-00EE-E7342F309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8378" y="2104401"/>
                <a:ext cx="2174651" cy="3983179"/>
              </a:xfrm>
              <a:prstGeom prst="rect">
                <a:avLst/>
              </a:prstGeom>
            </p:spPr>
          </p:pic>
          <p:sp>
            <p:nvSpPr>
              <p:cNvPr id="113" name="Rechteck 112">
                <a:extLst>
                  <a:ext uri="{FF2B5EF4-FFF2-40B4-BE49-F238E27FC236}">
                    <a16:creationId xmlns:a16="http://schemas.microsoft.com/office/drawing/2014/main" id="{91AB6C73-1C1E-29C7-F3CF-0273DE6A17F6}"/>
                  </a:ext>
                </a:extLst>
              </p:cNvPr>
              <p:cNvSpPr/>
              <p:nvPr/>
            </p:nvSpPr>
            <p:spPr bwMode="auto">
              <a:xfrm>
                <a:off x="5418905" y="4761245"/>
                <a:ext cx="396689" cy="39668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DAF02DB3-96FD-6166-2DE1-8EA212D61851}"/>
                </a:ext>
              </a:extLst>
            </p:cNvPr>
            <p:cNvSpPr txBox="1"/>
            <p:nvPr/>
          </p:nvSpPr>
          <p:spPr>
            <a:xfrm>
              <a:off x="3738050" y="3213122"/>
              <a:ext cx="14345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Financial Data Access</a:t>
              </a:r>
            </a:p>
          </p:txBody>
        </p: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FF0024D-C75F-9732-944B-E80B786FE51E}"/>
                </a:ext>
              </a:extLst>
            </p:cNvPr>
            <p:cNvSpPr txBox="1"/>
            <p:nvPr/>
          </p:nvSpPr>
          <p:spPr>
            <a:xfrm>
              <a:off x="5602703" y="3505509"/>
              <a:ext cx="26886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0" i="0" u="none" strike="noStrike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Open Finance</a:t>
              </a:r>
              <a:endParaRPr lang="de-DE" dirty="0"/>
            </a:p>
          </p:txBody>
        </p:sp>
        <p:sp>
          <p:nvSpPr>
            <p:cNvPr id="8" name="Pfeil nach links 7">
              <a:extLst>
                <a:ext uri="{FF2B5EF4-FFF2-40B4-BE49-F238E27FC236}">
                  <a16:creationId xmlns:a16="http://schemas.microsoft.com/office/drawing/2014/main" id="{0C721F29-DE9D-2A05-74F8-335A31BE9670}"/>
                </a:ext>
              </a:extLst>
            </p:cNvPr>
            <p:cNvSpPr/>
            <p:nvPr/>
          </p:nvSpPr>
          <p:spPr bwMode="auto">
            <a:xfrm rot="10800000">
              <a:off x="3847804" y="3722721"/>
              <a:ext cx="1154820" cy="351823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3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FE1B7-7C55-7EF7-F2EF-06ED8077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09D92-0698-8B14-9180-CC1B0345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819240" cy="438150"/>
          </a:xfrm>
        </p:spPr>
        <p:txBody>
          <a:bodyPr/>
          <a:lstStyle/>
          <a:p>
            <a:r>
              <a:rPr lang="de-DE" sz="2400" dirty="0"/>
              <a:t>Resümee: Daten wirken wie ...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2DD512-3B09-7A0C-90C9-8E1D30BB2729}"/>
              </a:ext>
            </a:extLst>
          </p:cNvPr>
          <p:cNvSpPr txBox="1"/>
          <p:nvPr/>
        </p:nvSpPr>
        <p:spPr>
          <a:xfrm>
            <a:off x="613427" y="1272935"/>
            <a:ext cx="42125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... Gold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sind knapp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tragen zur Wertschöpfung bei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Zugang und Besitz fördern Reichtum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9D7247-184F-432D-6FC7-A071930D177C}"/>
              </a:ext>
            </a:extLst>
          </p:cNvPr>
          <p:cNvSpPr txBox="1"/>
          <p:nvPr/>
        </p:nvSpPr>
        <p:spPr>
          <a:xfrm>
            <a:off x="613427" y="2741638"/>
            <a:ext cx="43778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... können aber wie Katzengold täuschen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kontextabhängig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„verderblich“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ohne Analyse wertlos </a:t>
            </a:r>
          </a:p>
        </p:txBody>
      </p:sp>
      <p:pic>
        <p:nvPicPr>
          <p:cNvPr id="4" name="Grafik 3" descr="Ein Bild, das gelb enthält.&#10;&#10;KI-generierte Inhalte können fehlerhaft sein.">
            <a:extLst>
              <a:ext uri="{FF2B5EF4-FFF2-40B4-BE49-F238E27FC236}">
                <a16:creationId xmlns:a16="http://schemas.microsoft.com/office/drawing/2014/main" id="{95FE81F0-22CE-853F-D46C-9B32FEC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02332" y="1272935"/>
            <a:ext cx="1336392" cy="1150959"/>
          </a:xfrm>
          <a:prstGeom prst="rect">
            <a:avLst/>
          </a:prstGeom>
        </p:spPr>
      </p:pic>
      <p:pic>
        <p:nvPicPr>
          <p:cNvPr id="10" name="Grafik 9" descr="undefined">
            <a:extLst>
              <a:ext uri="{FF2B5EF4-FFF2-40B4-BE49-F238E27FC236}">
                <a16:creationId xmlns:a16="http://schemas.microsoft.com/office/drawing/2014/main" id="{C5B750BD-B2C9-2505-ECBA-4EFCD45DB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38" y="2714160"/>
            <a:ext cx="1211586" cy="14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A03C4-C165-AA90-E2F2-40BC882B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hrift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4AB549EA-5DB0-8980-A407-DD94FDA0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96" y="2018533"/>
            <a:ext cx="5566113" cy="14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905B2-EF70-2DA7-4520-CB1E3C6B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AD69D-6378-21B3-0DE6-7C127069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Leitfrage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11195F16-4763-732E-6DA7-0CE11504908D}"/>
              </a:ext>
            </a:extLst>
          </p:cNvPr>
          <p:cNvSpPr txBox="1"/>
          <p:nvPr/>
        </p:nvSpPr>
        <p:spPr>
          <a:xfrm>
            <a:off x="550532" y="1123667"/>
            <a:ext cx="2818150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Warum „neues“ Gold?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B4046F5-FB07-6153-C125-E46CBB6CE332}"/>
              </a:ext>
            </a:extLst>
          </p:cNvPr>
          <p:cNvSpPr txBox="1"/>
          <p:nvPr/>
        </p:nvSpPr>
        <p:spPr>
          <a:xfrm>
            <a:off x="3859789" y="1123667"/>
            <a:ext cx="4239182" cy="38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➝ Versicherung seit jeher datenabhängig</a:t>
            </a:r>
          </a:p>
        </p:txBody>
      </p:sp>
      <p:pic>
        <p:nvPicPr>
          <p:cNvPr id="5" name="Grafik 4" descr="Tabelle">
            <a:extLst>
              <a:ext uri="{FF2B5EF4-FFF2-40B4-BE49-F238E27FC236}">
                <a16:creationId xmlns:a16="http://schemas.microsoft.com/office/drawing/2014/main" id="{799FE8CF-A502-72F3-2C31-8E2311EE1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91" y="2162381"/>
            <a:ext cx="1982036" cy="18574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C32ACAB-23AA-422F-3CDE-87650261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93892" y="1736680"/>
            <a:ext cx="2061261" cy="250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79803-7209-11BA-144B-FF6608168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281C-94D2-B5FF-23AC-E5A3BB1F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Grundsätzliches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2FCD3D4A-CF1E-9657-864B-22211314C1E6}"/>
              </a:ext>
            </a:extLst>
          </p:cNvPr>
          <p:cNvSpPr txBox="1"/>
          <p:nvPr/>
        </p:nvSpPr>
        <p:spPr>
          <a:xfrm>
            <a:off x="543274" y="1297838"/>
            <a:ext cx="3781982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Daten als Produktionsfaktoren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F44B721-2BD3-BBA8-558C-A5664393A390}"/>
              </a:ext>
            </a:extLst>
          </p:cNvPr>
          <p:cNvSpPr txBox="1"/>
          <p:nvPr/>
        </p:nvSpPr>
        <p:spPr>
          <a:xfrm>
            <a:off x="543274" y="1925298"/>
            <a:ext cx="3781982" cy="2180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Besonderheiten von Daten:</a:t>
            </a:r>
          </a:p>
          <a:p>
            <a:pPr marL="762000" lvl="2" indent="-304800">
              <a:lnSpc>
                <a:spcPct val="114000"/>
              </a:lnSpc>
              <a:spcBef>
                <a:spcPts val="600"/>
              </a:spcBef>
              <a:buFont typeface="Symbol" pitchFamily="2" charset="2"/>
              <a:buChar char="-"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Nicht-Rivalität</a:t>
            </a:r>
          </a:p>
          <a:p>
            <a:pPr marL="762000" lvl="2" indent="-304800">
              <a:lnSpc>
                <a:spcPct val="114000"/>
              </a:lnSpc>
              <a:spcBef>
                <a:spcPts val="600"/>
              </a:spcBef>
              <a:buFont typeface="Symbol" pitchFamily="2" charset="2"/>
              <a:buChar char="-"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Skaleneffekte</a:t>
            </a:r>
          </a:p>
          <a:p>
            <a:pPr marL="762000" lvl="2" indent="-304800">
              <a:lnSpc>
                <a:spcPct val="114000"/>
              </a:lnSpc>
              <a:spcBef>
                <a:spcPts val="600"/>
              </a:spcBef>
              <a:buFont typeface="Symbol" pitchFamily="2" charset="2"/>
              <a:buChar char="-"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Netzwerkeffekte</a:t>
            </a:r>
          </a:p>
          <a:p>
            <a:pPr marL="762000" lvl="2" indent="-304800">
              <a:lnSpc>
                <a:spcPct val="114000"/>
              </a:lnSpc>
              <a:spcBef>
                <a:spcPts val="600"/>
              </a:spcBef>
              <a:buFont typeface="Symbol" pitchFamily="2" charset="2"/>
              <a:buChar char="-"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Kontextabhängigkeit</a:t>
            </a:r>
          </a:p>
          <a:p>
            <a:pPr marL="762000" lvl="2" indent="-304800">
              <a:lnSpc>
                <a:spcPct val="114000"/>
              </a:lnSpc>
              <a:spcBef>
                <a:spcPts val="600"/>
              </a:spcBef>
              <a:buFont typeface="Symbol" pitchFamily="2" charset="2"/>
              <a:buChar char="-"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Pfadabhängigkeit (Lock-in)</a:t>
            </a: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43B1F043-DD60-967A-32A9-D8764E521B16}"/>
              </a:ext>
            </a:extLst>
          </p:cNvPr>
          <p:cNvSpPr/>
          <p:nvPr/>
        </p:nvSpPr>
        <p:spPr bwMode="auto">
          <a:xfrm>
            <a:off x="4680857" y="2133600"/>
            <a:ext cx="464457" cy="1872343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243596-DCA3-064C-8859-CE36C6DD63F8}"/>
              </a:ext>
            </a:extLst>
          </p:cNvPr>
          <p:cNvSpPr txBox="1"/>
          <p:nvPr/>
        </p:nvSpPr>
        <p:spPr>
          <a:xfrm>
            <a:off x="5376533" y="2874717"/>
            <a:ext cx="3346553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Daten als strategisches Asset?</a:t>
            </a:r>
          </a:p>
        </p:txBody>
      </p:sp>
    </p:spTree>
    <p:extLst>
      <p:ext uri="{BB962C8B-B14F-4D97-AF65-F5344CB8AC3E}">
        <p14:creationId xmlns:p14="http://schemas.microsoft.com/office/powerpoint/2010/main" val="2528479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05276-07A8-CD8B-932F-F1D82487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„Grundgesetzmäßigkeit“ der Versicherungswirtschaft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C0FA936F-2354-B84B-A754-420DDB29DC46}"/>
                  </a:ext>
                </a:extLst>
              </p:cNvPr>
              <p:cNvSpPr txBox="1"/>
              <p:nvPr/>
            </p:nvSpPr>
            <p:spPr>
              <a:xfrm>
                <a:off x="2179320" y="2138714"/>
                <a:ext cx="4572000" cy="866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5600" indent="0">
                  <a:lnSpc>
                    <a:spcPct val="110000"/>
                  </a:lnSpc>
                  <a:spcBef>
                    <a:spcPct val="10000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de-DE" sz="2400" i="1" kern="0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is-IS" altLang="de-DE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de-DE" sz="2400" i="1" ker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US" altLang="de-DE" sz="2400" i="1" ker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barPr>
                                <m:e>
                                  <m:r>
                                    <a:rPr lang="de-DE" altLang="de-DE" sz="2400" i="1" kern="0">
                                      <a:latin typeface="Cambria Math" charset="0"/>
                                      <a:cs typeface="Arial" charset="0"/>
                                    </a:rPr>
                                    <m:t>𝑆</m:t>
                                  </m:r>
                                </m:e>
                              </m:bar>
                            </m:e>
                            <m:sub>
                              <m:r>
                                <a:rPr lang="de-DE" altLang="de-DE" sz="2400" i="1" kern="0">
                                  <a:latin typeface="Cambria Math" charset="0"/>
                                  <a:cs typeface="Arial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altLang="de-DE" sz="2400" i="1" kern="0">
                              <a:latin typeface="Cambria Math" charset="0"/>
                              <a:cs typeface="Arial" charset="0"/>
                            </a:rPr>
                            <m:t>−</m:t>
                          </m:r>
                          <m:r>
                            <a:rPr lang="de-DE" altLang="de-DE" sz="2400" i="1" kern="0">
                              <a:latin typeface="Cambria Math" charset="0"/>
                              <a:cs typeface="Arial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is-IS" altLang="de-DE" sz="2400" i="1" ker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de-DE" sz="2400" i="1" ker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altLang="de-DE" sz="2400" i="1" ker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de-DE" altLang="de-DE" sz="2400" i="1" kern="0">
                                          <a:latin typeface="Cambria Math" charset="0"/>
                                          <a:cs typeface="Arial" charset="0"/>
                                        </a:rPr>
                                        <m:t>𝑆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de-DE" altLang="de-DE" sz="2400" i="1" kern="0">
                                      <a:latin typeface="Cambria Math" charset="0"/>
                                      <a:cs typeface="Arial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groupChr>
                            <m:groupChrPr>
                              <m:chr m:val="→"/>
                              <m:vertJc m:val="bot"/>
                              <m:ctrlPr>
                                <a:rPr lang="is-IS" altLang="de-DE" sz="2400" i="1" ker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m:rPr>
                                  <m:sty m:val="p"/>
                                </m:rPr>
                                <a:rPr lang="de-DE" altLang="de-DE" sz="2400" kern="0">
                                  <a:latin typeface="Cambria Math" charset="0"/>
                                </a:rPr>
                                <m:t>n</m:t>
                              </m:r>
                              <m:r>
                                <a:rPr lang="is-IS" altLang="de-DE" sz="2400" i="1" ker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→∞</m:t>
                              </m:r>
                            </m:e>
                          </m:groupChr>
                          <m:r>
                            <a:rPr lang="de-DE" altLang="de-DE" sz="2400" i="1" ker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de-DE" altLang="de-DE" sz="2400" i="1" kern="0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de-DE" altLang="de-DE" sz="2400" kern="0" dirty="0"/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C0FA936F-2354-B84B-A754-420DDB29D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320" y="2138714"/>
                <a:ext cx="4572000" cy="8660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53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61ADD-A692-CE87-5820-4A89A3DAF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04800"/>
            <a:ext cx="8594599" cy="438150"/>
          </a:xfrm>
        </p:spPr>
        <p:txBody>
          <a:bodyPr/>
          <a:lstStyle/>
          <a:p>
            <a:r>
              <a:rPr lang="de-DE" sz="2400" dirty="0"/>
              <a:t>Voraussetzungen und Interpretation des Gesetzes der großen Zahl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07C9B0-B07D-59E3-6E34-476DB60BC1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1800" dirty="0"/>
              <a:t>Voraussetzungen:</a:t>
            </a:r>
          </a:p>
          <a:p>
            <a:pPr>
              <a:lnSpc>
                <a:spcPct val="114000"/>
              </a:lnSpc>
            </a:pPr>
            <a:r>
              <a:rPr lang="de-DE" sz="1800" dirty="0"/>
              <a:t>(möglichst) homogenes Kollektiv, d. h.</a:t>
            </a:r>
          </a:p>
          <a:p>
            <a:pPr lvl="1">
              <a:lnSpc>
                <a:spcPct val="114000"/>
              </a:lnSpc>
            </a:pPr>
            <a:r>
              <a:rPr lang="de-DE" sz="1500" dirty="0"/>
              <a:t>identische Schadenverteilung der Risiken</a:t>
            </a:r>
          </a:p>
          <a:p>
            <a:pPr lvl="1">
              <a:lnSpc>
                <a:spcPct val="114000"/>
              </a:lnSpc>
            </a:pPr>
            <a:r>
              <a:rPr lang="de-DE" sz="1500" dirty="0"/>
              <a:t>keine gegenseitige Beeinflussung der Eintrittswahrscheinlichkeiten von Schäden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C782AE-141B-55D7-30EB-DF9E905AAB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Interpretation:</a:t>
            </a:r>
          </a:p>
          <a:p>
            <a:pPr>
              <a:lnSpc>
                <a:spcPct val="114000"/>
              </a:lnSpc>
            </a:pPr>
            <a:r>
              <a:rPr lang="de-DE" sz="1600" dirty="0"/>
              <a:t>Umso größer die Zahl der erfassten Personen, Güter und Sachwerte, die von der gleichen Gefahr bedroht sind, desto geringer ist der Einfluss von Zufälligkeiten.</a:t>
            </a:r>
          </a:p>
          <a:p>
            <a:pPr>
              <a:spcBef>
                <a:spcPts val="1200"/>
              </a:spcBef>
            </a:pPr>
            <a:r>
              <a:rPr lang="de-DE" sz="1600" dirty="0"/>
              <a:t>Der beste Schätzer für den (zukünftigen) erwarteten Schadenbedarf ist dann der  (historische) empirische Schadenbedarf. </a:t>
            </a:r>
          </a:p>
        </p:txBody>
      </p:sp>
      <p:graphicFrame>
        <p:nvGraphicFramePr>
          <p:cNvPr id="5" name="Object 31">
            <a:extLst>
              <a:ext uri="{FF2B5EF4-FFF2-40B4-BE49-F238E27FC236}">
                <a16:creationId xmlns:a16="http://schemas.microsoft.com/office/drawing/2014/main" id="{83315E14-5CAF-4325-9FE6-D00250A0EF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730145"/>
              </p:ext>
            </p:extLst>
          </p:nvPr>
        </p:nvGraphicFramePr>
        <p:xfrm>
          <a:off x="571500" y="3009900"/>
          <a:ext cx="103526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thcad" r:id="rId2" imgW="3714750" imgH="2790825" progId="Mathcad">
                  <p:embed/>
                </p:oleObj>
              </mc:Choice>
              <mc:Fallback>
                <p:oleObj name="Mathcad" r:id="rId2" imgW="3714750" imgH="2790825" progId="Mathcad">
                  <p:embed/>
                  <p:pic>
                    <p:nvPicPr>
                      <p:cNvPr id="4104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739"/>
                      <a:stretch>
                        <a:fillRect/>
                      </a:stretch>
                    </p:blipFill>
                    <p:spPr bwMode="auto">
                      <a:xfrm>
                        <a:off x="571500" y="3009900"/>
                        <a:ext cx="103526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1">
            <a:extLst>
              <a:ext uri="{FF2B5EF4-FFF2-40B4-BE49-F238E27FC236}">
                <a16:creationId xmlns:a16="http://schemas.microsoft.com/office/drawing/2014/main" id="{77CB7CB0-56D8-A167-8B74-9C464C3C8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090955"/>
              </p:ext>
            </p:extLst>
          </p:nvPr>
        </p:nvGraphicFramePr>
        <p:xfrm>
          <a:off x="1606760" y="3012956"/>
          <a:ext cx="103526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thcad" r:id="rId2" imgW="3714750" imgH="2790825" progId="Mathcad">
                  <p:embed/>
                </p:oleObj>
              </mc:Choice>
              <mc:Fallback>
                <p:oleObj name="Mathcad" r:id="rId2" imgW="3714750" imgH="2790825" progId="Mathcad">
                  <p:embed/>
                  <p:pic>
                    <p:nvPicPr>
                      <p:cNvPr id="5" name="Object 31">
                        <a:extLst>
                          <a:ext uri="{FF2B5EF4-FFF2-40B4-BE49-F238E27FC236}">
                            <a16:creationId xmlns:a16="http://schemas.microsoft.com/office/drawing/2014/main" id="{83315E14-5CAF-4325-9FE6-D00250A0EF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739"/>
                      <a:stretch>
                        <a:fillRect/>
                      </a:stretch>
                    </p:blipFill>
                    <p:spPr bwMode="auto">
                      <a:xfrm>
                        <a:off x="1606760" y="3012956"/>
                        <a:ext cx="103526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1">
            <a:extLst>
              <a:ext uri="{FF2B5EF4-FFF2-40B4-BE49-F238E27FC236}">
                <a16:creationId xmlns:a16="http://schemas.microsoft.com/office/drawing/2014/main" id="{3A56B6F0-CB8D-452E-8053-3CA24B856D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925601"/>
              </p:ext>
            </p:extLst>
          </p:nvPr>
        </p:nvGraphicFramePr>
        <p:xfrm>
          <a:off x="1158240" y="3727450"/>
          <a:ext cx="103526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thcad" r:id="rId2" imgW="3714750" imgH="2790825" progId="Mathcad">
                  <p:embed/>
                </p:oleObj>
              </mc:Choice>
              <mc:Fallback>
                <p:oleObj name="Mathcad" r:id="rId2" imgW="3714750" imgH="2790825" progId="Mathcad">
                  <p:embed/>
                  <p:pic>
                    <p:nvPicPr>
                      <p:cNvPr id="5" name="Object 31">
                        <a:extLst>
                          <a:ext uri="{FF2B5EF4-FFF2-40B4-BE49-F238E27FC236}">
                            <a16:creationId xmlns:a16="http://schemas.microsoft.com/office/drawing/2014/main" id="{83315E14-5CAF-4325-9FE6-D00250A0EF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739"/>
                      <a:stretch>
                        <a:fillRect/>
                      </a:stretch>
                    </p:blipFill>
                    <p:spPr bwMode="auto">
                      <a:xfrm>
                        <a:off x="1158240" y="3727450"/>
                        <a:ext cx="103526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1">
            <a:extLst>
              <a:ext uri="{FF2B5EF4-FFF2-40B4-BE49-F238E27FC236}">
                <a16:creationId xmlns:a16="http://schemas.microsoft.com/office/drawing/2014/main" id="{DC9AC950-22F3-9DFE-E12D-B0D697D7E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33889"/>
              </p:ext>
            </p:extLst>
          </p:nvPr>
        </p:nvGraphicFramePr>
        <p:xfrm>
          <a:off x="2149370" y="3727450"/>
          <a:ext cx="103526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thcad" r:id="rId2" imgW="3714750" imgH="2790825" progId="Mathcad">
                  <p:embed/>
                </p:oleObj>
              </mc:Choice>
              <mc:Fallback>
                <p:oleObj name="Mathcad" r:id="rId2" imgW="3714750" imgH="2790825" progId="Mathcad">
                  <p:embed/>
                  <p:pic>
                    <p:nvPicPr>
                      <p:cNvPr id="7" name="Object 31">
                        <a:extLst>
                          <a:ext uri="{FF2B5EF4-FFF2-40B4-BE49-F238E27FC236}">
                            <a16:creationId xmlns:a16="http://schemas.microsoft.com/office/drawing/2014/main" id="{3A56B6F0-CB8D-452E-8053-3CA24B856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739"/>
                      <a:stretch>
                        <a:fillRect/>
                      </a:stretch>
                    </p:blipFill>
                    <p:spPr bwMode="auto">
                      <a:xfrm>
                        <a:off x="2149370" y="3727450"/>
                        <a:ext cx="103526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1">
            <a:extLst>
              <a:ext uri="{FF2B5EF4-FFF2-40B4-BE49-F238E27FC236}">
                <a16:creationId xmlns:a16="http://schemas.microsoft.com/office/drawing/2014/main" id="{87327D39-69D8-51EE-CA45-52C3EC887B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476503"/>
              </p:ext>
            </p:extLst>
          </p:nvPr>
        </p:nvGraphicFramePr>
        <p:xfrm>
          <a:off x="2597890" y="3009900"/>
          <a:ext cx="103526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thcad" r:id="rId2" imgW="3714750" imgH="2790825" progId="Mathcad">
                  <p:embed/>
                </p:oleObj>
              </mc:Choice>
              <mc:Fallback>
                <p:oleObj name="Mathcad" r:id="rId2" imgW="3714750" imgH="2790825" progId="Mathcad">
                  <p:embed/>
                  <p:pic>
                    <p:nvPicPr>
                      <p:cNvPr id="7" name="Object 31">
                        <a:extLst>
                          <a:ext uri="{FF2B5EF4-FFF2-40B4-BE49-F238E27FC236}">
                            <a16:creationId xmlns:a16="http://schemas.microsoft.com/office/drawing/2014/main" id="{3A56B6F0-CB8D-452E-8053-3CA24B856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7739"/>
                      <a:stretch>
                        <a:fillRect/>
                      </a:stretch>
                    </p:blipFill>
                    <p:spPr bwMode="auto">
                      <a:xfrm>
                        <a:off x="2597890" y="3009900"/>
                        <a:ext cx="103526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C9B71C4-CBC9-8240-E11F-ECAD19556AD9}"/>
              </a:ext>
            </a:extLst>
          </p:cNvPr>
          <p:cNvGrpSpPr/>
          <p:nvPr/>
        </p:nvGrpSpPr>
        <p:grpSpPr>
          <a:xfrm>
            <a:off x="5026648" y="3735070"/>
            <a:ext cx="3758451" cy="776908"/>
            <a:chOff x="5026648" y="3735070"/>
            <a:chExt cx="3758451" cy="776908"/>
          </a:xfrm>
        </p:grpSpPr>
        <p:pic>
          <p:nvPicPr>
            <p:cNvPr id="10" name="Inhaltsplatzhalter 4">
              <a:extLst>
                <a:ext uri="{FF2B5EF4-FFF2-40B4-BE49-F238E27FC236}">
                  <a16:creationId xmlns:a16="http://schemas.microsoft.com/office/drawing/2014/main" id="{9B689180-4466-1BF2-BC60-7F2D5EF5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 bwMode="auto">
            <a:xfrm>
              <a:off x="6387174" y="3735070"/>
              <a:ext cx="776908" cy="776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F41A417-1186-258E-9EA1-A973F9997201}"/>
                </a:ext>
              </a:extLst>
            </p:cNvPr>
            <p:cNvSpPr txBox="1"/>
            <p:nvPr/>
          </p:nvSpPr>
          <p:spPr>
            <a:xfrm>
              <a:off x="5026648" y="3878848"/>
              <a:ext cx="1284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10CAD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Schadenbedarf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FEE619E-19A3-813B-5EF3-D8DDEDABC9C8}"/>
                </a:ext>
              </a:extLst>
            </p:cNvPr>
            <p:cNvSpPr txBox="1"/>
            <p:nvPr/>
          </p:nvSpPr>
          <p:spPr>
            <a:xfrm>
              <a:off x="7283278" y="3878847"/>
              <a:ext cx="15018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D44B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Nettorisikoprämie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8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F6CD9-CD62-68B3-E780-586DA908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41C3A44-CC84-77FD-350E-5C761B78B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3615" y="304800"/>
            <a:ext cx="7666702" cy="438150"/>
          </a:xfrm>
        </p:spPr>
        <p:txBody>
          <a:bodyPr/>
          <a:lstStyle/>
          <a:p>
            <a:r>
              <a:rPr lang="de-DE" sz="2400" dirty="0">
                <a:latin typeface="+mn-lt"/>
                <a:ea typeface="MS PGothic" charset="0"/>
              </a:rPr>
              <a:t>Schaden-Ursachen-Modell</a:t>
            </a:r>
            <a:endParaRPr lang="de-DE" dirty="0">
              <a:latin typeface="+mn-lt"/>
              <a:ea typeface="MS PGothic" charset="0"/>
            </a:endParaRPr>
          </a:p>
        </p:txBody>
      </p:sp>
      <p:grpSp>
        <p:nvGrpSpPr>
          <p:cNvPr id="4124" name="Group 3">
            <a:extLst>
              <a:ext uri="{FF2B5EF4-FFF2-40B4-BE49-F238E27FC236}">
                <a16:creationId xmlns:a16="http://schemas.microsoft.com/office/drawing/2014/main" id="{5A2BBC07-1808-2DEF-AC2A-AF3BF3F1EF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4277" y="997502"/>
            <a:ext cx="5911811" cy="3492000"/>
            <a:chOff x="340" y="862"/>
            <a:chExt cx="4808" cy="2840"/>
          </a:xfrm>
        </p:grpSpPr>
        <p:sp>
          <p:nvSpPr>
            <p:cNvPr id="4125" name="Rectangle 4">
              <a:extLst>
                <a:ext uri="{FF2B5EF4-FFF2-40B4-BE49-F238E27FC236}">
                  <a16:creationId xmlns:a16="http://schemas.microsoft.com/office/drawing/2014/main" id="{712D204D-17A6-25D4-17CC-E2C72700B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1936"/>
              <a:ext cx="846" cy="567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26" name="Rectangle 5">
              <a:extLst>
                <a:ext uri="{FF2B5EF4-FFF2-40B4-BE49-F238E27FC236}">
                  <a16:creationId xmlns:a16="http://schemas.microsoft.com/office/drawing/2014/main" id="{2295A5B7-BE43-D41F-CDF0-2602E0CDC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866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27" name="Rectangle 6">
              <a:extLst>
                <a:ext uri="{FF2B5EF4-FFF2-40B4-BE49-F238E27FC236}">
                  <a16:creationId xmlns:a16="http://schemas.microsoft.com/office/drawing/2014/main" id="{5118BA85-7DDA-B900-D773-C447EACA3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057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28" name="Rectangle 7">
              <a:extLst>
                <a:ext uri="{FF2B5EF4-FFF2-40B4-BE49-F238E27FC236}">
                  <a16:creationId xmlns:a16="http://schemas.microsoft.com/office/drawing/2014/main" id="{441C6365-E896-5AEF-C841-DC0D73457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286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29" name="Rectangle 8">
              <a:extLst>
                <a:ext uri="{FF2B5EF4-FFF2-40B4-BE49-F238E27FC236}">
                  <a16:creationId xmlns:a16="http://schemas.microsoft.com/office/drawing/2014/main" id="{90F24005-181A-FB5A-2280-C09F25733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516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0" name="Rectangle 9">
              <a:extLst>
                <a:ext uri="{FF2B5EF4-FFF2-40B4-BE49-F238E27FC236}">
                  <a16:creationId xmlns:a16="http://schemas.microsoft.com/office/drawing/2014/main" id="{37E3917D-F112-432E-2FF6-3D537A902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707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1" name="Rectangle 10">
              <a:extLst>
                <a:ext uri="{FF2B5EF4-FFF2-40B4-BE49-F238E27FC236}">
                  <a16:creationId xmlns:a16="http://schemas.microsoft.com/office/drawing/2014/main" id="{BD5456FD-BF93-61A5-24B3-7F391861D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1936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2" name="Rectangle 11">
              <a:extLst>
                <a:ext uri="{FF2B5EF4-FFF2-40B4-BE49-F238E27FC236}">
                  <a16:creationId xmlns:a16="http://schemas.microsoft.com/office/drawing/2014/main" id="{3E982405-D3AB-940F-3557-4D9ABD6BF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2166"/>
              <a:ext cx="237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3" name="Rectangle 12">
              <a:extLst>
                <a:ext uri="{FF2B5EF4-FFF2-40B4-BE49-F238E27FC236}">
                  <a16:creationId xmlns:a16="http://schemas.microsoft.com/office/drawing/2014/main" id="{D88C171B-D7F4-AF16-1E15-24214FFD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2357"/>
              <a:ext cx="237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4" name="Rectangle 13">
              <a:extLst>
                <a:ext uri="{FF2B5EF4-FFF2-40B4-BE49-F238E27FC236}">
                  <a16:creationId xmlns:a16="http://schemas.microsoft.com/office/drawing/2014/main" id="{DED7A512-8AF9-C562-67F0-E550796FA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2587"/>
              <a:ext cx="237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5" name="Rectangle 14">
              <a:extLst>
                <a:ext uri="{FF2B5EF4-FFF2-40B4-BE49-F238E27FC236}">
                  <a16:creationId xmlns:a16="http://schemas.microsoft.com/office/drawing/2014/main" id="{917430CA-8694-5209-0895-A0AB46381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2816"/>
              <a:ext cx="237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6" name="Rectangle 15">
              <a:extLst>
                <a:ext uri="{FF2B5EF4-FFF2-40B4-BE49-F238E27FC236}">
                  <a16:creationId xmlns:a16="http://schemas.microsoft.com/office/drawing/2014/main" id="{8A20A23A-4E67-9365-4EAC-2CA941172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007"/>
              <a:ext cx="237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7" name="Rectangle 16">
              <a:extLst>
                <a:ext uri="{FF2B5EF4-FFF2-40B4-BE49-F238E27FC236}">
                  <a16:creationId xmlns:a16="http://schemas.microsoft.com/office/drawing/2014/main" id="{AA592CA1-25A3-611F-7314-60AE5DCD5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" y="3236"/>
              <a:ext cx="237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38" name="Rectangle 17">
              <a:extLst>
                <a:ext uri="{FF2B5EF4-FFF2-40B4-BE49-F238E27FC236}">
                  <a16:creationId xmlns:a16="http://schemas.microsoft.com/office/drawing/2014/main" id="{26297E06-7001-8E49-51CF-73B04BC58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" y="3527"/>
              <a:ext cx="131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Risikoträger</a:t>
              </a:r>
              <a:endParaRPr lang="de-DE" altLang="de-DE" sz="1000" dirty="0"/>
            </a:p>
          </p:txBody>
        </p:sp>
        <p:sp>
          <p:nvSpPr>
            <p:cNvPr id="4139" name="Rectangle 18">
              <a:extLst>
                <a:ext uri="{FF2B5EF4-FFF2-40B4-BE49-F238E27FC236}">
                  <a16:creationId xmlns:a16="http://schemas.microsoft.com/office/drawing/2014/main" id="{F35CE9E6-F0D2-4EE2-26EF-9F060E486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8" y="3527"/>
              <a:ext cx="1321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Risikoereignisse</a:t>
              </a:r>
              <a:endParaRPr lang="de-DE" altLang="de-DE" sz="1000" dirty="0"/>
            </a:p>
          </p:txBody>
        </p:sp>
        <p:sp>
          <p:nvSpPr>
            <p:cNvPr id="4140" name="Rectangle 19">
              <a:extLst>
                <a:ext uri="{FF2B5EF4-FFF2-40B4-BE49-F238E27FC236}">
                  <a16:creationId xmlns:a16="http://schemas.microsoft.com/office/drawing/2014/main" id="{C1481AA1-0C1F-17ED-9625-A1DE185EA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1554"/>
              <a:ext cx="236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41" name="Rectangle 20">
              <a:extLst>
                <a:ext uri="{FF2B5EF4-FFF2-40B4-BE49-F238E27FC236}">
                  <a16:creationId xmlns:a16="http://schemas.microsoft.com/office/drawing/2014/main" id="{2EA0956C-360E-6B91-ADD7-1067EF02D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1745"/>
              <a:ext cx="236" cy="14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42" name="Rectangle 21">
              <a:extLst>
                <a:ext uri="{FF2B5EF4-FFF2-40B4-BE49-F238E27FC236}">
                  <a16:creationId xmlns:a16="http://schemas.microsoft.com/office/drawing/2014/main" id="{597FBBD0-C148-3D2B-3736-7FAA914F7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2509"/>
              <a:ext cx="236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43" name="Rectangle 22">
              <a:extLst>
                <a:ext uri="{FF2B5EF4-FFF2-40B4-BE49-F238E27FC236}">
                  <a16:creationId xmlns:a16="http://schemas.microsoft.com/office/drawing/2014/main" id="{DE6C172A-2E93-C800-4EEE-37E923882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" y="2701"/>
              <a:ext cx="236" cy="147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44" name="Rectangle 23">
              <a:extLst>
                <a:ext uri="{FF2B5EF4-FFF2-40B4-BE49-F238E27FC236}">
                  <a16:creationId xmlns:a16="http://schemas.microsoft.com/office/drawing/2014/main" id="{3D430C36-4A6E-BEAA-AF4D-90B88334D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862"/>
              <a:ext cx="44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11</a:t>
              </a:r>
              <a:endParaRPr lang="de-DE" altLang="de-DE" sz="600"/>
            </a:p>
          </p:txBody>
        </p:sp>
        <p:sp>
          <p:nvSpPr>
            <p:cNvPr id="4145" name="Rectangle 24">
              <a:extLst>
                <a:ext uri="{FF2B5EF4-FFF2-40B4-BE49-F238E27FC236}">
                  <a16:creationId xmlns:a16="http://schemas.microsoft.com/office/drawing/2014/main" id="{2112CB5E-A8DD-255D-D7BB-9CD775D9C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1053"/>
              <a:ext cx="40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  <a:endParaRPr lang="de-DE" altLang="de-DE" sz="600"/>
            </a:p>
          </p:txBody>
        </p:sp>
        <p:sp>
          <p:nvSpPr>
            <p:cNvPr id="4146" name="Rectangle 25">
              <a:extLst>
                <a:ext uri="{FF2B5EF4-FFF2-40B4-BE49-F238E27FC236}">
                  <a16:creationId xmlns:a16="http://schemas.microsoft.com/office/drawing/2014/main" id="{069CCAFF-EA42-9C61-9FC7-DB306C718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1282"/>
              <a:ext cx="44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1j</a:t>
              </a:r>
              <a:endParaRPr lang="de-DE" altLang="de-DE" sz="600"/>
            </a:p>
          </p:txBody>
        </p:sp>
        <p:sp>
          <p:nvSpPr>
            <p:cNvPr id="4147" name="Rectangle 26">
              <a:extLst>
                <a:ext uri="{FF2B5EF4-FFF2-40B4-BE49-F238E27FC236}">
                  <a16:creationId xmlns:a16="http://schemas.microsoft.com/office/drawing/2014/main" id="{05CEE0DE-DE78-0839-04A7-D7E052129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1512"/>
              <a:ext cx="44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21</a:t>
              </a:r>
              <a:endParaRPr lang="de-DE" altLang="de-DE" sz="600"/>
            </a:p>
          </p:txBody>
        </p:sp>
        <p:sp>
          <p:nvSpPr>
            <p:cNvPr id="4148" name="Rectangle 27">
              <a:extLst>
                <a:ext uri="{FF2B5EF4-FFF2-40B4-BE49-F238E27FC236}">
                  <a16:creationId xmlns:a16="http://schemas.microsoft.com/office/drawing/2014/main" id="{3D1DBA01-9F5A-6946-1050-325C20210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1703"/>
              <a:ext cx="32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22</a:t>
              </a:r>
              <a:endParaRPr lang="de-DE" altLang="de-DE" sz="600"/>
            </a:p>
          </p:txBody>
        </p:sp>
        <p:sp>
          <p:nvSpPr>
            <p:cNvPr id="4149" name="Rectangle 28">
              <a:extLst>
                <a:ext uri="{FF2B5EF4-FFF2-40B4-BE49-F238E27FC236}">
                  <a16:creationId xmlns:a16="http://schemas.microsoft.com/office/drawing/2014/main" id="{62117D12-9530-AC57-F42C-7665E0B62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1932"/>
              <a:ext cx="36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2k</a:t>
              </a:r>
              <a:endParaRPr lang="de-DE" altLang="de-DE" sz="600"/>
            </a:p>
          </p:txBody>
        </p:sp>
        <p:sp>
          <p:nvSpPr>
            <p:cNvPr id="4150" name="Rectangle 29">
              <a:extLst>
                <a:ext uri="{FF2B5EF4-FFF2-40B4-BE49-F238E27FC236}">
                  <a16:creationId xmlns:a16="http://schemas.microsoft.com/office/drawing/2014/main" id="{CAC461E6-405E-1782-A0B8-3F0E330FB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2162"/>
              <a:ext cx="36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31</a:t>
              </a:r>
              <a:endParaRPr lang="de-DE" altLang="de-DE" sz="600"/>
            </a:p>
          </p:txBody>
        </p:sp>
        <p:sp>
          <p:nvSpPr>
            <p:cNvPr id="4151" name="Rectangle 30">
              <a:extLst>
                <a:ext uri="{FF2B5EF4-FFF2-40B4-BE49-F238E27FC236}">
                  <a16:creationId xmlns:a16="http://schemas.microsoft.com/office/drawing/2014/main" id="{336FD163-9897-5050-2E84-F645960F6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2353"/>
              <a:ext cx="32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32</a:t>
              </a:r>
              <a:endParaRPr lang="de-DE" altLang="de-DE" sz="600"/>
            </a:p>
          </p:txBody>
        </p:sp>
        <p:sp>
          <p:nvSpPr>
            <p:cNvPr id="4152" name="Rectangle 31">
              <a:extLst>
                <a:ext uri="{FF2B5EF4-FFF2-40B4-BE49-F238E27FC236}">
                  <a16:creationId xmlns:a16="http://schemas.microsoft.com/office/drawing/2014/main" id="{520D82CB-ACDE-1507-67B7-014D78954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2580"/>
              <a:ext cx="48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3l</a:t>
              </a:r>
              <a:endParaRPr lang="de-DE" altLang="de-DE" sz="600"/>
            </a:p>
          </p:txBody>
        </p:sp>
        <p:sp>
          <p:nvSpPr>
            <p:cNvPr id="4153" name="Rectangle 32">
              <a:extLst>
                <a:ext uri="{FF2B5EF4-FFF2-40B4-BE49-F238E27FC236}">
                  <a16:creationId xmlns:a16="http://schemas.microsoft.com/office/drawing/2014/main" id="{CCB765D0-8DEA-A6DC-134F-7BBBA4FB1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2812"/>
              <a:ext cx="40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41</a:t>
              </a:r>
              <a:endParaRPr lang="de-DE" altLang="de-DE" sz="600"/>
            </a:p>
          </p:txBody>
        </p:sp>
        <p:sp>
          <p:nvSpPr>
            <p:cNvPr id="4154" name="Rectangle 33">
              <a:extLst>
                <a:ext uri="{FF2B5EF4-FFF2-40B4-BE49-F238E27FC236}">
                  <a16:creationId xmlns:a16="http://schemas.microsoft.com/office/drawing/2014/main" id="{3E80B81B-2D82-51F3-021D-FCF484B1E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" y="3003"/>
              <a:ext cx="32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42</a:t>
              </a:r>
              <a:endParaRPr lang="de-DE" altLang="de-DE" sz="600"/>
            </a:p>
          </p:txBody>
        </p:sp>
        <p:sp>
          <p:nvSpPr>
            <p:cNvPr id="4155" name="Rectangle 34">
              <a:extLst>
                <a:ext uri="{FF2B5EF4-FFF2-40B4-BE49-F238E27FC236}">
                  <a16:creationId xmlns:a16="http://schemas.microsoft.com/office/drawing/2014/main" id="{9DC934D5-3FEA-B9AC-FB41-C070A78B4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" y="3232"/>
              <a:ext cx="44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de-DE" altLang="de-DE" sz="600">
                  <a:solidFill>
                    <a:srgbClr val="000000"/>
                  </a:solidFill>
                  <a:latin typeface="Arial" panose="020B0604020202020204" pitchFamily="34" charset="0"/>
                </a:rPr>
                <a:t>u</a:t>
              </a:r>
              <a:r>
                <a:rPr lang="de-DE" altLang="de-DE" sz="6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4m</a:t>
              </a:r>
              <a:endParaRPr lang="de-DE" altLang="de-DE" sz="600"/>
            </a:p>
          </p:txBody>
        </p:sp>
        <p:sp>
          <p:nvSpPr>
            <p:cNvPr id="4156" name="Rectangle 35">
              <a:extLst>
                <a:ext uri="{FF2B5EF4-FFF2-40B4-BE49-F238E27FC236}">
                  <a16:creationId xmlns:a16="http://schemas.microsoft.com/office/drawing/2014/main" id="{2D68915A-0A84-E7A5-05B2-48A5541E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4" y="1550"/>
              <a:ext cx="40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de-DE" altLang="de-DE" sz="900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de-DE" altLang="de-DE" sz="900" dirty="0"/>
            </a:p>
          </p:txBody>
        </p:sp>
        <p:sp>
          <p:nvSpPr>
            <p:cNvPr id="4157" name="Rectangle 36">
              <a:extLst>
                <a:ext uri="{FF2B5EF4-FFF2-40B4-BE49-F238E27FC236}">
                  <a16:creationId xmlns:a16="http://schemas.microsoft.com/office/drawing/2014/main" id="{B0595ACA-3252-6F71-976E-348369954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4" y="1741"/>
              <a:ext cx="36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de-DE" altLang="de-DE" sz="900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de-DE" altLang="de-DE" sz="900" dirty="0"/>
            </a:p>
          </p:txBody>
        </p:sp>
        <p:sp>
          <p:nvSpPr>
            <p:cNvPr id="4158" name="Rectangle 37">
              <a:extLst>
                <a:ext uri="{FF2B5EF4-FFF2-40B4-BE49-F238E27FC236}">
                  <a16:creationId xmlns:a16="http://schemas.microsoft.com/office/drawing/2014/main" id="{3B8C9862-8710-17CF-40B4-C01E8B710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" y="2506"/>
              <a:ext cx="36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de-DE" altLang="de-DE" sz="900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N-1</a:t>
              </a:r>
              <a:endParaRPr lang="de-DE" altLang="de-DE" sz="900" dirty="0"/>
            </a:p>
          </p:txBody>
        </p:sp>
        <p:sp>
          <p:nvSpPr>
            <p:cNvPr id="4159" name="Rectangle 38">
              <a:extLst>
                <a:ext uri="{FF2B5EF4-FFF2-40B4-BE49-F238E27FC236}">
                  <a16:creationId xmlns:a16="http://schemas.microsoft.com/office/drawing/2014/main" id="{E5752115-C857-241B-0AFA-28F8D186C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" y="2697"/>
              <a:ext cx="44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S</a:t>
              </a:r>
              <a:r>
                <a:rPr lang="de-DE" altLang="de-DE" sz="900" baseline="-25000" dirty="0">
                  <a:solidFill>
                    <a:srgbClr val="000000"/>
                  </a:solidFill>
                  <a:latin typeface="Arial" panose="020B0604020202020204" pitchFamily="34" charset="0"/>
                </a:rPr>
                <a:t>N</a:t>
              </a:r>
              <a:endParaRPr lang="de-DE" altLang="de-DE" sz="900" dirty="0"/>
            </a:p>
          </p:txBody>
        </p:sp>
        <p:sp>
          <p:nvSpPr>
            <p:cNvPr id="4160" name="Rectangle 39">
              <a:extLst>
                <a:ext uri="{FF2B5EF4-FFF2-40B4-BE49-F238E27FC236}">
                  <a16:creationId xmlns:a16="http://schemas.microsoft.com/office/drawing/2014/main" id="{94611D96-98B9-7EE0-CD9B-B2F914E72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1054"/>
              <a:ext cx="859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Naturbezogene</a:t>
              </a:r>
            </a:p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Ursachen</a:t>
              </a:r>
              <a:endParaRPr lang="de-DE" altLang="de-DE" sz="900"/>
            </a:p>
          </p:txBody>
        </p:sp>
        <p:sp>
          <p:nvSpPr>
            <p:cNvPr id="4161" name="Rectangle 40">
              <a:extLst>
                <a:ext uri="{FF2B5EF4-FFF2-40B4-BE49-F238E27FC236}">
                  <a16:creationId xmlns:a16="http://schemas.microsoft.com/office/drawing/2014/main" id="{4D664A64-34CD-EF93-FD6E-82A894E4F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" y="1715"/>
              <a:ext cx="819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Sachbezogene</a:t>
              </a:r>
            </a:p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Ursachen</a:t>
              </a:r>
              <a:endParaRPr lang="de-DE" altLang="de-DE" sz="900"/>
            </a:p>
          </p:txBody>
        </p:sp>
        <p:sp>
          <p:nvSpPr>
            <p:cNvPr id="4162" name="Rectangle 41">
              <a:extLst>
                <a:ext uri="{FF2B5EF4-FFF2-40B4-BE49-F238E27FC236}">
                  <a16:creationId xmlns:a16="http://schemas.microsoft.com/office/drawing/2014/main" id="{C08CAF0A-92B4-FEBE-1A5C-0FD765E5B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" y="2326"/>
              <a:ext cx="733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Personen-</a:t>
              </a:r>
            </a:p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bezogene</a:t>
              </a:r>
            </a:p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Ursachen</a:t>
              </a:r>
              <a:endParaRPr lang="de-DE" altLang="de-DE" sz="900"/>
            </a:p>
          </p:txBody>
        </p:sp>
        <p:sp>
          <p:nvSpPr>
            <p:cNvPr id="4163" name="Rectangle 42">
              <a:extLst>
                <a:ext uri="{FF2B5EF4-FFF2-40B4-BE49-F238E27FC236}">
                  <a16:creationId xmlns:a16="http://schemas.microsoft.com/office/drawing/2014/main" id="{BC783C9E-A769-7C01-78A4-B66424E92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" y="3015"/>
              <a:ext cx="772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Soziale und</a:t>
              </a:r>
            </a:p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ökonomische</a:t>
              </a:r>
            </a:p>
            <a:p>
              <a:r>
                <a:rPr lang="de-DE" altLang="de-DE" sz="900">
                  <a:solidFill>
                    <a:srgbClr val="000000"/>
                  </a:solidFill>
                  <a:latin typeface="Arial" panose="020B0604020202020204" pitchFamily="34" charset="0"/>
                </a:rPr>
                <a:t>Ursachen</a:t>
              </a:r>
              <a:endParaRPr lang="de-DE" altLang="de-DE" sz="900"/>
            </a:p>
          </p:txBody>
        </p:sp>
        <p:sp>
          <p:nvSpPr>
            <p:cNvPr id="4164" name="Rectangle 43">
              <a:extLst>
                <a:ext uri="{FF2B5EF4-FFF2-40B4-BE49-F238E27FC236}">
                  <a16:creationId xmlns:a16="http://schemas.microsoft.com/office/drawing/2014/main" id="{7811D093-E698-4D82-0874-F03E2FD9F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2964"/>
              <a:ext cx="611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00">
                  <a:solidFill>
                    <a:srgbClr val="000000"/>
                  </a:solidFill>
                  <a:latin typeface="Arial" panose="020B0604020202020204" pitchFamily="34" charset="0"/>
                </a:rPr>
                <a:t>Schäden</a:t>
              </a:r>
              <a:endParaRPr lang="de-DE" altLang="de-DE" sz="1000"/>
            </a:p>
          </p:txBody>
        </p:sp>
        <p:sp>
          <p:nvSpPr>
            <p:cNvPr id="4165" name="Line 44">
              <a:extLst>
                <a:ext uri="{FF2B5EF4-FFF2-40B4-BE49-F238E27FC236}">
                  <a16:creationId xmlns:a16="http://schemas.microsoft.com/office/drawing/2014/main" id="{60437D1B-892B-8F95-241D-C1F4A8B6D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28" y="2507"/>
              <a:ext cx="242" cy="2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66" name="Line 45">
              <a:extLst>
                <a:ext uri="{FF2B5EF4-FFF2-40B4-BE49-F238E27FC236}">
                  <a16:creationId xmlns:a16="http://schemas.microsoft.com/office/drawing/2014/main" id="{F66BB116-6B9E-B8DE-293A-375F2C95AE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28" y="2353"/>
              <a:ext cx="242" cy="1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67" name="Line 46">
              <a:extLst>
                <a:ext uri="{FF2B5EF4-FFF2-40B4-BE49-F238E27FC236}">
                  <a16:creationId xmlns:a16="http://schemas.microsoft.com/office/drawing/2014/main" id="{7E0E1002-02F5-B243-6B9C-C7AD067C3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8" y="1895"/>
              <a:ext cx="242" cy="1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68" name="Line 47">
              <a:extLst>
                <a:ext uri="{FF2B5EF4-FFF2-40B4-BE49-F238E27FC236}">
                  <a16:creationId xmlns:a16="http://schemas.microsoft.com/office/drawing/2014/main" id="{657370E6-1144-DE3B-5826-C054239E7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8" y="1666"/>
              <a:ext cx="242" cy="2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69" name="Line 48">
              <a:extLst>
                <a:ext uri="{FF2B5EF4-FFF2-40B4-BE49-F238E27FC236}">
                  <a16:creationId xmlns:a16="http://schemas.microsoft.com/office/drawing/2014/main" id="{DDBBBD8B-2BDC-9127-7DDF-A2DD5F564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4" y="2507"/>
              <a:ext cx="243" cy="2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0" name="Line 49">
              <a:extLst>
                <a:ext uri="{FF2B5EF4-FFF2-40B4-BE49-F238E27FC236}">
                  <a16:creationId xmlns:a16="http://schemas.microsoft.com/office/drawing/2014/main" id="{50E6D50A-7502-1B27-46EB-DDD5A31FE2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4" y="2353"/>
              <a:ext cx="243" cy="1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1" name="Line 50">
              <a:extLst>
                <a:ext uri="{FF2B5EF4-FFF2-40B4-BE49-F238E27FC236}">
                  <a16:creationId xmlns:a16="http://schemas.microsoft.com/office/drawing/2014/main" id="{B8BFAD62-81C5-7D1D-1A8A-603ABBA89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4" y="1895"/>
              <a:ext cx="243" cy="1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2" name="Line 51">
              <a:extLst>
                <a:ext uri="{FF2B5EF4-FFF2-40B4-BE49-F238E27FC236}">
                  <a16:creationId xmlns:a16="http://schemas.microsoft.com/office/drawing/2014/main" id="{A88D3561-D23B-3B50-17C7-28227866BF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4" y="1666"/>
              <a:ext cx="243" cy="2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3" name="Rectangle 52">
              <a:extLst>
                <a:ext uri="{FF2B5EF4-FFF2-40B4-BE49-F238E27FC236}">
                  <a16:creationId xmlns:a16="http://schemas.microsoft.com/office/drawing/2014/main" id="{5DED6611-5F1A-46AE-BB33-7C29ACE82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1" y="1943"/>
              <a:ext cx="847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Gesamtschaden</a:t>
              </a:r>
            </a:p>
            <a:p>
              <a:pPr algn="ctr"/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 in einer </a:t>
              </a:r>
            </a:p>
            <a:p>
              <a:pPr algn="ctr"/>
              <a:r>
                <a:rPr lang="de-DE" altLang="de-DE" sz="900" dirty="0">
                  <a:solidFill>
                    <a:srgbClr val="000000"/>
                  </a:solidFill>
                  <a:latin typeface="Arial" panose="020B0604020202020204" pitchFamily="34" charset="0"/>
                </a:rPr>
                <a:t>Periode</a:t>
              </a:r>
              <a:endParaRPr lang="de-DE" altLang="de-DE" sz="1200" dirty="0"/>
            </a:p>
          </p:txBody>
        </p:sp>
        <p:sp>
          <p:nvSpPr>
            <p:cNvPr id="4174" name="Line 53">
              <a:extLst>
                <a:ext uri="{FF2B5EF4-FFF2-40B4-BE49-F238E27FC236}">
                  <a16:creationId xmlns:a16="http://schemas.microsoft.com/office/drawing/2014/main" id="{214610D7-F71E-8105-E21F-45B5105F73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1130"/>
              <a:ext cx="849" cy="7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5" name="Line 54">
              <a:extLst>
                <a:ext uri="{FF2B5EF4-FFF2-40B4-BE49-F238E27FC236}">
                  <a16:creationId xmlns:a16="http://schemas.microsoft.com/office/drawing/2014/main" id="{06DCDD05-8E14-7214-75E3-862CE93005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0" y="2507"/>
              <a:ext cx="849" cy="6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6" name="Line 55">
              <a:extLst>
                <a:ext uri="{FF2B5EF4-FFF2-40B4-BE49-F238E27FC236}">
                  <a16:creationId xmlns:a16="http://schemas.microsoft.com/office/drawing/2014/main" id="{F6AFC011-AA6A-94EE-22D4-48EBFA1AAB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1857"/>
              <a:ext cx="849" cy="2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7" name="Line 56">
              <a:extLst>
                <a:ext uri="{FF2B5EF4-FFF2-40B4-BE49-F238E27FC236}">
                  <a16:creationId xmlns:a16="http://schemas.microsoft.com/office/drawing/2014/main" id="{CB95A2DC-7CC9-D156-67A0-E46D9A320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0" y="2316"/>
              <a:ext cx="849" cy="3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de-DE" sz="1400"/>
            </a:p>
          </p:txBody>
        </p:sp>
        <p:sp>
          <p:nvSpPr>
            <p:cNvPr id="4178" name="Rectangle 57">
              <a:extLst>
                <a:ext uri="{FF2B5EF4-FFF2-40B4-BE49-F238E27FC236}">
                  <a16:creationId xmlns:a16="http://schemas.microsoft.com/office/drawing/2014/main" id="{1157FF36-55E7-21D3-31DC-4C7A724CF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" y="3527"/>
              <a:ext cx="1388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Risikofaktoren</a:t>
              </a:r>
              <a:endParaRPr lang="de-DE" altLang="de-DE" sz="1000" dirty="0"/>
            </a:p>
          </p:txBody>
        </p:sp>
        <p:sp>
          <p:nvSpPr>
            <p:cNvPr id="4179" name="Rectangle 58">
              <a:extLst>
                <a:ext uri="{FF2B5EF4-FFF2-40B4-BE49-F238E27FC236}">
                  <a16:creationId xmlns:a16="http://schemas.microsoft.com/office/drawing/2014/main" id="{8C011327-0991-8EA7-4D6E-055952D28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1971"/>
              <a:ext cx="646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0" name="Rectangle 59" descr="Großes Gitternetz">
              <a:extLst>
                <a:ext uri="{FF2B5EF4-FFF2-40B4-BE49-F238E27FC236}">
                  <a16:creationId xmlns:a16="http://schemas.microsoft.com/office/drawing/2014/main" id="{5CD9317D-C2B0-0756-5B1A-1AF3C8113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1975"/>
              <a:ext cx="640" cy="45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1" name="Rectangle 60">
              <a:extLst>
                <a:ext uri="{FF2B5EF4-FFF2-40B4-BE49-F238E27FC236}">
                  <a16:creationId xmlns:a16="http://schemas.microsoft.com/office/drawing/2014/main" id="{C707344A-F549-38EC-04EA-8AD009DBE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127"/>
              <a:ext cx="75" cy="71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2" name="Rectangle 61">
              <a:extLst>
                <a:ext uri="{FF2B5EF4-FFF2-40B4-BE49-F238E27FC236}">
                  <a16:creationId xmlns:a16="http://schemas.microsoft.com/office/drawing/2014/main" id="{F5C638B2-9030-E7DE-6D9E-C69E563DA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2051"/>
              <a:ext cx="73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3" name="Rectangle 62">
              <a:extLst>
                <a:ext uri="{FF2B5EF4-FFF2-40B4-BE49-F238E27FC236}">
                  <a16:creationId xmlns:a16="http://schemas.microsoft.com/office/drawing/2014/main" id="{3BE0A47E-8B3F-85F3-61B4-F313DF863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" y="2051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4" name="Rectangle 63">
              <a:extLst>
                <a:ext uri="{FF2B5EF4-FFF2-40B4-BE49-F238E27FC236}">
                  <a16:creationId xmlns:a16="http://schemas.microsoft.com/office/drawing/2014/main" id="{011BBFF0-B219-E39C-FFB8-0FDEA075E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7" y="2051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5" name="Rectangle 64">
              <a:extLst>
                <a:ext uri="{FF2B5EF4-FFF2-40B4-BE49-F238E27FC236}">
                  <a16:creationId xmlns:a16="http://schemas.microsoft.com/office/drawing/2014/main" id="{0FE68D79-EF47-1DF5-607C-9FC6CA3F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051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6" name="Rectangle 65">
              <a:extLst>
                <a:ext uri="{FF2B5EF4-FFF2-40B4-BE49-F238E27FC236}">
                  <a16:creationId xmlns:a16="http://schemas.microsoft.com/office/drawing/2014/main" id="{6239B1A0-4BD9-4CA3-9A8F-FC9FDA597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" y="2051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7" name="Rectangle 66">
              <a:extLst>
                <a:ext uri="{FF2B5EF4-FFF2-40B4-BE49-F238E27FC236}">
                  <a16:creationId xmlns:a16="http://schemas.microsoft.com/office/drawing/2014/main" id="{9DDA0972-1F7D-9DF1-1861-326822DC8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242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8" name="Rectangle 67">
              <a:extLst>
                <a:ext uri="{FF2B5EF4-FFF2-40B4-BE49-F238E27FC236}">
                  <a16:creationId xmlns:a16="http://schemas.microsoft.com/office/drawing/2014/main" id="{60DF6FEB-C713-8AB5-3FC9-2ECF795A3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204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89" name="Rectangle 68">
              <a:extLst>
                <a:ext uri="{FF2B5EF4-FFF2-40B4-BE49-F238E27FC236}">
                  <a16:creationId xmlns:a16="http://schemas.microsoft.com/office/drawing/2014/main" id="{61D31EBB-1A73-CC43-BFD6-80ADB86F6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18"/>
              <a:ext cx="75" cy="71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0" name="Rectangle 69">
              <a:extLst>
                <a:ext uri="{FF2B5EF4-FFF2-40B4-BE49-F238E27FC236}">
                  <a16:creationId xmlns:a16="http://schemas.microsoft.com/office/drawing/2014/main" id="{0CF4C456-BD5D-C928-09CC-DE86AA67B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57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1" name="Rectangle 70">
              <a:extLst>
                <a:ext uri="{FF2B5EF4-FFF2-40B4-BE49-F238E27FC236}">
                  <a16:creationId xmlns:a16="http://schemas.microsoft.com/office/drawing/2014/main" id="{25EAFC8E-46F2-8DEF-6363-5A1D76C38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051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2" name="Rectangle 71">
              <a:extLst>
                <a:ext uri="{FF2B5EF4-FFF2-40B4-BE49-F238E27FC236}">
                  <a16:creationId xmlns:a16="http://schemas.microsoft.com/office/drawing/2014/main" id="{75D3F950-F3ED-04AF-B36E-EEFD29981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051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3" name="Rectangle 72">
              <a:extLst>
                <a:ext uri="{FF2B5EF4-FFF2-40B4-BE49-F238E27FC236}">
                  <a16:creationId xmlns:a16="http://schemas.microsoft.com/office/drawing/2014/main" id="{B27333B3-4430-17E3-E1BD-064371243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051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4" name="Rectangle 73">
              <a:extLst>
                <a:ext uri="{FF2B5EF4-FFF2-40B4-BE49-F238E27FC236}">
                  <a16:creationId xmlns:a16="http://schemas.microsoft.com/office/drawing/2014/main" id="{BADB1A45-0C3E-2262-A4FA-B5712C841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051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5" name="Rectangle 74">
              <a:extLst>
                <a:ext uri="{FF2B5EF4-FFF2-40B4-BE49-F238E27FC236}">
                  <a16:creationId xmlns:a16="http://schemas.microsoft.com/office/drawing/2014/main" id="{C06A0881-6640-5CEE-DAE4-DD0BFFB8B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7" y="2280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6" name="Rectangle 75">
              <a:extLst>
                <a:ext uri="{FF2B5EF4-FFF2-40B4-BE49-F238E27FC236}">
                  <a16:creationId xmlns:a16="http://schemas.microsoft.com/office/drawing/2014/main" id="{48126DB9-2545-461E-8F2D-FE4966910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1975"/>
              <a:ext cx="75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7" name="Rectangle 76">
              <a:extLst>
                <a:ext uri="{FF2B5EF4-FFF2-40B4-BE49-F238E27FC236}">
                  <a16:creationId xmlns:a16="http://schemas.microsoft.com/office/drawing/2014/main" id="{DB1BC29D-FFEB-93B9-D6E9-B325AEBCD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280"/>
              <a:ext cx="74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  <p:sp>
          <p:nvSpPr>
            <p:cNvPr id="4198" name="Rectangle 77">
              <a:extLst>
                <a:ext uri="{FF2B5EF4-FFF2-40B4-BE49-F238E27FC236}">
                  <a16:creationId xmlns:a16="http://schemas.microsoft.com/office/drawing/2014/main" id="{A3DF2AAA-33B4-CAF0-5AC2-536E1D73D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9" y="2204"/>
              <a:ext cx="73" cy="70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400"/>
            </a:p>
          </p:txBody>
        </p:sp>
      </p:grpSp>
    </p:spTree>
    <p:extLst>
      <p:ext uri="{BB962C8B-B14F-4D97-AF65-F5344CB8AC3E}">
        <p14:creationId xmlns:p14="http://schemas.microsoft.com/office/powerpoint/2010/main" val="115106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767B6-314F-D220-7067-5F2F376B0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40DA2-3DA6-FA92-0011-3A228E57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Tarifsystem</a:t>
            </a:r>
          </a:p>
        </p:txBody>
      </p:sp>
      <p:grpSp>
        <p:nvGrpSpPr>
          <p:cNvPr id="197" name="Gruppieren 196">
            <a:extLst>
              <a:ext uri="{FF2B5EF4-FFF2-40B4-BE49-F238E27FC236}">
                <a16:creationId xmlns:a16="http://schemas.microsoft.com/office/drawing/2014/main" id="{F7012678-6D3F-C32D-D09B-3B39E15A4BEB}"/>
              </a:ext>
            </a:extLst>
          </p:cNvPr>
          <p:cNvGrpSpPr>
            <a:grpSpLocks noChangeAspect="1"/>
          </p:cNvGrpSpPr>
          <p:nvPr/>
        </p:nvGrpSpPr>
        <p:grpSpPr>
          <a:xfrm>
            <a:off x="3362733" y="1069120"/>
            <a:ext cx="5121362" cy="3343565"/>
            <a:chOff x="838200" y="1219199"/>
            <a:chExt cx="7309211" cy="4771923"/>
          </a:xfrm>
        </p:grpSpPr>
        <p:sp>
          <p:nvSpPr>
            <p:cNvPr id="4" name="Rectangle 82">
              <a:extLst>
                <a:ext uri="{FF2B5EF4-FFF2-40B4-BE49-F238E27FC236}">
                  <a16:creationId xmlns:a16="http://schemas.microsoft.com/office/drawing/2014/main" id="{589A6C74-0660-76AD-3986-7D5B37A3A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5" y="2187575"/>
              <a:ext cx="2237475" cy="593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Schadenzahl</a:t>
              </a:r>
            </a:p>
            <a:p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N = f</a:t>
              </a:r>
              <a:r>
                <a:rPr lang="de-DE" altLang="de-DE" sz="1050" b="1" baseline="-25000">
                  <a:solidFill>
                    <a:srgbClr val="006600"/>
                  </a:solidFill>
                  <a:latin typeface="Arial" panose="020B0604020202020204" pitchFamily="34" charset="0"/>
                </a:rPr>
                <a:t>1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(y</a:t>
              </a:r>
              <a:r>
                <a:rPr lang="de-DE" altLang="de-DE" sz="1050" b="1" baseline="-25000">
                  <a:solidFill>
                    <a:srgbClr val="006600"/>
                  </a:solidFill>
                  <a:latin typeface="Arial" panose="020B0604020202020204" pitchFamily="34" charset="0"/>
                </a:rPr>
                <a:t>1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,y</a:t>
              </a:r>
              <a:r>
                <a:rPr lang="de-DE" altLang="de-DE" sz="1050" b="1" baseline="-25000">
                  <a:solidFill>
                    <a:srgbClr val="006600"/>
                  </a:solidFill>
                  <a:latin typeface="Arial" panose="020B0604020202020204" pitchFamily="34" charset="0"/>
                </a:rPr>
                <a:t>2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,y</a:t>
              </a:r>
              <a:r>
                <a:rPr lang="de-DE" altLang="de-DE" sz="1050" b="1" baseline="-25000">
                  <a:solidFill>
                    <a:srgbClr val="006600"/>
                  </a:solidFill>
                  <a:latin typeface="Arial" panose="020B0604020202020204" pitchFamily="34" charset="0"/>
                </a:rPr>
                <a:t>3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,...,y</a:t>
              </a:r>
              <a:r>
                <a:rPr lang="de-DE" altLang="de-DE" sz="1050" b="1" baseline="-25000">
                  <a:solidFill>
                    <a:srgbClr val="006600"/>
                  </a:solidFill>
                  <a:latin typeface="Arial" panose="020B0604020202020204" pitchFamily="34" charset="0"/>
                </a:rPr>
                <a:t>n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,R</a:t>
              </a:r>
              <a:r>
                <a:rPr lang="de-DE" altLang="de-DE" sz="1050" b="1" baseline="-25000">
                  <a:solidFill>
                    <a:srgbClr val="006600"/>
                  </a:solidFill>
                  <a:latin typeface="Arial" panose="020B0604020202020204" pitchFamily="34" charset="0"/>
                </a:rPr>
                <a:t>1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6" name="Rectangle 83">
              <a:extLst>
                <a:ext uri="{FF2B5EF4-FFF2-40B4-BE49-F238E27FC236}">
                  <a16:creationId xmlns:a16="http://schemas.microsoft.com/office/drawing/2014/main" id="{E2CD9B45-1B50-17B8-17C3-1427BB761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227138"/>
              <a:ext cx="444500" cy="29210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9" name="Rectangle 84">
              <a:extLst>
                <a:ext uri="{FF2B5EF4-FFF2-40B4-BE49-F238E27FC236}">
                  <a16:creationId xmlns:a16="http://schemas.microsoft.com/office/drawing/2014/main" id="{BC7595EB-2C0C-E86C-83EE-09B773FA7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84338"/>
              <a:ext cx="444500" cy="29210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0" name="Rectangle 85">
              <a:extLst>
                <a:ext uri="{FF2B5EF4-FFF2-40B4-BE49-F238E27FC236}">
                  <a16:creationId xmlns:a16="http://schemas.microsoft.com/office/drawing/2014/main" id="{0AB39B6F-FD9A-5ABA-F400-2D6676571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2141538"/>
              <a:ext cx="444500" cy="29210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1" name="Rectangle 86">
              <a:extLst>
                <a:ext uri="{FF2B5EF4-FFF2-40B4-BE49-F238E27FC236}">
                  <a16:creationId xmlns:a16="http://schemas.microsoft.com/office/drawing/2014/main" id="{C4C6C063-8708-DEE6-D870-B078AC609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" y="1219199"/>
              <a:ext cx="425533" cy="35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00">
                  <a:latin typeface="Arial" panose="020B0604020202020204" pitchFamily="34" charset="0"/>
                </a:rPr>
                <a:t>y</a:t>
              </a:r>
              <a:r>
                <a:rPr lang="de-DE" altLang="de-DE" sz="1000" baseline="-2500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Rectangle 87">
              <a:extLst>
                <a:ext uri="{FF2B5EF4-FFF2-40B4-BE49-F238E27FC236}">
                  <a16:creationId xmlns:a16="http://schemas.microsoft.com/office/drawing/2014/main" id="{E07FE2C0-3ABD-D95F-CD63-A17F25967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" y="1676400"/>
              <a:ext cx="425533" cy="35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00">
                  <a:latin typeface="Arial" panose="020B0604020202020204" pitchFamily="34" charset="0"/>
                </a:rPr>
                <a:t>y</a:t>
              </a:r>
              <a:r>
                <a:rPr lang="de-DE" altLang="de-DE" sz="1000" baseline="-25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07" name="Rectangle 88">
              <a:extLst>
                <a:ext uri="{FF2B5EF4-FFF2-40B4-BE49-F238E27FC236}">
                  <a16:creationId xmlns:a16="http://schemas.microsoft.com/office/drawing/2014/main" id="{A8097429-9C20-22C3-3EB5-19DA6261F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" y="2133600"/>
              <a:ext cx="425533" cy="35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00">
                  <a:latin typeface="Arial" panose="020B0604020202020204" pitchFamily="34" charset="0"/>
                </a:rPr>
                <a:t>y</a:t>
              </a:r>
              <a:r>
                <a:rPr lang="de-DE" altLang="de-DE" sz="1000" baseline="-2500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12" name="Rectangle 89">
              <a:extLst>
                <a:ext uri="{FF2B5EF4-FFF2-40B4-BE49-F238E27FC236}">
                  <a16:creationId xmlns:a16="http://schemas.microsoft.com/office/drawing/2014/main" id="{AA313AA2-409B-074D-970C-3A520AABD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2903538"/>
              <a:ext cx="2882900" cy="1511300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13" name="Rectangle 90">
              <a:extLst>
                <a:ext uri="{FF2B5EF4-FFF2-40B4-BE49-F238E27FC236}">
                  <a16:creationId xmlns:a16="http://schemas.microsoft.com/office/drawing/2014/main" id="{36F48D24-D9E4-2985-ECF3-05367D63A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3817938"/>
              <a:ext cx="520700" cy="3683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14" name="Rectangle 91">
              <a:extLst>
                <a:ext uri="{FF2B5EF4-FFF2-40B4-BE49-F238E27FC236}">
                  <a16:creationId xmlns:a16="http://schemas.microsoft.com/office/drawing/2014/main" id="{CD73612A-A430-B06C-56B1-F4A1DE7C3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3132138"/>
              <a:ext cx="520700" cy="3683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15" name="Rectangle 92">
              <a:extLst>
                <a:ext uri="{FF2B5EF4-FFF2-40B4-BE49-F238E27FC236}">
                  <a16:creationId xmlns:a16="http://schemas.microsoft.com/office/drawing/2014/main" id="{D3E56803-E465-5379-F209-EF7928E48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0" y="3436938"/>
              <a:ext cx="520700" cy="4445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16" name="Rectangle 93">
              <a:extLst>
                <a:ext uri="{FF2B5EF4-FFF2-40B4-BE49-F238E27FC236}">
                  <a16:creationId xmlns:a16="http://schemas.microsoft.com/office/drawing/2014/main" id="{53DD1E02-F75F-463D-B9F8-8673068CB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5" y="4549775"/>
              <a:ext cx="2226036" cy="593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50" b="1">
                  <a:latin typeface="Arial" panose="020B0604020202020204" pitchFamily="34" charset="0"/>
                </a:rPr>
                <a:t>Schadenhöhe</a:t>
              </a:r>
            </a:p>
            <a:p>
              <a:r>
                <a:rPr lang="de-DE" altLang="de-DE" sz="1050" b="1">
                  <a:latin typeface="Arial" panose="020B0604020202020204" pitchFamily="34" charset="0"/>
                </a:rPr>
                <a:t>X = f</a:t>
              </a:r>
              <a:r>
                <a:rPr lang="de-DE" altLang="de-DE" sz="1050" b="1" baseline="-25000">
                  <a:latin typeface="Arial" panose="020B0604020202020204" pitchFamily="34" charset="0"/>
                </a:rPr>
                <a:t>2</a:t>
              </a:r>
              <a:r>
                <a:rPr lang="de-DE" altLang="de-DE" sz="1050" b="1">
                  <a:latin typeface="Arial" panose="020B0604020202020204" pitchFamily="34" charset="0"/>
                </a:rPr>
                <a:t>(y</a:t>
              </a:r>
              <a:r>
                <a:rPr lang="de-DE" altLang="de-DE" sz="1050" b="1" baseline="-25000">
                  <a:latin typeface="Arial" panose="020B0604020202020204" pitchFamily="34" charset="0"/>
                </a:rPr>
                <a:t>1</a:t>
              </a:r>
              <a:r>
                <a:rPr lang="de-DE" altLang="de-DE" sz="1050" b="1">
                  <a:latin typeface="Arial" panose="020B0604020202020204" pitchFamily="34" charset="0"/>
                </a:rPr>
                <a:t>,y</a:t>
              </a:r>
              <a:r>
                <a:rPr lang="de-DE" altLang="de-DE" sz="1050" b="1" baseline="-25000">
                  <a:latin typeface="Arial" panose="020B0604020202020204" pitchFamily="34" charset="0"/>
                </a:rPr>
                <a:t>2</a:t>
              </a:r>
              <a:r>
                <a:rPr lang="de-DE" altLang="de-DE" sz="1050" b="1">
                  <a:latin typeface="Arial" panose="020B0604020202020204" pitchFamily="34" charset="0"/>
                </a:rPr>
                <a:t>,y</a:t>
              </a:r>
              <a:r>
                <a:rPr lang="de-DE" altLang="de-DE" sz="1050" b="1" baseline="-25000">
                  <a:latin typeface="Arial" panose="020B0604020202020204" pitchFamily="34" charset="0"/>
                </a:rPr>
                <a:t>3</a:t>
              </a:r>
              <a:r>
                <a:rPr lang="de-DE" altLang="de-DE" sz="1050" b="1">
                  <a:latin typeface="Arial" panose="020B0604020202020204" pitchFamily="34" charset="0"/>
                </a:rPr>
                <a:t>,...,y</a:t>
              </a:r>
              <a:r>
                <a:rPr lang="de-DE" altLang="de-DE" sz="1050" b="1" baseline="-25000">
                  <a:latin typeface="Arial" panose="020B0604020202020204" pitchFamily="34" charset="0"/>
                </a:rPr>
                <a:t>n</a:t>
              </a:r>
              <a:r>
                <a:rPr lang="de-DE" altLang="de-DE" sz="1050" b="1">
                  <a:latin typeface="Arial" panose="020B0604020202020204" pitchFamily="34" charset="0"/>
                </a:rPr>
                <a:t>,R</a:t>
              </a:r>
              <a:r>
                <a:rPr lang="de-DE" altLang="de-DE" sz="1050" b="1" baseline="-25000">
                  <a:latin typeface="Arial" panose="020B0604020202020204" pitchFamily="34" charset="0"/>
                </a:rPr>
                <a:t>2</a:t>
              </a:r>
              <a:r>
                <a:rPr lang="de-DE" altLang="de-DE" sz="1050" b="1"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17" name="Rectangle 94">
              <a:extLst>
                <a:ext uri="{FF2B5EF4-FFF2-40B4-BE49-F238E27FC236}">
                  <a16:creationId xmlns:a16="http://schemas.microsoft.com/office/drawing/2014/main" id="{FC2CE0F6-5BFD-21ED-1A58-DF4AD30E1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1375" y="3330574"/>
              <a:ext cx="2226036" cy="593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Gesamtschaden</a:t>
              </a:r>
              <a:endParaRPr lang="de-DE" altLang="de-DE" sz="1050" b="1" baseline="-25000" dirty="0">
                <a:solidFill>
                  <a:srgbClr val="CC0000"/>
                </a:solidFill>
                <a:latin typeface="Arial" panose="020B0604020202020204" pitchFamily="34" charset="0"/>
              </a:endParaRPr>
            </a:p>
            <a:p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S = f</a:t>
              </a:r>
              <a:r>
                <a:rPr lang="de-DE" altLang="de-DE" sz="1050" b="1" baseline="-25000" dirty="0">
                  <a:solidFill>
                    <a:srgbClr val="CC0000"/>
                  </a:solidFill>
                  <a:latin typeface="Arial" panose="020B0604020202020204" pitchFamily="34" charset="0"/>
                </a:rPr>
                <a:t>3</a:t>
              </a:r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(y</a:t>
              </a:r>
              <a:r>
                <a:rPr lang="de-DE" altLang="de-DE" sz="1050" b="1" baseline="-25000" dirty="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,y</a:t>
              </a:r>
              <a:r>
                <a:rPr lang="de-DE" altLang="de-DE" sz="1050" b="1" baseline="-25000" dirty="0">
                  <a:solidFill>
                    <a:srgbClr val="CC0000"/>
                  </a:solidFill>
                  <a:latin typeface="Arial" panose="020B0604020202020204" pitchFamily="34" charset="0"/>
                </a:rPr>
                <a:t>2</a:t>
              </a:r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,y</a:t>
              </a:r>
              <a:r>
                <a:rPr lang="de-DE" altLang="de-DE" sz="1050" b="1" baseline="-25000" dirty="0">
                  <a:solidFill>
                    <a:srgbClr val="CC0000"/>
                  </a:solidFill>
                  <a:latin typeface="Arial" panose="020B0604020202020204" pitchFamily="34" charset="0"/>
                </a:rPr>
                <a:t>3</a:t>
              </a:r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,...,y</a:t>
              </a:r>
              <a:r>
                <a:rPr lang="de-DE" altLang="de-DE" sz="1050" b="1" baseline="-25000" dirty="0">
                  <a:solidFill>
                    <a:srgbClr val="CC0000"/>
                  </a:solidFill>
                  <a:latin typeface="Arial" panose="020B0604020202020204" pitchFamily="34" charset="0"/>
                </a:rPr>
                <a:t>n</a:t>
              </a:r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,R</a:t>
              </a:r>
              <a:r>
                <a:rPr lang="de-DE" altLang="de-DE" sz="1050" b="1" baseline="-25000" dirty="0">
                  <a:solidFill>
                    <a:srgbClr val="CC0000"/>
                  </a:solidFill>
                  <a:latin typeface="Arial" panose="020B0604020202020204" pitchFamily="34" charset="0"/>
                </a:rPr>
                <a:t>3</a:t>
              </a:r>
              <a:r>
                <a:rPr lang="de-DE" altLang="de-DE" sz="105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18" name="Line 95">
              <a:extLst>
                <a:ext uri="{FF2B5EF4-FFF2-40B4-BE49-F238E27FC236}">
                  <a16:creationId xmlns:a16="http://schemas.microsoft.com/office/drawing/2014/main" id="{7D9AD732-98A6-7595-EF55-1C755AA4A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450" y="1830388"/>
              <a:ext cx="1905000" cy="1447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19" name="Rectangle 96">
              <a:extLst>
                <a:ext uri="{FF2B5EF4-FFF2-40B4-BE49-F238E27FC236}">
                  <a16:creationId xmlns:a16="http://schemas.microsoft.com/office/drawing/2014/main" id="{629AE647-5D6D-C5F6-2DC6-32CE8167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175" y="2887663"/>
              <a:ext cx="423863" cy="1318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de-DE" altLang="de-DE" sz="1050" b="1">
                <a:solidFill>
                  <a:srgbClr val="006600"/>
                </a:solidFill>
                <a:latin typeface="Arial" panose="020B0604020202020204" pitchFamily="34" charset="0"/>
              </a:endParaRPr>
            </a:p>
            <a:p>
              <a:r>
                <a:rPr lang="de-DE" altLang="de-DE" sz="400" b="1">
                  <a:solidFill>
                    <a:srgbClr val="006600"/>
                  </a:solidFill>
                  <a:latin typeface="Arial" panose="020B0604020202020204" pitchFamily="34" charset="0"/>
                </a:rPr>
                <a:t> </a:t>
              </a:r>
              <a:r>
                <a:rPr lang="de-DE" altLang="de-DE" sz="1050" b="1">
                  <a:solidFill>
                    <a:srgbClr val="006600"/>
                  </a:solidFill>
                  <a:latin typeface="Arial" panose="020B0604020202020204" pitchFamily="34" charset="0"/>
                </a:rPr>
                <a:t>N</a:t>
              </a:r>
            </a:p>
            <a:p>
              <a:endParaRPr lang="de-DE" altLang="de-DE" sz="1050" b="1">
                <a:solidFill>
                  <a:srgbClr val="006600"/>
                </a:solidFill>
                <a:latin typeface="Arial" panose="020B0604020202020204" pitchFamily="34" charset="0"/>
              </a:endParaRPr>
            </a:p>
            <a:p>
              <a:endParaRPr lang="de-DE" altLang="de-DE" sz="400" b="1">
                <a:solidFill>
                  <a:srgbClr val="006600"/>
                </a:solidFill>
                <a:latin typeface="Arial" panose="020B0604020202020204" pitchFamily="34" charset="0"/>
              </a:endParaRPr>
            </a:p>
            <a:p>
              <a:r>
                <a:rPr lang="de-DE" altLang="de-DE" sz="800" b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de-DE" altLang="de-DE" sz="1050" b="1">
                  <a:solidFill>
                    <a:srgbClr val="000000"/>
                  </a:solidFill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120" name="Line 97">
              <a:extLst>
                <a:ext uri="{FF2B5EF4-FFF2-40B4-BE49-F238E27FC236}">
                  <a16:creationId xmlns:a16="http://schemas.microsoft.com/office/drawing/2014/main" id="{71DE420B-4150-74CC-C3E2-49E5EC1A9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450" y="1373188"/>
              <a:ext cx="1905000" cy="1752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21" name="Line 98">
              <a:extLst>
                <a:ext uri="{FF2B5EF4-FFF2-40B4-BE49-F238E27FC236}">
                  <a16:creationId xmlns:a16="http://schemas.microsoft.com/office/drawing/2014/main" id="{B453DEAE-D75D-E306-11B6-7A8A36279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5250" y="4192588"/>
              <a:ext cx="1981200" cy="1676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22" name="Rectangle 99">
              <a:extLst>
                <a:ext uri="{FF2B5EF4-FFF2-40B4-BE49-F238E27FC236}">
                  <a16:creationId xmlns:a16="http://schemas.microsoft.com/office/drawing/2014/main" id="{FD799640-ED92-40D6-2241-164C28F61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75" y="3497262"/>
              <a:ext cx="423863" cy="374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400" b="1">
                  <a:solidFill>
                    <a:srgbClr val="CC0000"/>
                  </a:solidFill>
                  <a:latin typeface="Arial" panose="020B0604020202020204" pitchFamily="34" charset="0"/>
                </a:rPr>
                <a:t> </a:t>
              </a:r>
              <a:r>
                <a:rPr lang="de-DE" altLang="de-DE" sz="1100" b="1">
                  <a:solidFill>
                    <a:srgbClr val="CC0000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23" name="Line 100">
              <a:extLst>
                <a:ext uri="{FF2B5EF4-FFF2-40B4-BE49-F238E27FC236}">
                  <a16:creationId xmlns:a16="http://schemas.microsoft.com/office/drawing/2014/main" id="{CC788201-5CBD-D907-6C4B-D538780E2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450" y="2287588"/>
              <a:ext cx="19050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24" name="Line 101">
              <a:extLst>
                <a:ext uri="{FF2B5EF4-FFF2-40B4-BE49-F238E27FC236}">
                  <a16:creationId xmlns:a16="http://schemas.microsoft.com/office/drawing/2014/main" id="{4670C279-E243-B654-F3F4-722F7D817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5250" y="3430588"/>
              <a:ext cx="1981200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25" name="Line 102">
              <a:extLst>
                <a:ext uri="{FF2B5EF4-FFF2-40B4-BE49-F238E27FC236}">
                  <a16:creationId xmlns:a16="http://schemas.microsoft.com/office/drawing/2014/main" id="{F1B5C53E-6821-E66A-7666-5486D6E10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450" y="1373188"/>
              <a:ext cx="1905000" cy="2514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26" name="Line 103">
              <a:extLst>
                <a:ext uri="{FF2B5EF4-FFF2-40B4-BE49-F238E27FC236}">
                  <a16:creationId xmlns:a16="http://schemas.microsoft.com/office/drawing/2014/main" id="{34BBDD37-A326-75F4-1BA5-3B4C271837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84650" y="3735388"/>
              <a:ext cx="91440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27" name="Line 104">
              <a:extLst>
                <a:ext uri="{FF2B5EF4-FFF2-40B4-BE49-F238E27FC236}">
                  <a16:creationId xmlns:a16="http://schemas.microsoft.com/office/drawing/2014/main" id="{EDC7D19D-F26E-FCEB-8A2D-974D6D0623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84650" y="3278188"/>
              <a:ext cx="91440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92" name="Rectangle 105">
              <a:extLst>
                <a:ext uri="{FF2B5EF4-FFF2-40B4-BE49-F238E27FC236}">
                  <a16:creationId xmlns:a16="http://schemas.microsoft.com/office/drawing/2014/main" id="{F6075128-837D-6E08-8508-B539F3D51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5646738"/>
              <a:ext cx="444500" cy="29210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93" name="Rectangle 106">
              <a:extLst>
                <a:ext uri="{FF2B5EF4-FFF2-40B4-BE49-F238E27FC236}">
                  <a16:creationId xmlns:a16="http://schemas.microsoft.com/office/drawing/2014/main" id="{D35243E7-D389-C910-DF38-7ABC4ADE6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" y="5638800"/>
              <a:ext cx="425533" cy="35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000">
                  <a:latin typeface="Arial" panose="020B0604020202020204" pitchFamily="34" charset="0"/>
                </a:rPr>
                <a:t>y</a:t>
              </a:r>
              <a:r>
                <a:rPr lang="de-DE" altLang="de-DE" sz="100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94" name="Rectangle 107">
              <a:extLst>
                <a:ext uri="{FF2B5EF4-FFF2-40B4-BE49-F238E27FC236}">
                  <a16:creationId xmlns:a16="http://schemas.microsoft.com/office/drawing/2014/main" id="{1D9C376A-8B5E-B48E-D7A3-76D66F674E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82" y="3902389"/>
              <a:ext cx="2187136" cy="39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de-DE" altLang="de-DE" sz="1200" b="1"/>
                <a:t>. . . . . . . . . . . . . . . . . .</a:t>
              </a:r>
            </a:p>
          </p:txBody>
        </p:sp>
        <p:sp>
          <p:nvSpPr>
            <p:cNvPr id="195" name="Line 108">
              <a:extLst>
                <a:ext uri="{FF2B5EF4-FFF2-40B4-BE49-F238E27FC236}">
                  <a16:creationId xmlns:a16="http://schemas.microsoft.com/office/drawing/2014/main" id="{22149E06-091E-9898-BDC5-71607AFD33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450" y="2287588"/>
              <a:ext cx="190500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  <p:sp>
          <p:nvSpPr>
            <p:cNvPr id="196" name="Line 109">
              <a:extLst>
                <a:ext uri="{FF2B5EF4-FFF2-40B4-BE49-F238E27FC236}">
                  <a16:creationId xmlns:a16="http://schemas.microsoft.com/office/drawing/2014/main" id="{742284C7-A111-73C6-AB2A-375F534E0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450" y="1830388"/>
              <a:ext cx="1905000" cy="2209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200"/>
            </a:p>
          </p:txBody>
        </p:sp>
      </p:grpSp>
      <p:sp>
        <p:nvSpPr>
          <p:cNvPr id="199" name="Textfeld 198">
            <a:extLst>
              <a:ext uri="{FF2B5EF4-FFF2-40B4-BE49-F238E27FC236}">
                <a16:creationId xmlns:a16="http://schemas.microsoft.com/office/drawing/2014/main" id="{8160E7F9-A20D-3771-52FE-146D26FCA46D}"/>
              </a:ext>
            </a:extLst>
          </p:cNvPr>
          <p:cNvSpPr txBox="1"/>
          <p:nvPr/>
        </p:nvSpPr>
        <p:spPr>
          <a:xfrm>
            <a:off x="305597" y="1337810"/>
            <a:ext cx="2459822" cy="1760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de-DE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Tarifvariablen</a:t>
            </a: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14000"/>
              </a:lnSpc>
              <a:buNone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diejenigen Risikofaktoren, die den größten Beitrag zur Erklärung des Schaden­verlaufs</a:t>
            </a:r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(Schadenbedarfs) leisten</a:t>
            </a:r>
          </a:p>
        </p:txBody>
      </p:sp>
    </p:spTree>
    <p:extLst>
      <p:ext uri="{BB962C8B-B14F-4D97-AF65-F5344CB8AC3E}">
        <p14:creationId xmlns:p14="http://schemas.microsoft.com/office/powerpoint/2010/main" val="418050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E8F82-BD5B-C508-E9ED-6ED7DA043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9C57A-E707-E210-8240-F8035FB6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Nicht alle Variablen sind “gute“ Tarifvariablen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6D89A894-713D-AFCA-0F1E-82E7FE7D24AD}"/>
              </a:ext>
            </a:extLst>
          </p:cNvPr>
          <p:cNvSpPr txBox="1"/>
          <p:nvPr/>
        </p:nvSpPr>
        <p:spPr>
          <a:xfrm>
            <a:off x="311736" y="971261"/>
            <a:ext cx="7492195" cy="63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Denkbar, dass bestimmte Daten einen Zusammenhang nahelegen (Korrelation), aber nur schwerlich die Ursache ausmachen (Kausalität)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92C3FB-DAF8-9B3B-A9DE-AE02A6EAB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247900"/>
            <a:ext cx="1460500" cy="1587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EFB0E31-76FA-1D5B-7F27-FD27682158E2}"/>
              </a:ext>
            </a:extLst>
          </p:cNvPr>
          <p:cNvSpPr txBox="1"/>
          <p:nvPr/>
        </p:nvSpPr>
        <p:spPr>
          <a:xfrm>
            <a:off x="3527104" y="1908693"/>
            <a:ext cx="1114097" cy="35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Haarfarbe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4978CDB-EBDE-C8FD-0C48-EF3BD51B8A32}"/>
              </a:ext>
            </a:extLst>
          </p:cNvPr>
          <p:cNvSpPr txBox="1"/>
          <p:nvPr/>
        </p:nvSpPr>
        <p:spPr>
          <a:xfrm>
            <a:off x="3527104" y="2520957"/>
            <a:ext cx="1312910" cy="35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Schuhgröße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87F40D-0536-7F39-5E55-E604211C61A8}"/>
              </a:ext>
            </a:extLst>
          </p:cNvPr>
          <p:cNvSpPr txBox="1"/>
          <p:nvPr/>
        </p:nvSpPr>
        <p:spPr>
          <a:xfrm>
            <a:off x="3527104" y="3171808"/>
            <a:ext cx="1312910" cy="35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Sternzeichen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59D7D14-505C-9C78-920B-A653F2FCE865}"/>
              </a:ext>
            </a:extLst>
          </p:cNvPr>
          <p:cNvSpPr txBox="1"/>
          <p:nvPr/>
        </p:nvSpPr>
        <p:spPr>
          <a:xfrm>
            <a:off x="3527104" y="3887129"/>
            <a:ext cx="1938276" cy="35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None/>
            </a:pPr>
            <a:r>
              <a:rPr lang="de-DE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politische Einstellung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1E11CBF-D1ED-902F-906A-5A1CC8AFB093}"/>
              </a:ext>
            </a:extLst>
          </p:cNvPr>
          <p:cNvSpPr txBox="1"/>
          <p:nvPr/>
        </p:nvSpPr>
        <p:spPr>
          <a:xfrm>
            <a:off x="863600" y="3758456"/>
            <a:ext cx="1049354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" dirty="0">
                <a:latin typeface="+mn-lt"/>
              </a:rPr>
              <a:t>Bild von </a:t>
            </a:r>
            <a:r>
              <a:rPr lang="de-DE" sz="400" dirty="0" err="1">
                <a:latin typeface="+mn-lt"/>
              </a:rPr>
              <a:t>macrovector</a:t>
            </a:r>
            <a:r>
              <a:rPr lang="de-DE" sz="400" dirty="0">
                <a:latin typeface="+mn-lt"/>
              </a:rPr>
              <a:t> auf </a:t>
            </a:r>
            <a:r>
              <a:rPr lang="de-DE" sz="400" dirty="0" err="1">
                <a:latin typeface="+mn-lt"/>
              </a:rPr>
              <a:t>Freepik</a:t>
            </a:r>
            <a:endParaRPr lang="de-DE" sz="400" dirty="0">
              <a:latin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3CC23D5-D911-7136-D18D-1B758B2120D6}"/>
              </a:ext>
            </a:extLst>
          </p:cNvPr>
          <p:cNvSpPr txBox="1"/>
          <p:nvPr/>
        </p:nvSpPr>
        <p:spPr>
          <a:xfrm rot="16200000">
            <a:off x="6249145" y="2042306"/>
            <a:ext cx="50975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" dirty="0">
                <a:latin typeface="+mn-lt"/>
              </a:rPr>
              <a:t>Bild von </a:t>
            </a:r>
            <a:r>
              <a:rPr lang="de-DE" sz="400" dirty="0" err="1">
                <a:latin typeface="+mn-lt"/>
              </a:rPr>
              <a:t>freepik</a:t>
            </a:r>
            <a:endParaRPr lang="de-DE" sz="400" dirty="0">
              <a:latin typeface="+mn-lt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1AC27A2C-8C3B-4E64-C2E9-0DB24DC8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877" y="1685168"/>
            <a:ext cx="532200" cy="65724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145FB1B-005D-0102-8FF5-B8F67CE38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08454" y="2461805"/>
            <a:ext cx="726467" cy="52612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ED86FEE0-2405-1063-D1AD-FAD41E870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94877" y="3150066"/>
            <a:ext cx="740044" cy="555033"/>
          </a:xfrm>
          <a:prstGeom prst="rect">
            <a:avLst/>
          </a:prstGeom>
        </p:spPr>
      </p:pic>
      <p:pic>
        <p:nvPicPr>
          <p:cNvPr id="38" name="Grafik 37" descr="Ein Bild, das Farbigkeit, Screenshot, Symmetrie, Kreis enthält.&#10;&#10;KI-generierte Inhalte können fehlerhaft sein.">
            <a:extLst>
              <a:ext uri="{FF2B5EF4-FFF2-40B4-BE49-F238E27FC236}">
                <a16:creationId xmlns:a16="http://schemas.microsoft.com/office/drawing/2014/main" id="{783F2465-0307-686C-031B-97D7FF6342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894877" y="3930064"/>
            <a:ext cx="882650" cy="6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D7D75-C57B-2A7D-B7C1-FA0AEB1DB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24FAF-FA61-7F5F-B7D7-D79BAD9B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8" y="304800"/>
            <a:ext cx="7757491" cy="438150"/>
          </a:xfrm>
        </p:spPr>
        <p:txBody>
          <a:bodyPr/>
          <a:lstStyle/>
          <a:p>
            <a:r>
              <a:rPr lang="de-DE" sz="2400" dirty="0"/>
              <a:t>Technologie erweitert den Datenreichtum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08943568-965C-309F-F5D2-E98B103943AB}"/>
              </a:ext>
            </a:extLst>
          </p:cNvPr>
          <p:cNvSpPr txBox="1"/>
          <p:nvPr/>
        </p:nvSpPr>
        <p:spPr>
          <a:xfrm>
            <a:off x="663526" y="1174067"/>
            <a:ext cx="5891487" cy="308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Sensorik / Internet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Things</a:t>
            </a:r>
          </a:p>
          <a:p>
            <a:pPr marL="285750" indent="-28575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Wearables</a:t>
            </a:r>
          </a:p>
          <a:p>
            <a:pPr marL="285750" indent="-28575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Satelliten- / Klimadaten</a:t>
            </a:r>
          </a:p>
          <a:p>
            <a:pPr marL="285750" indent="-28575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(Digital) Behavioral Data</a:t>
            </a:r>
          </a:p>
          <a:p>
            <a:pPr marL="285750" indent="-28575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Open Data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06C7B7-54FA-4DBB-D4E2-3DB8981DB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53" y="1174067"/>
            <a:ext cx="1978095" cy="2592453"/>
          </a:xfrm>
          <a:prstGeom prst="rect">
            <a:avLst/>
          </a:prstGeom>
        </p:spPr>
      </p:pic>
      <p:pic>
        <p:nvPicPr>
          <p:cNvPr id="4" name="Grafik 3" descr="RUNNER ist der einzige Satellit, der Bewegungsdaten in Echtzeit aus dem Orbit liefert.">
            <a:extLst>
              <a:ext uri="{FF2B5EF4-FFF2-40B4-BE49-F238E27FC236}">
                <a16:creationId xmlns:a16="http://schemas.microsoft.com/office/drawing/2014/main" id="{5F61C7E7-F614-41F8-FE75-F33A3EF80B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46" t="18060" r="25168" b="22011"/>
          <a:stretch>
            <a:fillRect/>
          </a:stretch>
        </p:blipFill>
        <p:spPr>
          <a:xfrm>
            <a:off x="6363203" y="2622331"/>
            <a:ext cx="1219200" cy="11637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623428A-0BE3-C454-738D-42CC1C10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096" r="25619" b="18555"/>
          <a:stretch>
            <a:fillRect/>
          </a:stretch>
        </p:blipFill>
        <p:spPr>
          <a:xfrm>
            <a:off x="6972803" y="1174067"/>
            <a:ext cx="1275442" cy="1163720"/>
          </a:xfrm>
          <a:prstGeom prst="rect">
            <a:avLst/>
          </a:prstGeom>
        </p:spPr>
      </p:pic>
      <p:pic>
        <p:nvPicPr>
          <p:cNvPr id="9" name="Grafik 8" descr="Ein Touchscreen-martphone der neuesten Apple-Generation">
            <a:extLst>
              <a:ext uri="{FF2B5EF4-FFF2-40B4-BE49-F238E27FC236}">
                <a16:creationId xmlns:a16="http://schemas.microsoft.com/office/drawing/2014/main" id="{1560D441-FFBB-00D1-3806-B5D8FB084B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59" t="6102" r="19924" b="6518"/>
          <a:stretch>
            <a:fillRect/>
          </a:stretch>
        </p:blipFill>
        <p:spPr>
          <a:xfrm>
            <a:off x="7909138" y="2801255"/>
            <a:ext cx="676062" cy="13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35045"/>
      </p:ext>
    </p:extLst>
  </p:cSld>
  <p:clrMapOvr>
    <a:masterClrMapping/>
  </p:clrMapOvr>
</p:sld>
</file>

<file path=ppt/theme/theme1.xml><?xml version="1.0" encoding="utf-8"?>
<a:theme xmlns:a="http://schemas.openxmlformats.org/drawingml/2006/main" name="Wasser">
  <a:themeElements>
    <a:clrScheme name="">
      <a:dk1>
        <a:srgbClr val="000000"/>
      </a:dk1>
      <a:lt1>
        <a:srgbClr val="FFFFFF"/>
      </a:lt1>
      <a:dk2>
        <a:srgbClr val="CCFFFF"/>
      </a:dk2>
      <a:lt2>
        <a:srgbClr val="000066"/>
      </a:lt2>
      <a:accent1>
        <a:srgbClr val="CC99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asser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sser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sse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Office\Vorlagen\Präsentationsdesigns\WASSER.POT</Template>
  <TotalTime>0</TotalTime>
  <Words>739</Words>
  <Application>Microsoft Macintosh PowerPoint</Application>
  <PresentationFormat>Bildschirmpräsentation (16:9)</PresentationFormat>
  <Paragraphs>164</Paragraphs>
  <Slides>18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Monotype Sorts</vt:lpstr>
      <vt:lpstr>Open Sans</vt:lpstr>
      <vt:lpstr>Symbol</vt:lpstr>
      <vt:lpstr>Times New Roman</vt:lpstr>
      <vt:lpstr>Wasser</vt:lpstr>
      <vt:lpstr>Mathcad</vt:lpstr>
      <vt:lpstr>PowerPoint-Präsentation</vt:lpstr>
      <vt:lpstr>Leitfrage</vt:lpstr>
      <vt:lpstr>Grundsätzliches</vt:lpstr>
      <vt:lpstr>„Grundgesetzmäßigkeit“ der Versicherungswirtschaft</vt:lpstr>
      <vt:lpstr>Voraussetzungen und Interpretation des Gesetzes der großen Zahl</vt:lpstr>
      <vt:lpstr>Schaden-Ursachen-Modell</vt:lpstr>
      <vt:lpstr>Tarifsystem</vt:lpstr>
      <vt:lpstr>Nicht alle Variablen sind “gute“ Tarifvariablen</vt:lpstr>
      <vt:lpstr>Technologie erweitert den Datenreichtum</vt:lpstr>
      <vt:lpstr>Datenreichtum ➝ „Big Data“</vt:lpstr>
      <vt:lpstr>Datenkonstellationen</vt:lpstr>
      <vt:lpstr>Wunsch nach mehr Daten?</vt:lpstr>
      <vt:lpstr>Wunsch nach mehr Daten …</vt:lpstr>
      <vt:lpstr>Können Versicherer zu viele oder die falschen Daten haben?</vt:lpstr>
      <vt:lpstr>Hemmnisse umfangreicher Datennutzung</vt:lpstr>
      <vt:lpstr>Daten sind immer dann besonders wertvoll …</vt:lpstr>
      <vt:lpstr>Resümee: Daten wirken wie ...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Daten</dc:title>
  <dc:subject/>
  <dc:creator>TH</dc:creator>
  <cp:keywords/>
  <dc:description/>
  <cp:lastModifiedBy>Thomas Hartung</cp:lastModifiedBy>
  <cp:revision>1377</cp:revision>
  <cp:lastPrinted>2019-04-20T16:14:15Z</cp:lastPrinted>
  <dcterms:created xsi:type="dcterms:W3CDTF">2000-06-27T13:18:40Z</dcterms:created>
  <dcterms:modified xsi:type="dcterms:W3CDTF">2026-01-28T12:02:08Z</dcterms:modified>
  <cp:category/>
</cp:coreProperties>
</file>